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316" r:id="rId3"/>
    <p:sldId id="295" r:id="rId4"/>
    <p:sldId id="282" r:id="rId5"/>
    <p:sldId id="273" r:id="rId6"/>
    <p:sldId id="272" r:id="rId7"/>
    <p:sldId id="265" r:id="rId8"/>
    <p:sldId id="274" r:id="rId9"/>
    <p:sldId id="288" r:id="rId10"/>
    <p:sldId id="289" r:id="rId11"/>
    <p:sldId id="297" r:id="rId12"/>
    <p:sldId id="299" r:id="rId13"/>
    <p:sldId id="303" r:id="rId14"/>
    <p:sldId id="318" r:id="rId15"/>
    <p:sldId id="319" r:id="rId16"/>
    <p:sldId id="317" r:id="rId17"/>
    <p:sldId id="320" r:id="rId18"/>
    <p:sldId id="256" r:id="rId19"/>
    <p:sldId id="323" r:id="rId20"/>
    <p:sldId id="322" r:id="rId21"/>
    <p:sldId id="262" r:id="rId22"/>
    <p:sldId id="294" r:id="rId23"/>
    <p:sldId id="258" r:id="rId24"/>
    <p:sldId id="270" r:id="rId25"/>
    <p:sldId id="259" r:id="rId26"/>
    <p:sldId id="268" r:id="rId27"/>
    <p:sldId id="267" r:id="rId28"/>
    <p:sldId id="260" r:id="rId29"/>
    <p:sldId id="261" r:id="rId30"/>
    <p:sldId id="304" r:id="rId31"/>
    <p:sldId id="280" r:id="rId32"/>
    <p:sldId id="277" r:id="rId33"/>
  </p:sldIdLst>
  <p:sldSz cx="12192000" cy="6858000"/>
  <p:notesSz cx="6858000" cy="9144000"/>
  <p:defaultTextStyle>
    <a:defPPr>
      <a:defRPr lang="en-G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A9079B93-5198-42F7-A70E-25D5236F5484}">
          <p14:sldIdLst>
            <p14:sldId id="257"/>
            <p14:sldId id="316"/>
            <p14:sldId id="295"/>
            <p14:sldId id="282"/>
            <p14:sldId id="273"/>
            <p14:sldId id="272"/>
            <p14:sldId id="265"/>
            <p14:sldId id="274"/>
            <p14:sldId id="288"/>
            <p14:sldId id="289"/>
            <p14:sldId id="297"/>
            <p14:sldId id="299"/>
            <p14:sldId id="303"/>
            <p14:sldId id="318"/>
            <p14:sldId id="319"/>
            <p14:sldId id="317"/>
            <p14:sldId id="320"/>
            <p14:sldId id="256"/>
          </p14:sldIdLst>
        </p14:section>
        <p14:section name="Not Using" id="{D08B67B8-DE67-4B4A-88DF-15D52B8D9E65}">
          <p14:sldIdLst>
            <p14:sldId id="323"/>
            <p14:sldId id="322"/>
            <p14:sldId id="262"/>
            <p14:sldId id="294"/>
            <p14:sldId id="258"/>
            <p14:sldId id="270"/>
            <p14:sldId id="259"/>
            <p14:sldId id="268"/>
            <p14:sldId id="267"/>
            <p14:sldId id="260"/>
            <p14:sldId id="261"/>
            <p14:sldId id="304"/>
            <p14:sldId id="280"/>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E6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02" autoAdjust="0"/>
    <p:restoredTop sz="71166" autoAdjust="0"/>
  </p:normalViewPr>
  <p:slideViewPr>
    <p:cSldViewPr snapToGrid="0">
      <p:cViewPr>
        <p:scale>
          <a:sx n="50" d="100"/>
          <a:sy n="50" d="100"/>
        </p:scale>
        <p:origin x="2146" y="154"/>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74AD1-9494-4669-8B15-27D0DC09A630}" type="datetimeFigureOut">
              <a:rPr lang="en-GU" smtClean="0"/>
              <a:t>08/28/2025</a:t>
            </a:fld>
            <a:endParaRPr lang="en-G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2D2C81-5874-4E0D-ADF5-B5C471AC0CAF}" type="slidenum">
              <a:rPr lang="en-GU" smtClean="0"/>
              <a:t>‹#›</a:t>
            </a:fld>
            <a:endParaRPr lang="en-GU"/>
          </a:p>
        </p:txBody>
      </p:sp>
    </p:spTree>
    <p:extLst>
      <p:ext uri="{BB962C8B-B14F-4D97-AF65-F5344CB8AC3E}">
        <p14:creationId xmlns:p14="http://schemas.microsoft.com/office/powerpoint/2010/main" val="3012024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My name is Atasha Bautista, and I’m an undergraduate research assistant at WERI. I work under Dr. Nathan Habana as part of his modeling team, alongside Jovic Cassi and Todd Wood. Today, I’m sharing our recent work on developing a nitrate-nitrogen solute transport model for the Yigo-Tumon Basin.</a:t>
            </a:r>
            <a:endParaRPr lang="en-GU" dirty="0"/>
          </a:p>
        </p:txBody>
      </p:sp>
      <p:sp>
        <p:nvSpPr>
          <p:cNvPr id="4" name="Slide Number Placeholder 3"/>
          <p:cNvSpPr>
            <a:spLocks noGrp="1"/>
          </p:cNvSpPr>
          <p:nvPr>
            <p:ph type="sldNum" sz="quarter" idx="5"/>
          </p:nvPr>
        </p:nvSpPr>
        <p:spPr/>
        <p:txBody>
          <a:bodyPr/>
          <a:lstStyle/>
          <a:p>
            <a:fld id="{082D2C81-5874-4E0D-ADF5-B5C471AC0CAF}" type="slidenum">
              <a:rPr lang="en-GU" smtClean="0"/>
              <a:t>1</a:t>
            </a:fld>
            <a:endParaRPr lang="en-GU"/>
          </a:p>
        </p:txBody>
      </p:sp>
    </p:spTree>
    <p:extLst>
      <p:ext uri="{BB962C8B-B14F-4D97-AF65-F5344CB8AC3E}">
        <p14:creationId xmlns:p14="http://schemas.microsoft.com/office/powerpoint/2010/main" val="420237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Nitrate (NO₃⁻) is a widely recognized indicator of groundwater contamination. </a:t>
            </a:r>
            <a:r>
              <a:rPr lang="en-US" b="1" dirty="0"/>
              <a:t>(Click) </a:t>
            </a:r>
            <a:r>
              <a:rPr lang="en-US" dirty="0"/>
              <a:t>Its concentration is commonly reported as nitrate-nitrogen (NO₃⁻-N), which measures only the nitrogen component of the nitrate ion.</a:t>
            </a:r>
          </a:p>
          <a:p>
            <a:endParaRPr lang="en-US" dirty="0"/>
          </a:p>
          <a:p>
            <a:r>
              <a:rPr lang="en-US" b="1" dirty="0"/>
              <a:t>(Click) </a:t>
            </a:r>
            <a:r>
              <a:rPr lang="en-US" dirty="0"/>
              <a:t>To understand how nitrate occurs, we can look at the nitrogen cycle. Nitrogen from sewage, fertilizers, legumes, and animal or plant waste undergoes processes that eventually lead to nitrification, producing nitrate.</a:t>
            </a:r>
          </a:p>
          <a:p>
            <a:endParaRPr lang="en-US" dirty="0"/>
          </a:p>
          <a:p>
            <a:r>
              <a:rPr lang="en-US" dirty="0"/>
              <a:t>Natural sources like legumes and animal waste usually contribute background levels of about 1–2 mg/L of nitrate-N in groundwater. When concentrations rise above this range, it often signals anthropogenic sources, particularly from agriculture/farms and residential areas that rely on septic tanks. </a:t>
            </a:r>
            <a:r>
              <a:rPr lang="en-US" b="1" dirty="0"/>
              <a:t>(CLICK) </a:t>
            </a:r>
            <a:r>
              <a:rPr lang="en-US" dirty="0"/>
              <a:t>So when we overload nitrate in our environment, it bypasses natural uptake.  It moves past the root zone and leaches into the aquifer, as this diagram shows. </a:t>
            </a:r>
            <a:endParaRPr lang="en-US" b="1" dirty="0"/>
          </a:p>
        </p:txBody>
      </p:sp>
      <p:sp>
        <p:nvSpPr>
          <p:cNvPr id="4" name="Slide Number Placeholder 3"/>
          <p:cNvSpPr>
            <a:spLocks noGrp="1"/>
          </p:cNvSpPr>
          <p:nvPr>
            <p:ph type="sldNum" sz="quarter" idx="5"/>
          </p:nvPr>
        </p:nvSpPr>
        <p:spPr/>
        <p:txBody>
          <a:bodyPr/>
          <a:lstStyle/>
          <a:p>
            <a:fld id="{082D2C81-5874-4E0D-ADF5-B5C471AC0CAF}" type="slidenum">
              <a:rPr lang="en-GU" smtClean="0"/>
              <a:t>2</a:t>
            </a:fld>
            <a:endParaRPr lang="en-GU"/>
          </a:p>
        </p:txBody>
      </p:sp>
    </p:spTree>
    <p:extLst>
      <p:ext uri="{BB962C8B-B14F-4D97-AF65-F5344CB8AC3E}">
        <p14:creationId xmlns:p14="http://schemas.microsoft.com/office/powerpoint/2010/main" val="36153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last workshop, we introduced a pilot solute-transport model of the Swamp Road area to show how nitrates move into production wells. This map highlights potential nitrate sources and emphasizes a scenario where new housing developments would rely on septic tanks.</a:t>
            </a:r>
          </a:p>
          <a:p>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3</a:t>
            </a:fld>
            <a:endParaRPr lang="en-GU"/>
          </a:p>
        </p:txBody>
      </p:sp>
    </p:spTree>
    <p:extLst>
      <p:ext uri="{BB962C8B-B14F-4D97-AF65-F5344CB8AC3E}">
        <p14:creationId xmlns:p14="http://schemas.microsoft.com/office/powerpoint/2010/main" val="1194441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result of this scenario, we see that a cluster of houses that are 1/8th acre (outlined in black) could pose a threat to nearby production wells. This shows why housing of this size must be sewered. A full technical report with all the details will be released soon.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4</a:t>
            </a:fld>
            <a:endParaRPr lang="en-GU"/>
          </a:p>
        </p:txBody>
      </p:sp>
    </p:spTree>
    <p:extLst>
      <p:ext uri="{BB962C8B-B14F-4D97-AF65-F5344CB8AC3E}">
        <p14:creationId xmlns:p14="http://schemas.microsoft.com/office/powerpoint/2010/main" val="1306751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our pilot study, we expanded the analysis to a larger area.</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5</a:t>
            </a:fld>
            <a:endParaRPr lang="en-GU"/>
          </a:p>
        </p:txBody>
      </p:sp>
    </p:spTree>
    <p:extLst>
      <p:ext uri="{BB962C8B-B14F-4D97-AF65-F5344CB8AC3E}">
        <p14:creationId xmlns:p14="http://schemas.microsoft.com/office/powerpoint/2010/main" val="11741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area is the Yigo-Tumon Basin, the most productive basin of the NGLA.</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6</a:t>
            </a:fld>
            <a:endParaRPr lang="en-GU"/>
          </a:p>
        </p:txBody>
      </p:sp>
    </p:spTree>
    <p:extLst>
      <p:ext uri="{BB962C8B-B14F-4D97-AF65-F5344CB8AC3E}">
        <p14:creationId xmlns:p14="http://schemas.microsoft.com/office/powerpoint/2010/main" val="3720743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Similarly to the Swamp Road model, the legend here outlines the GIS files used for this analysis, including production wells, non-sewered housings, and color-coded land cover for agriculture, legumes, and recharge areas.</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7</a:t>
            </a:fld>
            <a:endParaRPr lang="en-GU"/>
          </a:p>
        </p:txBody>
      </p:sp>
    </p:spTree>
    <p:extLst>
      <p:ext uri="{BB962C8B-B14F-4D97-AF65-F5344CB8AC3E}">
        <p14:creationId xmlns:p14="http://schemas.microsoft.com/office/powerpoint/2010/main" val="350700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First, we used ArcGIS to collect, process, and prepare shapefiles. These were imported into GMS, where we created coverages to define boundary conditions, production wells, and nitrate inputs. The coverages were then mapped onto a </a:t>
            </a:r>
            <a:r>
              <a:rPr lang="en-US" sz="1000" dirty="0" err="1"/>
              <a:t>UGrid</a:t>
            </a:r>
            <a:r>
              <a:rPr lang="en-US" sz="1000" dirty="0"/>
              <a:t>, which uses a 3-D Voronoi mesh grid.</a:t>
            </a:r>
          </a:p>
          <a:p>
            <a:endParaRPr lang="en-US" sz="1000" dirty="0"/>
          </a:p>
          <a:p>
            <a:r>
              <a:rPr lang="en-US" sz="1000" dirty="0"/>
              <a:t>Next, we configured MODFLOW packages to simulate groundwater flow and contaminant transport. Using the Wells package, we assigned flow rates and nitrate-N concentrations to polygon sources and septic points, and applied the same setup to production wells, which pump at average real-world rates. Hydraulic properties were specified from regional aquifer studies, and </a:t>
            </a:r>
            <a:r>
              <a:rPr lang="en-US" sz="1000" dirty="0" err="1"/>
              <a:t>dispersivity</a:t>
            </a:r>
            <a:r>
              <a:rPr lang="en-US" sz="1000" dirty="0"/>
              <a:t> values were set to represent nitrate migration in limestone.</a:t>
            </a:r>
          </a:p>
          <a:p>
            <a:endParaRPr lang="en-US" sz="1000" dirty="0"/>
          </a:p>
          <a:p>
            <a:r>
              <a:rPr lang="en-US" sz="1000" dirty="0"/>
              <a:t>We bring in hydrologic values and boundaries from the real world (such as pump rate, well depth, and recharge). Where data was unavailable, we used reasonable assumptions—for example, a household of six using 60 gallons per person per day, discharged through a septic system.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8</a:t>
            </a:fld>
            <a:endParaRPr lang="en-GU"/>
          </a:p>
        </p:txBody>
      </p:sp>
    </p:spTree>
    <p:extLst>
      <p:ext uri="{BB962C8B-B14F-4D97-AF65-F5344CB8AC3E}">
        <p14:creationId xmlns:p14="http://schemas.microsoft.com/office/powerpoint/2010/main" val="4219387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for the results, </a:t>
            </a:r>
            <a:r>
              <a:rPr lang="en-US" sz="1200" b="0" i="0" u="none" strike="noStrike" dirty="0">
                <a:solidFill>
                  <a:srgbClr val="000000"/>
                </a:solidFill>
                <a:effectLst/>
                <a:latin typeface="Times New Roman" panose="02020603050405020304" pitchFamily="18" charset="0"/>
              </a:rPr>
              <a:t>we ran 3 model objectives, as 3 scenarios with varying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marL="171450" indent="-171450">
              <a:spcBef>
                <a:spcPts val="1200"/>
              </a:spcBef>
              <a:buFontTx/>
              <a:buChar char="-"/>
            </a:pPr>
            <a:r>
              <a:rPr lang="en-US" sz="1200" dirty="0">
                <a:latin typeface="Rockwell" panose="02060603020205020403" pitchFamily="18" charset="0"/>
              </a:rPr>
              <a:t>Scenario 1 – Natural </a:t>
            </a:r>
            <a:r>
              <a:rPr lang="en-US" i="0" dirty="0"/>
              <a:t>(meaning legumes, </a:t>
            </a:r>
            <a:r>
              <a:rPr lang="en-US" i="0" dirty="0" err="1"/>
              <a:t>tangantangan</a:t>
            </a:r>
            <a:r>
              <a:rPr lang="en-US" i="0" dirty="0"/>
              <a:t>) </a:t>
            </a:r>
            <a:r>
              <a:rPr lang="en-US" sz="1200" dirty="0">
                <a:latin typeface="Rockwell" panose="02060603020205020403" pitchFamily="18" charset="0"/>
              </a:rPr>
              <a:t>and Agriculture + Wells off  </a:t>
            </a:r>
          </a:p>
          <a:p>
            <a:pPr marL="171450" indent="-171450">
              <a:spcBef>
                <a:spcPts val="1200"/>
              </a:spcBef>
              <a:buFontTx/>
              <a:buChar char="-"/>
            </a:pPr>
            <a:r>
              <a:rPr lang="en-US" sz="1200" dirty="0">
                <a:latin typeface="Rockwell" panose="02060603020205020403" pitchFamily="18" charset="0"/>
              </a:rPr>
              <a:t>Scenario 2 – Natural and Agriculture + Wells on </a:t>
            </a:r>
          </a:p>
          <a:p>
            <a:pPr marL="171450" indent="-171450">
              <a:spcBef>
                <a:spcPts val="1200"/>
              </a:spcBef>
              <a:buFontTx/>
              <a:buChar char="-"/>
            </a:pPr>
            <a:r>
              <a:rPr lang="en-US" sz="1200" dirty="0">
                <a:latin typeface="Rockwell" panose="02060603020205020403" pitchFamily="18" charset="0"/>
              </a:rPr>
              <a:t>Scenario 3 – Natural and Agriculture + Septic + Wells on </a:t>
            </a:r>
          </a:p>
          <a:p>
            <a:pPr marL="171450" indent="-171450">
              <a:spcBef>
                <a:spcPts val="1200"/>
              </a:spcBef>
              <a:buFontTx/>
              <a:buChar char="-"/>
            </a:pPr>
            <a:endParaRPr lang="en-US" sz="1200" dirty="0">
              <a:latin typeface="Rockwell" panose="02060603020205020403" pitchFamily="18" charset="0"/>
            </a:endParaRPr>
          </a:p>
          <a:p>
            <a:pPr rtl="0">
              <a:spcBef>
                <a:spcPts val="0"/>
              </a:spcBef>
              <a:spcAft>
                <a:spcPts val="0"/>
              </a:spcAft>
            </a:pPr>
            <a:r>
              <a:rPr lang="en-US" sz="1200" b="0" i="0" u="none" strike="noStrike" dirty="0">
                <a:solidFill>
                  <a:srgbClr val="000000"/>
                </a:solidFill>
                <a:effectLst/>
                <a:latin typeface="Times New Roman" panose="02020603050405020304" pitchFamily="18" charset="0"/>
              </a:rPr>
              <a:t>I'll briefly summarize the key takeaways from each model results.</a:t>
            </a:r>
          </a:p>
          <a:p>
            <a:pPr rtl="0">
              <a:spcBef>
                <a:spcPts val="0"/>
              </a:spcBef>
              <a:spcAft>
                <a:spcPts val="0"/>
              </a:spcAft>
            </a:pPr>
            <a:endParaRPr lang="en-US" sz="1200" b="0" i="0" u="none" strike="noStrike" dirty="0">
              <a:solidFill>
                <a:srgbClr val="000000"/>
              </a:solidFill>
              <a:effectLst/>
              <a:latin typeface="Times New Roman" panose="02020603050405020304" pitchFamily="18" charset="0"/>
            </a:endParaRPr>
          </a:p>
          <a:p>
            <a:pPr rtl="0">
              <a:spcBef>
                <a:spcPts val="0"/>
              </a:spcBef>
              <a:spcAft>
                <a:spcPts val="0"/>
              </a:spcAft>
            </a:pPr>
            <a:r>
              <a:rPr lang="en-US" sz="1200" b="0" i="0" u="none" strike="noStrike" dirty="0">
                <a:solidFill>
                  <a:srgbClr val="000000"/>
                </a:solidFill>
                <a:effectLst/>
                <a:latin typeface="Times New Roman" panose="02020603050405020304" pitchFamily="18" charset="0"/>
              </a:rPr>
              <a:t>Let’s check it out! </a:t>
            </a:r>
            <a:endParaRPr lang="en-US" sz="1800" b="0" dirty="0">
              <a:effectLst/>
            </a:endParaRPr>
          </a:p>
          <a:p>
            <a:pPr marL="0" indent="0">
              <a:spcBef>
                <a:spcPts val="1200"/>
              </a:spcBef>
              <a:buFontTx/>
              <a:buNone/>
            </a:pPr>
            <a:endParaRPr lang="en-US" sz="1200" dirty="0">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marL="0" indent="0">
              <a:buFontTx/>
              <a:buNone/>
            </a:pPr>
            <a:endParaRPr lang="en-US" dirty="0"/>
          </a:p>
        </p:txBody>
      </p:sp>
      <p:sp>
        <p:nvSpPr>
          <p:cNvPr id="4" name="Slide Number Placeholder 3"/>
          <p:cNvSpPr>
            <a:spLocks noGrp="1"/>
          </p:cNvSpPr>
          <p:nvPr>
            <p:ph type="sldNum" sz="quarter" idx="5"/>
          </p:nvPr>
        </p:nvSpPr>
        <p:spPr/>
        <p:txBody>
          <a:bodyPr/>
          <a:lstStyle/>
          <a:p>
            <a:fld id="{3DC0C7F1-C22F-4FD9-A4FF-B0D6176EB4E5}" type="slidenum">
              <a:rPr lang="en-GU" smtClean="0"/>
              <a:t>9</a:t>
            </a:fld>
            <a:endParaRPr lang="en-GU"/>
          </a:p>
        </p:txBody>
      </p:sp>
    </p:spTree>
    <p:extLst>
      <p:ext uri="{BB962C8B-B14F-4D97-AF65-F5344CB8AC3E}">
        <p14:creationId xmlns:p14="http://schemas.microsoft.com/office/powerpoint/2010/main" val="1330470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Times New Roman" panose="02020603050405020304" pitchFamily="18" charset="0"/>
              </a:rPr>
              <a:t>In Scenario 1, we focused on nitrate from natural and agricultural sources, with no pumping.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rtl="0">
              <a:spcBef>
                <a:spcPts val="0"/>
              </a:spcBef>
              <a:spcAft>
                <a:spcPts val="0"/>
              </a:spcAft>
            </a:pPr>
            <a:r>
              <a:rPr lang="en-US" sz="1800" b="0" i="0" u="none" strike="noStrike" dirty="0">
                <a:solidFill>
                  <a:srgbClr val="000000"/>
                </a:solidFill>
                <a:effectLst/>
                <a:latin typeface="Times New Roman" panose="02020603050405020304" pitchFamily="18" charset="0"/>
              </a:rPr>
              <a:t>The scale on the left represents nitrate-N concentrations in mg/l from 0 in white to 1 in blue. </a:t>
            </a:r>
          </a:p>
          <a:p>
            <a:pPr rtl="0">
              <a:spcBef>
                <a:spcPts val="0"/>
              </a:spcBef>
              <a:spcAft>
                <a:spcPts val="0"/>
              </a:spcAft>
            </a:pPr>
            <a:endParaRPr lang="en-US" sz="1800" b="0" i="0" u="none" strike="noStrike" dirty="0">
              <a:solidFill>
                <a:srgbClr val="000000"/>
              </a:solidFill>
              <a:effectLst/>
              <a:latin typeface="Times New Roman" panose="02020603050405020304" pitchFamily="18" charset="0"/>
            </a:endParaRPr>
          </a:p>
          <a:p>
            <a:pPr rtl="0">
              <a:spcBef>
                <a:spcPts val="0"/>
              </a:spcBef>
              <a:spcAft>
                <a:spcPts val="0"/>
              </a:spcAft>
            </a:pPr>
            <a:r>
              <a:rPr lang="en-US" sz="1800" dirty="0"/>
              <a:t>The legend on the right shows Ms. </a:t>
            </a:r>
            <a:r>
              <a:rPr lang="en-US" sz="1800" dirty="0" err="1"/>
              <a:t>Bulaklak's</a:t>
            </a:r>
            <a:r>
              <a:rPr lang="en-US" sz="1800" dirty="0"/>
              <a:t> nitrate analysis, which maps increasing nitrate-nitrogen concentration across wells. This allows us to compare real-world nitrate-N concentrations to our own model results and better understand how contaminants from various sources reach specific wells and receive those concentrations.</a:t>
            </a:r>
          </a:p>
          <a:p>
            <a:pPr rtl="0">
              <a:spcBef>
                <a:spcPts val="0"/>
              </a:spcBef>
              <a:spcAft>
                <a:spcPts val="0"/>
              </a:spcAft>
            </a:pPr>
            <a:endParaRPr lang="en-US" sz="2800" b="0" dirty="0">
              <a:effectLst/>
            </a:endParaRPr>
          </a:p>
          <a:p>
            <a:pPr rtl="0">
              <a:spcBef>
                <a:spcPts val="0"/>
              </a:spcBef>
              <a:spcAft>
                <a:spcPts val="0"/>
              </a:spcAft>
            </a:pPr>
            <a:r>
              <a:rPr lang="en-US" sz="1800" b="0" i="0" u="none" strike="noStrike" dirty="0">
                <a:solidFill>
                  <a:srgbClr val="000000"/>
                </a:solidFill>
                <a:effectLst/>
                <a:latin typeface="Times New Roman" panose="02020603050405020304" pitchFamily="18" charset="0"/>
              </a:rPr>
              <a:t>In this case, the model reveals an ambient concentration of 1 mg/L, with 0 concentration in areas with no legumes and agricultural sources, just natural recharge zones. This highlights the potential state of Guam's groundwater prior to extensive development. </a:t>
            </a:r>
            <a:endParaRPr lang="en-US" sz="2800"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10</a:t>
            </a:fld>
            <a:endParaRPr lang="en-GU"/>
          </a:p>
        </p:txBody>
      </p:sp>
    </p:spTree>
    <p:extLst>
      <p:ext uri="{BB962C8B-B14F-4D97-AF65-F5344CB8AC3E}">
        <p14:creationId xmlns:p14="http://schemas.microsoft.com/office/powerpoint/2010/main" val="3689209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scenario 2, similar to scenario 1 but with the wells activated.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there isn’t a major difference, though we do see stronger nitrate concentration around the farm areas in both scenarios.</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11</a:t>
            </a:fld>
            <a:endParaRPr lang="en-GU"/>
          </a:p>
        </p:txBody>
      </p:sp>
    </p:spTree>
    <p:extLst>
      <p:ext uri="{BB962C8B-B14F-4D97-AF65-F5344CB8AC3E}">
        <p14:creationId xmlns:p14="http://schemas.microsoft.com/office/powerpoint/2010/main" val="3032227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Scenario 3 introduces the mapped non-sewered septic tanks across the basin. </a:t>
            </a:r>
          </a:p>
          <a:p>
            <a:endParaRPr lang="en-US" dirty="0"/>
          </a:p>
          <a:p>
            <a:r>
              <a:rPr lang="en-US" dirty="0"/>
              <a:t>Compared to the earlier scenarios, we now see clear hotspots forming where septic systems are clustered.</a:t>
            </a:r>
          </a:p>
          <a:p>
            <a:endParaRPr lang="en-US" dirty="0"/>
          </a:p>
          <a:p>
            <a:r>
              <a:rPr lang="en-US" dirty="0"/>
              <a:t>Next, we’ll zoom into specific areas of this map to highlight some key takeaways.</a:t>
            </a:r>
          </a:p>
        </p:txBody>
      </p:sp>
      <p:sp>
        <p:nvSpPr>
          <p:cNvPr id="4" name="Slide Number Placeholder 3"/>
          <p:cNvSpPr>
            <a:spLocks noGrp="1"/>
          </p:cNvSpPr>
          <p:nvPr>
            <p:ph type="sldNum" sz="quarter" idx="5"/>
          </p:nvPr>
        </p:nvSpPr>
        <p:spPr/>
        <p:txBody>
          <a:bodyPr/>
          <a:lstStyle/>
          <a:p>
            <a:fld id="{082D2C81-5874-4E0D-ADF5-B5C471AC0CAF}" type="slidenum">
              <a:rPr lang="en-GU" smtClean="0"/>
              <a:t>12</a:t>
            </a:fld>
            <a:endParaRPr lang="en-GU"/>
          </a:p>
        </p:txBody>
      </p:sp>
    </p:spTree>
    <p:extLst>
      <p:ext uri="{BB962C8B-B14F-4D97-AF65-F5344CB8AC3E}">
        <p14:creationId xmlns:p14="http://schemas.microsoft.com/office/powerpoint/2010/main" val="3633334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Ms. </a:t>
            </a:r>
            <a:r>
              <a:rPr lang="en-US" dirty="0" err="1"/>
              <a:t>Bulaklak’s</a:t>
            </a:r>
            <a:r>
              <a:rPr lang="en-US" dirty="0"/>
              <a:t> analysis, the F wells show nitrate-N concentrations below 4 mg/L. Our model supports this, indicating a contaminant plume in the area at about 2–3 mg/L, which these wells are able to capture.</a:t>
            </a:r>
          </a:p>
          <a:p>
            <a:endParaRPr lang="en-US" dirty="0"/>
          </a:p>
          <a:p>
            <a:r>
              <a:rPr lang="en-US" dirty="0"/>
              <a:t>Similarly, the model results near several D wells, including D-20, D-19, and D-13, align with Ms. </a:t>
            </a:r>
            <a:r>
              <a:rPr lang="en-US" dirty="0" err="1"/>
              <a:t>Bulaklak’s</a:t>
            </a:r>
            <a:r>
              <a:rPr lang="en-US" dirty="0"/>
              <a:t> findings, where concentrations remain below 3 mg/L.</a:t>
            </a:r>
          </a:p>
        </p:txBody>
      </p:sp>
      <p:sp>
        <p:nvSpPr>
          <p:cNvPr id="4" name="Slide Number Placeholder 3"/>
          <p:cNvSpPr>
            <a:spLocks noGrp="1"/>
          </p:cNvSpPr>
          <p:nvPr>
            <p:ph type="sldNum" sz="quarter" idx="5"/>
          </p:nvPr>
        </p:nvSpPr>
        <p:spPr/>
        <p:txBody>
          <a:bodyPr/>
          <a:lstStyle/>
          <a:p>
            <a:fld id="{082D2C81-5874-4E0D-ADF5-B5C471AC0CAF}" type="slidenum">
              <a:rPr lang="en-GU" smtClean="0"/>
              <a:t>13</a:t>
            </a:fld>
            <a:endParaRPr lang="en-GU"/>
          </a:p>
        </p:txBody>
      </p:sp>
    </p:spTree>
    <p:extLst>
      <p:ext uri="{BB962C8B-B14F-4D97-AF65-F5344CB8AC3E}">
        <p14:creationId xmlns:p14="http://schemas.microsoft.com/office/powerpoint/2010/main" val="1229910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strong plume is visible near GH-501 and Y-12, with nitrate levels above 5 mg/L, mainly from septic systems.</a:t>
            </a:r>
          </a:p>
          <a:p>
            <a:endParaRPr lang="en-US" dirty="0"/>
          </a:p>
          <a:p>
            <a:r>
              <a:rPr lang="en-US" dirty="0"/>
              <a:t>In contrast, wells on the golf course show no plume, since the area was modeled as recharge and golf course inputs have not yet been addressed.</a:t>
            </a:r>
          </a:p>
          <a:p>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14</a:t>
            </a:fld>
            <a:endParaRPr lang="en-GU"/>
          </a:p>
        </p:txBody>
      </p:sp>
    </p:spTree>
    <p:extLst>
      <p:ext uri="{BB962C8B-B14F-4D97-AF65-F5344CB8AC3E}">
        <p14:creationId xmlns:p14="http://schemas.microsoft.com/office/powerpoint/2010/main" val="1816580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this area still needs refinement, as the modeled contaminant plumes do not fully align with Ms. </a:t>
            </a:r>
            <a:r>
              <a:rPr lang="en-US" dirty="0" err="1"/>
              <a:t>Bulaklak’s</a:t>
            </a:r>
            <a:r>
              <a:rPr lang="en-US" dirty="0"/>
              <a:t> analysis. Further adjustments are required to better capture the nitrate behavior in this region.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15</a:t>
            </a:fld>
            <a:endParaRPr lang="en-GU"/>
          </a:p>
        </p:txBody>
      </p:sp>
    </p:spTree>
    <p:extLst>
      <p:ext uri="{BB962C8B-B14F-4D97-AF65-F5344CB8AC3E}">
        <p14:creationId xmlns:p14="http://schemas.microsoft.com/office/powerpoint/2010/main" val="3205656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Modeling gives us valuable insight into how nitrates may reach our production wells, but it does come with limitations. </a:t>
            </a:r>
          </a:p>
          <a:p>
            <a:endParaRPr lang="en-US" dirty="0"/>
          </a:p>
          <a:p>
            <a:r>
              <a:rPr lang="en-US" dirty="0"/>
              <a:t>The model parameters involve a degree of assumptions, including estimated flow rates, nitrate concentrations, and hydraulic and </a:t>
            </a:r>
            <a:r>
              <a:rPr lang="en-US" dirty="0" err="1"/>
              <a:t>dispersivity</a:t>
            </a:r>
            <a:r>
              <a:rPr lang="en-US" dirty="0"/>
              <a:t> values derived from regional studies. </a:t>
            </a:r>
          </a:p>
          <a:p>
            <a:endParaRPr lang="en-US" dirty="0"/>
          </a:p>
          <a:p>
            <a:r>
              <a:rPr lang="en-US" dirty="0"/>
              <a:t>We are also limited by the availability of data, particularly in land cover and septic system locations.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16</a:t>
            </a:fld>
            <a:endParaRPr lang="en-GU"/>
          </a:p>
        </p:txBody>
      </p:sp>
    </p:spTree>
    <p:extLst>
      <p:ext uri="{BB962C8B-B14F-4D97-AF65-F5344CB8AC3E}">
        <p14:creationId xmlns:p14="http://schemas.microsoft.com/office/powerpoint/2010/main" val="2546124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land cover we used was based on 2006 data, and while we updated it with satellite imagery, it may not perfectly reflect current conditions. </a:t>
            </a:r>
          </a:p>
          <a:p>
            <a:endParaRPr lang="en-US" dirty="0"/>
          </a:p>
          <a:p>
            <a:r>
              <a:rPr lang="en-US" dirty="0"/>
              <a:t>We also recently discovered some discrepancy with the septic survey data used in this model — there are homes marked as non-sewered but were actually sewered </a:t>
            </a:r>
            <a:r>
              <a:rPr lang="en-US" b="1" dirty="0"/>
              <a:t>(CLICK). </a:t>
            </a:r>
            <a:r>
              <a:rPr lang="en-US" dirty="0"/>
              <a:t>This shows us that verifying these data points is really important to better represent our setting. At the same time, it also highlights how if these homes are non-sewered, it could make an impact on nearby wells.</a:t>
            </a:r>
            <a:endParaRPr lang="en-GU" dirty="0"/>
          </a:p>
        </p:txBody>
      </p:sp>
      <p:sp>
        <p:nvSpPr>
          <p:cNvPr id="4" name="Slide Number Placeholder 3"/>
          <p:cNvSpPr>
            <a:spLocks noGrp="1"/>
          </p:cNvSpPr>
          <p:nvPr>
            <p:ph type="sldNum" sz="quarter" idx="5"/>
          </p:nvPr>
        </p:nvSpPr>
        <p:spPr/>
        <p:txBody>
          <a:bodyPr/>
          <a:lstStyle/>
          <a:p>
            <a:fld id="{082D2C81-5874-4E0D-ADF5-B5C471AC0CAF}" type="slidenum">
              <a:rPr lang="en-GU" smtClean="0"/>
              <a:t>17</a:t>
            </a:fld>
            <a:endParaRPr lang="en-GU"/>
          </a:p>
        </p:txBody>
      </p:sp>
    </p:spTree>
    <p:extLst>
      <p:ext uri="{BB962C8B-B14F-4D97-AF65-F5344CB8AC3E}">
        <p14:creationId xmlns:p14="http://schemas.microsoft.com/office/powerpoint/2010/main" val="2912241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wrap up today's presentation, if you're interested in staying informed about our research or have any further questions, please feel free to reach out to the modeling team using the contact information provided.</a:t>
            </a:r>
          </a:p>
          <a:p>
            <a:endParaRPr lang="en-PH" dirty="0"/>
          </a:p>
          <a:p>
            <a:r>
              <a:rPr lang="en-PH" dirty="0"/>
              <a:t>Thank you!</a:t>
            </a:r>
          </a:p>
        </p:txBody>
      </p:sp>
      <p:sp>
        <p:nvSpPr>
          <p:cNvPr id="4" name="Slide Number Placeholder 3"/>
          <p:cNvSpPr>
            <a:spLocks noGrp="1"/>
          </p:cNvSpPr>
          <p:nvPr>
            <p:ph type="sldNum" sz="quarter" idx="5"/>
          </p:nvPr>
        </p:nvSpPr>
        <p:spPr/>
        <p:txBody>
          <a:bodyPr/>
          <a:lstStyle/>
          <a:p>
            <a:fld id="{082D2C81-5874-4E0D-ADF5-B5C471AC0CAF}" type="slidenum">
              <a:rPr lang="en-GU" smtClean="0"/>
              <a:t>18</a:t>
            </a:fld>
            <a:endParaRPr lang="en-GU"/>
          </a:p>
        </p:txBody>
      </p:sp>
    </p:spTree>
    <p:extLst>
      <p:ext uri="{BB962C8B-B14F-4D97-AF65-F5344CB8AC3E}">
        <p14:creationId xmlns:p14="http://schemas.microsoft.com/office/powerpoint/2010/main" val="2339230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U" dirty="0"/>
          </a:p>
        </p:txBody>
      </p:sp>
      <p:sp>
        <p:nvSpPr>
          <p:cNvPr id="4" name="Slide Number Placeholder 3"/>
          <p:cNvSpPr>
            <a:spLocks noGrp="1"/>
          </p:cNvSpPr>
          <p:nvPr>
            <p:ph type="sldNum" sz="quarter" idx="5"/>
          </p:nvPr>
        </p:nvSpPr>
        <p:spPr/>
        <p:txBody>
          <a:bodyPr/>
          <a:lstStyle/>
          <a:p>
            <a:fld id="{082D2C81-5874-4E0D-ADF5-B5C471AC0CAF}" type="slidenum">
              <a:rPr lang="en-GU" smtClean="0"/>
              <a:t>22</a:t>
            </a:fld>
            <a:endParaRPr lang="en-GU"/>
          </a:p>
        </p:txBody>
      </p:sp>
    </p:spTree>
    <p:extLst>
      <p:ext uri="{BB962C8B-B14F-4D97-AF65-F5344CB8AC3E}">
        <p14:creationId xmlns:p14="http://schemas.microsoft.com/office/powerpoint/2010/main" val="907754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Nitrate (NO₃⁻) is one of the most common indicators of groundwater contamination. Its formation is explained by the nitrogen cycle, where atmospheric nitrogen (N₂)—the most abundant form of nitrogen—is converted into biologically available forms such as ammonium (NH₄⁺), nitrite (NO₂⁻), and nitrate (NO₃⁻) through processes like ammonification and nitrification. While some nitrate is taken up by plants, excess amounts often remain in the soil. Because nitrate is highly soluble and weakly retained by soil, it can leach easily beyond the root zone, reaching aquifers and surface waters where it becomes a contaminant of concern.</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30</a:t>
            </a:fld>
            <a:endParaRPr lang="en-GU"/>
          </a:p>
        </p:txBody>
      </p:sp>
    </p:spTree>
    <p:extLst>
      <p:ext uri="{BB962C8B-B14F-4D97-AF65-F5344CB8AC3E}">
        <p14:creationId xmlns:p14="http://schemas.microsoft.com/office/powerpoint/2010/main" val="3885079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F809D-1AE6-F310-4C71-18C3710AFC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U"/>
          </a:p>
        </p:txBody>
      </p:sp>
      <p:sp>
        <p:nvSpPr>
          <p:cNvPr id="3" name="Subtitle 2">
            <a:extLst>
              <a:ext uri="{FF2B5EF4-FFF2-40B4-BE49-F238E27FC236}">
                <a16:creationId xmlns:a16="http://schemas.microsoft.com/office/drawing/2014/main" id="{B9D0C8D3-7D3A-5CDA-D3DD-8B6355D8E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U"/>
          </a:p>
        </p:txBody>
      </p:sp>
      <p:sp>
        <p:nvSpPr>
          <p:cNvPr id="4" name="Date Placeholder 3">
            <a:extLst>
              <a:ext uri="{FF2B5EF4-FFF2-40B4-BE49-F238E27FC236}">
                <a16:creationId xmlns:a16="http://schemas.microsoft.com/office/drawing/2014/main" id="{57DFF69C-72A2-AF9C-A312-C521857538CD}"/>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5" name="Footer Placeholder 4">
            <a:extLst>
              <a:ext uri="{FF2B5EF4-FFF2-40B4-BE49-F238E27FC236}">
                <a16:creationId xmlns:a16="http://schemas.microsoft.com/office/drawing/2014/main" id="{E91E2DA3-41CA-44D8-1CA7-0AB29D227092}"/>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0D47EDD6-4D35-EF36-3254-17F6494462CC}"/>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945738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71A46-B48F-ECAC-42FF-A181807C4197}"/>
              </a:ext>
            </a:extLst>
          </p:cNvPr>
          <p:cNvSpPr>
            <a:spLocks noGrp="1"/>
          </p:cNvSpPr>
          <p:nvPr>
            <p:ph type="title"/>
          </p:nvPr>
        </p:nvSpPr>
        <p:spPr/>
        <p:txBody>
          <a:bodyPr/>
          <a:lstStyle/>
          <a:p>
            <a:r>
              <a:rPr lang="en-US"/>
              <a:t>Click to edit Master title style</a:t>
            </a:r>
            <a:endParaRPr lang="en-GU"/>
          </a:p>
        </p:txBody>
      </p:sp>
      <p:sp>
        <p:nvSpPr>
          <p:cNvPr id="3" name="Content Placeholder 2">
            <a:extLst>
              <a:ext uri="{FF2B5EF4-FFF2-40B4-BE49-F238E27FC236}">
                <a16:creationId xmlns:a16="http://schemas.microsoft.com/office/drawing/2014/main" id="{E73B5F51-8638-133C-684C-560ED49D6F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867F4C64-6133-C9F0-1C71-647B6D846F7E}"/>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5" name="Footer Placeholder 4">
            <a:extLst>
              <a:ext uri="{FF2B5EF4-FFF2-40B4-BE49-F238E27FC236}">
                <a16:creationId xmlns:a16="http://schemas.microsoft.com/office/drawing/2014/main" id="{CD956549-EAF7-5C73-F644-798ED3DD97B0}"/>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FC97F477-60AD-05CF-F6CF-F3264C3530D1}"/>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108949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8532-ADFD-944F-26E3-54AFFC9DCA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U"/>
          </a:p>
        </p:txBody>
      </p:sp>
      <p:sp>
        <p:nvSpPr>
          <p:cNvPr id="3" name="Text Placeholder 2">
            <a:extLst>
              <a:ext uri="{FF2B5EF4-FFF2-40B4-BE49-F238E27FC236}">
                <a16:creationId xmlns:a16="http://schemas.microsoft.com/office/drawing/2014/main" id="{B7709A9D-A9EA-FD3C-5B03-A0E3341C61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347999-92AA-2B56-A68C-EFEAA66628C9}"/>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5" name="Footer Placeholder 4">
            <a:extLst>
              <a:ext uri="{FF2B5EF4-FFF2-40B4-BE49-F238E27FC236}">
                <a16:creationId xmlns:a16="http://schemas.microsoft.com/office/drawing/2014/main" id="{3F11EF03-4B8D-C792-A770-9CBACE037236}"/>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C233B2F4-C568-679F-233D-F880BA66CE8A}"/>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3818505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6D62-3D1C-66EF-7799-8A4A25937E7D}"/>
              </a:ext>
            </a:extLst>
          </p:cNvPr>
          <p:cNvSpPr>
            <a:spLocks noGrp="1"/>
          </p:cNvSpPr>
          <p:nvPr>
            <p:ph type="title"/>
          </p:nvPr>
        </p:nvSpPr>
        <p:spPr/>
        <p:txBody>
          <a:bodyPr/>
          <a:lstStyle/>
          <a:p>
            <a:r>
              <a:rPr lang="en-US"/>
              <a:t>Click to edit Master title style</a:t>
            </a:r>
            <a:endParaRPr lang="en-GU"/>
          </a:p>
        </p:txBody>
      </p:sp>
      <p:sp>
        <p:nvSpPr>
          <p:cNvPr id="3" name="Content Placeholder 2">
            <a:extLst>
              <a:ext uri="{FF2B5EF4-FFF2-40B4-BE49-F238E27FC236}">
                <a16:creationId xmlns:a16="http://schemas.microsoft.com/office/drawing/2014/main" id="{45F97B70-D0AF-7547-A409-9D212D7E17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Content Placeholder 3">
            <a:extLst>
              <a:ext uri="{FF2B5EF4-FFF2-40B4-BE49-F238E27FC236}">
                <a16:creationId xmlns:a16="http://schemas.microsoft.com/office/drawing/2014/main" id="{C344C96F-0A0C-CD52-69A2-D32CAEA241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5" name="Date Placeholder 4">
            <a:extLst>
              <a:ext uri="{FF2B5EF4-FFF2-40B4-BE49-F238E27FC236}">
                <a16:creationId xmlns:a16="http://schemas.microsoft.com/office/drawing/2014/main" id="{A2E7B8A8-6894-F110-FCD0-9EFE5EE979B1}"/>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6" name="Footer Placeholder 5">
            <a:extLst>
              <a:ext uri="{FF2B5EF4-FFF2-40B4-BE49-F238E27FC236}">
                <a16:creationId xmlns:a16="http://schemas.microsoft.com/office/drawing/2014/main" id="{870D31CB-472E-D7A9-2A08-A7821C34127E}"/>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EE9219B5-D16A-8DDB-C433-0A2B30474DFA}"/>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3871224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E0026-B098-9FCE-D176-AA862633E612}"/>
              </a:ext>
            </a:extLst>
          </p:cNvPr>
          <p:cNvSpPr>
            <a:spLocks noGrp="1"/>
          </p:cNvSpPr>
          <p:nvPr>
            <p:ph type="title"/>
          </p:nvPr>
        </p:nvSpPr>
        <p:spPr>
          <a:xfrm>
            <a:off x="839788" y="365125"/>
            <a:ext cx="10515600" cy="1325563"/>
          </a:xfrm>
        </p:spPr>
        <p:txBody>
          <a:bodyPr/>
          <a:lstStyle/>
          <a:p>
            <a:r>
              <a:rPr lang="en-US"/>
              <a:t>Click to edit Master title style</a:t>
            </a:r>
            <a:endParaRPr lang="en-GU"/>
          </a:p>
        </p:txBody>
      </p:sp>
      <p:sp>
        <p:nvSpPr>
          <p:cNvPr id="3" name="Text Placeholder 2">
            <a:extLst>
              <a:ext uri="{FF2B5EF4-FFF2-40B4-BE49-F238E27FC236}">
                <a16:creationId xmlns:a16="http://schemas.microsoft.com/office/drawing/2014/main" id="{61F0F3C0-23FF-AC43-A5EC-B800C2107C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BF4F8-E4D1-B2FC-D455-74D009939C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5" name="Text Placeholder 4">
            <a:extLst>
              <a:ext uri="{FF2B5EF4-FFF2-40B4-BE49-F238E27FC236}">
                <a16:creationId xmlns:a16="http://schemas.microsoft.com/office/drawing/2014/main" id="{A726DCD8-A5E4-321C-5FC6-E00F51955A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574344-BE9C-5551-F2D6-75F4F27F51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7" name="Date Placeholder 6">
            <a:extLst>
              <a:ext uri="{FF2B5EF4-FFF2-40B4-BE49-F238E27FC236}">
                <a16:creationId xmlns:a16="http://schemas.microsoft.com/office/drawing/2014/main" id="{75315279-323F-C0E6-DCA4-33F40299A822}"/>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8" name="Footer Placeholder 7">
            <a:extLst>
              <a:ext uri="{FF2B5EF4-FFF2-40B4-BE49-F238E27FC236}">
                <a16:creationId xmlns:a16="http://schemas.microsoft.com/office/drawing/2014/main" id="{183A4B53-ED7F-A055-0026-AB352280E79A}"/>
              </a:ext>
            </a:extLst>
          </p:cNvPr>
          <p:cNvSpPr>
            <a:spLocks noGrp="1"/>
          </p:cNvSpPr>
          <p:nvPr>
            <p:ph type="ftr" sz="quarter" idx="11"/>
          </p:nvPr>
        </p:nvSpPr>
        <p:spPr/>
        <p:txBody>
          <a:bodyPr/>
          <a:lstStyle/>
          <a:p>
            <a:endParaRPr lang="en-GU"/>
          </a:p>
        </p:txBody>
      </p:sp>
      <p:sp>
        <p:nvSpPr>
          <p:cNvPr id="9" name="Slide Number Placeholder 8">
            <a:extLst>
              <a:ext uri="{FF2B5EF4-FFF2-40B4-BE49-F238E27FC236}">
                <a16:creationId xmlns:a16="http://schemas.microsoft.com/office/drawing/2014/main" id="{8E6149EC-73B2-93DD-8485-C2505599078E}"/>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3138453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A07E1-4816-BF22-E3F6-10796D3FEDBF}"/>
              </a:ext>
            </a:extLst>
          </p:cNvPr>
          <p:cNvSpPr>
            <a:spLocks noGrp="1"/>
          </p:cNvSpPr>
          <p:nvPr>
            <p:ph type="title"/>
          </p:nvPr>
        </p:nvSpPr>
        <p:spPr/>
        <p:txBody>
          <a:bodyPr/>
          <a:lstStyle/>
          <a:p>
            <a:r>
              <a:rPr lang="en-US"/>
              <a:t>Click to edit Master title style</a:t>
            </a:r>
            <a:endParaRPr lang="en-GU"/>
          </a:p>
        </p:txBody>
      </p:sp>
      <p:sp>
        <p:nvSpPr>
          <p:cNvPr id="3" name="Date Placeholder 2">
            <a:extLst>
              <a:ext uri="{FF2B5EF4-FFF2-40B4-BE49-F238E27FC236}">
                <a16:creationId xmlns:a16="http://schemas.microsoft.com/office/drawing/2014/main" id="{9965CFCA-4097-F292-ADDF-A94CB697B4F1}"/>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4" name="Footer Placeholder 3">
            <a:extLst>
              <a:ext uri="{FF2B5EF4-FFF2-40B4-BE49-F238E27FC236}">
                <a16:creationId xmlns:a16="http://schemas.microsoft.com/office/drawing/2014/main" id="{0D8CE497-9FA8-F061-0F03-E5CBD89111EE}"/>
              </a:ext>
            </a:extLst>
          </p:cNvPr>
          <p:cNvSpPr>
            <a:spLocks noGrp="1"/>
          </p:cNvSpPr>
          <p:nvPr>
            <p:ph type="ftr" sz="quarter" idx="11"/>
          </p:nvPr>
        </p:nvSpPr>
        <p:spPr/>
        <p:txBody>
          <a:bodyPr/>
          <a:lstStyle/>
          <a:p>
            <a:endParaRPr lang="en-GU"/>
          </a:p>
        </p:txBody>
      </p:sp>
      <p:sp>
        <p:nvSpPr>
          <p:cNvPr id="5" name="Slide Number Placeholder 4">
            <a:extLst>
              <a:ext uri="{FF2B5EF4-FFF2-40B4-BE49-F238E27FC236}">
                <a16:creationId xmlns:a16="http://schemas.microsoft.com/office/drawing/2014/main" id="{B337254A-E1D7-DD21-6141-825C026E65E4}"/>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241894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1FF625-8297-F651-B349-A6973A107AB6}"/>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3" name="Footer Placeholder 2">
            <a:extLst>
              <a:ext uri="{FF2B5EF4-FFF2-40B4-BE49-F238E27FC236}">
                <a16:creationId xmlns:a16="http://schemas.microsoft.com/office/drawing/2014/main" id="{016B6D6D-4200-73F1-9015-BCC4660519AF}"/>
              </a:ext>
            </a:extLst>
          </p:cNvPr>
          <p:cNvSpPr>
            <a:spLocks noGrp="1"/>
          </p:cNvSpPr>
          <p:nvPr>
            <p:ph type="ftr" sz="quarter" idx="11"/>
          </p:nvPr>
        </p:nvSpPr>
        <p:spPr/>
        <p:txBody>
          <a:bodyPr/>
          <a:lstStyle/>
          <a:p>
            <a:endParaRPr lang="en-GU"/>
          </a:p>
        </p:txBody>
      </p:sp>
      <p:sp>
        <p:nvSpPr>
          <p:cNvPr id="4" name="Slide Number Placeholder 3">
            <a:extLst>
              <a:ext uri="{FF2B5EF4-FFF2-40B4-BE49-F238E27FC236}">
                <a16:creationId xmlns:a16="http://schemas.microsoft.com/office/drawing/2014/main" id="{E3F45372-7E20-1B06-12DA-2E7C328CA470}"/>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240163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3AB8-3161-5BE2-88B4-886B8700A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U"/>
          </a:p>
        </p:txBody>
      </p:sp>
      <p:sp>
        <p:nvSpPr>
          <p:cNvPr id="3" name="Content Placeholder 2">
            <a:extLst>
              <a:ext uri="{FF2B5EF4-FFF2-40B4-BE49-F238E27FC236}">
                <a16:creationId xmlns:a16="http://schemas.microsoft.com/office/drawing/2014/main" id="{181E6D18-9828-CA29-A853-EC591B681D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Text Placeholder 3">
            <a:extLst>
              <a:ext uri="{FF2B5EF4-FFF2-40B4-BE49-F238E27FC236}">
                <a16:creationId xmlns:a16="http://schemas.microsoft.com/office/drawing/2014/main" id="{BC68342B-150A-6861-C6C1-0E65EE345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16884-C370-DF43-FE4B-518166018E90}"/>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6" name="Footer Placeholder 5">
            <a:extLst>
              <a:ext uri="{FF2B5EF4-FFF2-40B4-BE49-F238E27FC236}">
                <a16:creationId xmlns:a16="http://schemas.microsoft.com/office/drawing/2014/main" id="{4881C05A-5E3D-0C89-DF82-B25A6F46A586}"/>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41DC0D22-DBA3-30A5-D478-841583EBA606}"/>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5162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0B1A-7E45-CEC4-FEEF-0968B395CE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U"/>
          </a:p>
        </p:txBody>
      </p:sp>
      <p:sp>
        <p:nvSpPr>
          <p:cNvPr id="3" name="Picture Placeholder 2">
            <a:extLst>
              <a:ext uri="{FF2B5EF4-FFF2-40B4-BE49-F238E27FC236}">
                <a16:creationId xmlns:a16="http://schemas.microsoft.com/office/drawing/2014/main" id="{BBC16AE4-0576-084A-33F2-F3DD654F2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U"/>
          </a:p>
        </p:txBody>
      </p:sp>
      <p:sp>
        <p:nvSpPr>
          <p:cNvPr id="4" name="Text Placeholder 3">
            <a:extLst>
              <a:ext uri="{FF2B5EF4-FFF2-40B4-BE49-F238E27FC236}">
                <a16:creationId xmlns:a16="http://schemas.microsoft.com/office/drawing/2014/main" id="{3AAA0036-635A-6708-8F26-28F41C5A97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95BF7-6FA2-1269-5F87-430228FBF6D9}"/>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6" name="Footer Placeholder 5">
            <a:extLst>
              <a:ext uri="{FF2B5EF4-FFF2-40B4-BE49-F238E27FC236}">
                <a16:creationId xmlns:a16="http://schemas.microsoft.com/office/drawing/2014/main" id="{FE8F805B-EE8A-086C-08BF-47482B7D4720}"/>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38E658D1-6BA7-1C0B-873A-4CA65497682B}"/>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87426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28A2-2127-F081-BB5B-B3CC424FB8D1}"/>
              </a:ext>
            </a:extLst>
          </p:cNvPr>
          <p:cNvSpPr>
            <a:spLocks noGrp="1"/>
          </p:cNvSpPr>
          <p:nvPr>
            <p:ph type="title"/>
          </p:nvPr>
        </p:nvSpPr>
        <p:spPr/>
        <p:txBody>
          <a:bodyPr/>
          <a:lstStyle/>
          <a:p>
            <a:r>
              <a:rPr lang="en-US"/>
              <a:t>Click to edit Master title style</a:t>
            </a:r>
            <a:endParaRPr lang="en-GU"/>
          </a:p>
        </p:txBody>
      </p:sp>
      <p:sp>
        <p:nvSpPr>
          <p:cNvPr id="3" name="Vertical Text Placeholder 2">
            <a:extLst>
              <a:ext uri="{FF2B5EF4-FFF2-40B4-BE49-F238E27FC236}">
                <a16:creationId xmlns:a16="http://schemas.microsoft.com/office/drawing/2014/main" id="{C14752AF-16CB-46CC-6F7D-6B3FC6212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059939A2-2204-8CC9-0F46-050AC2FA98E3}"/>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5" name="Footer Placeholder 4">
            <a:extLst>
              <a:ext uri="{FF2B5EF4-FFF2-40B4-BE49-F238E27FC236}">
                <a16:creationId xmlns:a16="http://schemas.microsoft.com/office/drawing/2014/main" id="{F6B87B2B-480A-11A1-F0CB-B681E89E78DD}"/>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5F1BB3B4-6886-FC3E-52BD-F5E005DFE911}"/>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156961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F32F38-AC16-8D98-1B6A-94F9F6E499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U"/>
          </a:p>
        </p:txBody>
      </p:sp>
      <p:sp>
        <p:nvSpPr>
          <p:cNvPr id="3" name="Vertical Text Placeholder 2">
            <a:extLst>
              <a:ext uri="{FF2B5EF4-FFF2-40B4-BE49-F238E27FC236}">
                <a16:creationId xmlns:a16="http://schemas.microsoft.com/office/drawing/2014/main" id="{AFA051B0-1F50-1017-DD51-F71E2B3C4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C7BF9E90-2287-2B36-E275-68C5E5D37D3C}"/>
              </a:ext>
            </a:extLst>
          </p:cNvPr>
          <p:cNvSpPr>
            <a:spLocks noGrp="1"/>
          </p:cNvSpPr>
          <p:nvPr>
            <p:ph type="dt" sz="half" idx="10"/>
          </p:nvPr>
        </p:nvSpPr>
        <p:spPr/>
        <p:txBody>
          <a:bodyPr/>
          <a:lstStyle/>
          <a:p>
            <a:fld id="{207AC5EE-C947-40F4-993F-1E45D38BA9DF}" type="datetimeFigureOut">
              <a:rPr lang="en-GU" smtClean="0"/>
              <a:t>08/28/2025</a:t>
            </a:fld>
            <a:endParaRPr lang="en-GU"/>
          </a:p>
        </p:txBody>
      </p:sp>
      <p:sp>
        <p:nvSpPr>
          <p:cNvPr id="5" name="Footer Placeholder 4">
            <a:extLst>
              <a:ext uri="{FF2B5EF4-FFF2-40B4-BE49-F238E27FC236}">
                <a16:creationId xmlns:a16="http://schemas.microsoft.com/office/drawing/2014/main" id="{1BC56742-1E1C-AA01-6ACE-90BA3B7F3DA3}"/>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9FA7A1F2-593E-8CCA-96D4-B77167C1F152}"/>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247106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5E633F-EEC6-2105-AACD-8DAA8DD19E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U"/>
          </a:p>
        </p:txBody>
      </p:sp>
      <p:sp>
        <p:nvSpPr>
          <p:cNvPr id="3" name="Text Placeholder 2">
            <a:extLst>
              <a:ext uri="{FF2B5EF4-FFF2-40B4-BE49-F238E27FC236}">
                <a16:creationId xmlns:a16="http://schemas.microsoft.com/office/drawing/2014/main" id="{529DC3C1-49C8-C511-7FC0-E76A4521D0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CFE8D620-AFB8-0662-69F4-277C106826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7AC5EE-C947-40F4-993F-1E45D38BA9DF}" type="datetimeFigureOut">
              <a:rPr lang="en-GU" smtClean="0"/>
              <a:t>08/28/2025</a:t>
            </a:fld>
            <a:endParaRPr lang="en-GU"/>
          </a:p>
        </p:txBody>
      </p:sp>
      <p:sp>
        <p:nvSpPr>
          <p:cNvPr id="5" name="Footer Placeholder 4">
            <a:extLst>
              <a:ext uri="{FF2B5EF4-FFF2-40B4-BE49-F238E27FC236}">
                <a16:creationId xmlns:a16="http://schemas.microsoft.com/office/drawing/2014/main" id="{92847CB3-DF44-9758-375C-9D29919190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U"/>
          </a:p>
        </p:txBody>
      </p:sp>
      <p:sp>
        <p:nvSpPr>
          <p:cNvPr id="6" name="Slide Number Placeholder 5">
            <a:extLst>
              <a:ext uri="{FF2B5EF4-FFF2-40B4-BE49-F238E27FC236}">
                <a16:creationId xmlns:a16="http://schemas.microsoft.com/office/drawing/2014/main" id="{788933FC-5C2E-FE3E-E9C4-8C977A74D5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C0F1BD-C756-4A6D-953D-B70D8B883A68}" type="slidenum">
              <a:rPr lang="en-GU" smtClean="0"/>
              <a:t>‹#›</a:t>
            </a:fld>
            <a:endParaRPr lang="en-GU"/>
          </a:p>
        </p:txBody>
      </p:sp>
    </p:spTree>
    <p:extLst>
      <p:ext uri="{BB962C8B-B14F-4D97-AF65-F5344CB8AC3E}">
        <p14:creationId xmlns:p14="http://schemas.microsoft.com/office/powerpoint/2010/main" val="160735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hyperlink" Target="https://guam-hydrologic-survey.github.io/well-nitrates-app/"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3.jpg"/><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4.JPG"/><Relationship Id="rId7"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0.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0.png"/></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png"/><Relationship Id="rId5" Type="http://schemas.microsoft.com/office/2007/relationships/hdphoto" Target="../media/hdphoto4.wdp"/><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C9A9B792-4DCB-1CE6-554E-9086364C8561}"/>
              </a:ext>
            </a:extLst>
          </p:cNvPr>
          <p:cNvSpPr/>
          <p:nvPr/>
        </p:nvSpPr>
        <p:spPr>
          <a:xfrm>
            <a:off x="-733529" y="984750"/>
            <a:ext cx="10781881" cy="2803491"/>
          </a:xfrm>
          <a:prstGeom prst="parallelogram">
            <a:avLst/>
          </a:prstGeom>
          <a:solidFill>
            <a:schemeClr val="bg1">
              <a:lumMod val="75000"/>
              <a:alpha val="47000"/>
            </a:schemeClr>
          </a:solidFill>
          <a:ln>
            <a:solidFill>
              <a:schemeClr val="bg1">
                <a:lumMod val="65000"/>
              </a:schemeClr>
            </a:solid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6" name="TextBox 5">
            <a:extLst>
              <a:ext uri="{FF2B5EF4-FFF2-40B4-BE49-F238E27FC236}">
                <a16:creationId xmlns:a16="http://schemas.microsoft.com/office/drawing/2014/main" id="{81B3D2A1-01B0-9A9D-142E-2E4E6775ABDB}"/>
              </a:ext>
            </a:extLst>
          </p:cNvPr>
          <p:cNvSpPr txBox="1"/>
          <p:nvPr/>
        </p:nvSpPr>
        <p:spPr>
          <a:xfrm>
            <a:off x="40197" y="1093833"/>
            <a:ext cx="9807191" cy="2585323"/>
          </a:xfrm>
          <a:prstGeom prst="rect">
            <a:avLst/>
          </a:prstGeom>
          <a:noFill/>
          <a:scene3d>
            <a:camera prst="orthographicFront"/>
            <a:lightRig rig="threePt" dir="t"/>
          </a:scene3d>
          <a:sp3d>
            <a:bevelT/>
          </a:sp3d>
        </p:spPr>
        <p:txBody>
          <a:bodyPr wrap="square" rtlCol="0">
            <a:spAutoFit/>
          </a:bodyPr>
          <a:lstStyle/>
          <a:p>
            <a:r>
              <a:rPr lang="en-US" sz="5400" dirty="0">
                <a:latin typeface="Rockwell" panose="02060603020205020403" pitchFamily="18" charset="0"/>
                <a:cs typeface="Arial" panose="020B0604020202020204" pitchFamily="34" charset="0"/>
              </a:rPr>
              <a:t>Nitrate-N Solute Transport Model of Yigo-Tumon Basin, Northern Guam Lens Aquifer </a:t>
            </a:r>
            <a:endParaRPr lang="en-GU" sz="5400" dirty="0">
              <a:latin typeface="Rockwell" panose="02060603020205020403" pitchFamily="18" charset="0"/>
              <a:cs typeface="Arial" panose="020B0604020202020204" pitchFamily="34" charset="0"/>
            </a:endParaRPr>
          </a:p>
        </p:txBody>
      </p:sp>
      <p:sp>
        <p:nvSpPr>
          <p:cNvPr id="8" name="TextBox 7">
            <a:extLst>
              <a:ext uri="{FF2B5EF4-FFF2-40B4-BE49-F238E27FC236}">
                <a16:creationId xmlns:a16="http://schemas.microsoft.com/office/drawing/2014/main" id="{E39B6736-D82B-3FC3-906F-FDA6EC5F026B}"/>
              </a:ext>
            </a:extLst>
          </p:cNvPr>
          <p:cNvSpPr txBox="1"/>
          <p:nvPr/>
        </p:nvSpPr>
        <p:spPr>
          <a:xfrm>
            <a:off x="1292470" y="3974670"/>
            <a:ext cx="6729882" cy="338554"/>
          </a:xfrm>
          <a:prstGeom prst="rect">
            <a:avLst/>
          </a:prstGeom>
          <a:noFill/>
        </p:spPr>
        <p:txBody>
          <a:bodyPr wrap="square" rtlCol="0">
            <a:spAutoFit/>
          </a:bodyPr>
          <a:lstStyle/>
          <a:p>
            <a:pPr algn="ctr"/>
            <a:r>
              <a:rPr lang="en-US" sz="1600" dirty="0">
                <a:latin typeface="Rockwell" panose="02060603020205020403" pitchFamily="18" charset="0"/>
              </a:rPr>
              <a:t>Atasha Bautista, Jovic Cassi, Todd Wood, and Dr. Nathan Habana </a:t>
            </a:r>
            <a:endParaRPr lang="en-GU" sz="1600" dirty="0">
              <a:latin typeface="Rockwell" panose="02060603020205020403" pitchFamily="18" charset="0"/>
            </a:endParaRPr>
          </a:p>
        </p:txBody>
      </p:sp>
      <p:pic>
        <p:nvPicPr>
          <p:cNvPr id="9" name="Picture 8" descr="A blue circle with a palm tree and text&#10;&#10;Description automatically generated">
            <a:extLst>
              <a:ext uri="{FF2B5EF4-FFF2-40B4-BE49-F238E27FC236}">
                <a16:creationId xmlns:a16="http://schemas.microsoft.com/office/drawing/2014/main" id="{309399C4-1F91-0126-3120-D07FE7186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1551" y="2597253"/>
            <a:ext cx="1187613" cy="1663493"/>
          </a:xfrm>
          <a:prstGeom prst="rect">
            <a:avLst/>
          </a:prstGeom>
          <a:ln>
            <a:noFill/>
          </a:ln>
          <a:effectLst>
            <a:outerShdw blurRad="292100" dist="139700" dir="2700000" algn="tl" rotWithShape="0">
              <a:srgbClr val="333333">
                <a:alpha val="65000"/>
              </a:srgbClr>
            </a:outerShdw>
          </a:effectLst>
        </p:spPr>
      </p:pic>
      <p:pic>
        <p:nvPicPr>
          <p:cNvPr id="1028" name="Picture 4" descr="A white logo with a black background&#10;&#10;AI-generated content may be incorrect.">
            <a:extLst>
              <a:ext uri="{FF2B5EF4-FFF2-40B4-BE49-F238E27FC236}">
                <a16:creationId xmlns:a16="http://schemas.microsoft.com/office/drawing/2014/main" id="{A023949B-B9BF-BDA0-4B87-F030F7CD57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3535" y="794250"/>
            <a:ext cx="883647" cy="1510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0245"/>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0CE3A6-9289-2D3F-BF99-208D849B1786}"/>
              </a:ext>
            </a:extLst>
          </p:cNvPr>
          <p:cNvSpPr txBox="1"/>
          <p:nvPr/>
        </p:nvSpPr>
        <p:spPr>
          <a:xfrm>
            <a:off x="0" y="140465"/>
            <a:ext cx="6673754"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Background</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1B972073-1EE0-FEC0-C98F-9CED184E15E5}"/>
              </a:ext>
            </a:extLst>
          </p:cNvPr>
          <p:cNvPicPr>
            <a:picLocks noChangeAspect="1"/>
          </p:cNvPicPr>
          <p:nvPr/>
        </p:nvPicPr>
        <p:blipFill>
          <a:blip r:embed="rId3"/>
          <a:stretch>
            <a:fillRect/>
          </a:stretch>
        </p:blipFill>
        <p:spPr>
          <a:xfrm>
            <a:off x="1533054" y="1431312"/>
            <a:ext cx="9125892" cy="2976566"/>
          </a:xfrm>
          <a:prstGeom prst="rect">
            <a:avLst/>
          </a:prstGeom>
        </p:spPr>
      </p:pic>
      <p:pic>
        <p:nvPicPr>
          <p:cNvPr id="10" name="Picture 9">
            <a:extLst>
              <a:ext uri="{FF2B5EF4-FFF2-40B4-BE49-F238E27FC236}">
                <a16:creationId xmlns:a16="http://schemas.microsoft.com/office/drawing/2014/main" id="{792C3BB8-448B-205D-E6ED-1FBBCA677978}"/>
              </a:ext>
            </a:extLst>
          </p:cNvPr>
          <p:cNvPicPr>
            <a:picLocks noChangeAspect="1"/>
          </p:cNvPicPr>
          <p:nvPr/>
        </p:nvPicPr>
        <p:blipFill>
          <a:blip r:embed="rId4"/>
          <a:stretch>
            <a:fillRect/>
          </a:stretch>
        </p:blipFill>
        <p:spPr>
          <a:xfrm>
            <a:off x="3370852" y="4753057"/>
            <a:ext cx="5450296" cy="1847248"/>
          </a:xfrm>
          <a:prstGeom prst="rect">
            <a:avLst/>
          </a:prstGeom>
        </p:spPr>
      </p:pic>
      <p:pic>
        <p:nvPicPr>
          <p:cNvPr id="11" name="Picture 10">
            <a:extLst>
              <a:ext uri="{FF2B5EF4-FFF2-40B4-BE49-F238E27FC236}">
                <a16:creationId xmlns:a16="http://schemas.microsoft.com/office/drawing/2014/main" id="{5CB1BCA4-9954-D203-06AE-68DC231BB74D}"/>
              </a:ext>
            </a:extLst>
          </p:cNvPr>
          <p:cNvPicPr>
            <a:picLocks noChangeAspect="1"/>
          </p:cNvPicPr>
          <p:nvPr/>
        </p:nvPicPr>
        <p:blipFill>
          <a:blip r:embed="rId5"/>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173179C3-2F5C-4785-8BC9-19F54DBB45A5}"/>
              </a:ext>
            </a:extLst>
          </p:cNvPr>
          <p:cNvPicPr>
            <a:picLocks noChangeAspect="1"/>
          </p:cNvPicPr>
          <p:nvPr/>
        </p:nvPicPr>
        <p:blipFill>
          <a:blip r:embed="rId6"/>
          <a:stretch>
            <a:fillRect/>
          </a:stretch>
        </p:blipFill>
        <p:spPr>
          <a:xfrm>
            <a:off x="-38896" y="-21879"/>
            <a:ext cx="12230896" cy="6879879"/>
          </a:xfrm>
          <a:prstGeom prst="rect">
            <a:avLst/>
          </a:prstGeom>
        </p:spPr>
      </p:pic>
    </p:spTree>
    <p:extLst>
      <p:ext uri="{BB962C8B-B14F-4D97-AF65-F5344CB8AC3E}">
        <p14:creationId xmlns:p14="http://schemas.microsoft.com/office/powerpoint/2010/main" val="31741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land with water and land&#10;&#10;AI-generated content may be incorrect.">
            <a:extLst>
              <a:ext uri="{FF2B5EF4-FFF2-40B4-BE49-F238E27FC236}">
                <a16:creationId xmlns:a16="http://schemas.microsoft.com/office/drawing/2014/main" id="{7AD757FA-4E67-4AB9-46ED-EE0F0E408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097" cy="6859524"/>
          </a:xfrm>
          <a:prstGeom prst="rect">
            <a:avLst/>
          </a:prstGeom>
        </p:spPr>
      </p:pic>
      <p:sp>
        <p:nvSpPr>
          <p:cNvPr id="5" name="Rectangle 4">
            <a:extLst>
              <a:ext uri="{FF2B5EF4-FFF2-40B4-BE49-F238E27FC236}">
                <a16:creationId xmlns:a16="http://schemas.microsoft.com/office/drawing/2014/main" id="{D469AC55-FB19-4BFA-1008-5AFDAEA4B038}"/>
              </a:ext>
            </a:extLst>
          </p:cNvPr>
          <p:cNvSpPr/>
          <p:nvPr/>
        </p:nvSpPr>
        <p:spPr>
          <a:xfrm>
            <a:off x="523874" y="5143500"/>
            <a:ext cx="3943351" cy="1552576"/>
          </a:xfrm>
          <a:prstGeom prst="rect">
            <a:avLst/>
          </a:prstGeom>
          <a:solidFill>
            <a:schemeClr val="tx1">
              <a:lumMod val="85000"/>
              <a:lumOff val="1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4" name="TextBox 3">
            <a:extLst>
              <a:ext uri="{FF2B5EF4-FFF2-40B4-BE49-F238E27FC236}">
                <a16:creationId xmlns:a16="http://schemas.microsoft.com/office/drawing/2014/main" id="{48DD2CEB-0927-671F-91FA-CA1B0509AC96}"/>
              </a:ext>
            </a:extLst>
          </p:cNvPr>
          <p:cNvSpPr txBox="1"/>
          <p:nvPr/>
        </p:nvSpPr>
        <p:spPr>
          <a:xfrm>
            <a:off x="523874" y="5143500"/>
            <a:ext cx="3943351" cy="1569660"/>
          </a:xfrm>
          <a:prstGeom prst="rect">
            <a:avLst/>
          </a:prstGeom>
          <a:noFill/>
        </p:spPr>
        <p:txBody>
          <a:bodyPr wrap="square" rtlCol="0">
            <a:spAutoFit/>
          </a:bodyPr>
          <a:lstStyle/>
          <a:p>
            <a:pPr algn="ctr"/>
            <a:r>
              <a:rPr lang="en-US" sz="1200" b="1" u="sng" dirty="0">
                <a:solidFill>
                  <a:schemeClr val="bg1"/>
                </a:solidFill>
                <a:latin typeface="Rockwell" panose="02060603020205020403" pitchFamily="18" charset="0"/>
              </a:rPr>
              <a:t>GIS Files </a:t>
            </a:r>
          </a:p>
          <a:p>
            <a:pPr marL="228600" indent="-228600">
              <a:buFont typeface="+mj-lt"/>
              <a:buAutoNum type="arabicPeriod"/>
            </a:pPr>
            <a:r>
              <a:rPr lang="en-US" sz="1400" dirty="0">
                <a:solidFill>
                  <a:schemeClr val="bg1"/>
                </a:solidFill>
                <a:latin typeface="Rockwell" panose="02060603020205020403" pitchFamily="18" charset="0"/>
              </a:rPr>
              <a:t>Polygon sources adapted from vegetation landcover (Wen, 2006)</a:t>
            </a:r>
          </a:p>
          <a:p>
            <a:pPr marL="228600" indent="-228600">
              <a:buFont typeface="+mj-lt"/>
              <a:buAutoNum type="arabicPeriod"/>
            </a:pPr>
            <a:r>
              <a:rPr lang="en-US" sz="1400" dirty="0">
                <a:solidFill>
                  <a:schemeClr val="bg1"/>
                </a:solidFill>
                <a:latin typeface="Rockwell" panose="02060603020205020403" pitchFamily="18" charset="0"/>
              </a:rPr>
              <a:t>Non-sewered data adapted from GWA and Habana &amp; Heitz (2006)</a:t>
            </a:r>
          </a:p>
          <a:p>
            <a:pPr marL="228600" indent="-228600">
              <a:buFont typeface="+mj-lt"/>
              <a:buAutoNum type="arabicPeriod"/>
            </a:pPr>
            <a:r>
              <a:rPr lang="en-US" sz="1400" dirty="0">
                <a:solidFill>
                  <a:schemeClr val="bg1"/>
                </a:solidFill>
                <a:latin typeface="Rockwell" panose="02060603020205020403" pitchFamily="18" charset="0"/>
              </a:rPr>
              <a:t>New housing development (Parcel Map, DLM, 2005)</a:t>
            </a:r>
          </a:p>
        </p:txBody>
      </p:sp>
    </p:spTree>
    <p:extLst>
      <p:ext uri="{BB962C8B-B14F-4D97-AF65-F5344CB8AC3E}">
        <p14:creationId xmlns:p14="http://schemas.microsoft.com/office/powerpoint/2010/main" val="2305720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BBC6DB-0E34-40DD-9126-91BF5E9ECF2B}"/>
              </a:ext>
            </a:extLst>
          </p:cNvPr>
          <p:cNvPicPr>
            <a:picLocks noChangeAspect="1"/>
          </p:cNvPicPr>
          <p:nvPr/>
        </p:nvPicPr>
        <p:blipFill>
          <a:blip r:embed="rId3"/>
          <a:srcRect r="2553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BA34CD2C-484E-3E31-E0BE-A6C7667EF925}"/>
              </a:ext>
            </a:extLst>
          </p:cNvPr>
          <p:cNvSpPr/>
          <p:nvPr/>
        </p:nvSpPr>
        <p:spPr>
          <a:xfrm>
            <a:off x="6495019" y="6081610"/>
            <a:ext cx="5536511" cy="489124"/>
          </a:xfrm>
          <a:prstGeom prst="rect">
            <a:avLst/>
          </a:prstGeom>
          <a:solidFill>
            <a:schemeClr val="bg1">
              <a:lumMod val="8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7" name="Picture 6">
            <a:extLst>
              <a:ext uri="{FF2B5EF4-FFF2-40B4-BE49-F238E27FC236}">
                <a16:creationId xmlns:a16="http://schemas.microsoft.com/office/drawing/2014/main" id="{689AE0B2-015B-D1F7-570F-B699EA6BFA84}"/>
              </a:ext>
            </a:extLst>
          </p:cNvPr>
          <p:cNvPicPr>
            <a:picLocks noChangeAspect="1"/>
          </p:cNvPicPr>
          <p:nvPr/>
        </p:nvPicPr>
        <p:blipFill>
          <a:blip r:embed="rId4"/>
          <a:stretch>
            <a:fillRect/>
          </a:stretch>
        </p:blipFill>
        <p:spPr>
          <a:xfrm>
            <a:off x="6495020" y="897466"/>
            <a:ext cx="5536511" cy="5063067"/>
          </a:xfrm>
          <a:prstGeom prst="rect">
            <a:avLst/>
          </a:prstGeom>
        </p:spPr>
      </p:pic>
      <p:sp>
        <p:nvSpPr>
          <p:cNvPr id="8" name="TextBox 7">
            <a:extLst>
              <a:ext uri="{FF2B5EF4-FFF2-40B4-BE49-F238E27FC236}">
                <a16:creationId xmlns:a16="http://schemas.microsoft.com/office/drawing/2014/main" id="{96666B15-809D-0FB1-D6A5-8EBDF8B72896}"/>
              </a:ext>
            </a:extLst>
          </p:cNvPr>
          <p:cNvSpPr txBox="1"/>
          <p:nvPr/>
        </p:nvSpPr>
        <p:spPr>
          <a:xfrm>
            <a:off x="7416847" y="6114202"/>
            <a:ext cx="3692854" cy="400110"/>
          </a:xfrm>
          <a:prstGeom prst="rect">
            <a:avLst/>
          </a:prstGeom>
          <a:noFill/>
        </p:spPr>
        <p:txBody>
          <a:bodyPr wrap="square" rtlCol="0">
            <a:spAutoFit/>
          </a:bodyPr>
          <a:lstStyle/>
          <a:p>
            <a:r>
              <a:rPr lang="fr-FR" sz="1000" b="1" i="1" dirty="0"/>
              <a:t>Source: </a:t>
            </a:r>
            <a:r>
              <a:rPr lang="fr-FR" sz="1000" i="1" dirty="0"/>
              <a:t>Valerio et al., 2023, </a:t>
            </a:r>
            <a:r>
              <a:rPr lang="fr-FR" sz="1000" i="1" dirty="0" err="1"/>
              <a:t>MAppFx</a:t>
            </a:r>
            <a:r>
              <a:rPr lang="fr-FR" sz="1000" i="1" dirty="0"/>
              <a:t> – Guam </a:t>
            </a:r>
            <a:r>
              <a:rPr lang="fr-FR" sz="1000" i="1" dirty="0" err="1"/>
              <a:t>Hydrologic</a:t>
            </a:r>
            <a:r>
              <a:rPr lang="fr-FR" sz="1000" i="1" dirty="0"/>
              <a:t> Survey</a:t>
            </a:r>
            <a:br>
              <a:rPr lang="fr-FR" sz="1000" dirty="0"/>
            </a:br>
            <a:r>
              <a:rPr lang="fr-FR" sz="1000" i="1" dirty="0">
                <a:hlinkClick r:id="rId5"/>
              </a:rPr>
              <a:t>https://guam-hydrologic-survey.github.io/well-nitrates-app/</a:t>
            </a:r>
            <a:r>
              <a:rPr lang="fr-FR" sz="1000" i="1" dirty="0"/>
              <a:t> </a:t>
            </a:r>
            <a:endParaRPr lang="en-GU" sz="1000" dirty="0"/>
          </a:p>
        </p:txBody>
      </p:sp>
      <p:pic>
        <p:nvPicPr>
          <p:cNvPr id="5" name="Picture 4" descr="A map of land with water and land&#10;&#10;AI-generated content may be incorrect.">
            <a:extLst>
              <a:ext uri="{FF2B5EF4-FFF2-40B4-BE49-F238E27FC236}">
                <a16:creationId xmlns:a16="http://schemas.microsoft.com/office/drawing/2014/main" id="{90E7668D-5A00-F794-B166-47CCB147B1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1097" y="0"/>
            <a:ext cx="12191097" cy="6859524"/>
          </a:xfrm>
          <a:prstGeom prst="rect">
            <a:avLst/>
          </a:prstGeom>
        </p:spPr>
      </p:pic>
      <p:sp>
        <p:nvSpPr>
          <p:cNvPr id="2" name="Rectangle 1">
            <a:extLst>
              <a:ext uri="{FF2B5EF4-FFF2-40B4-BE49-F238E27FC236}">
                <a16:creationId xmlns:a16="http://schemas.microsoft.com/office/drawing/2014/main" id="{84D32D4B-5CF5-4678-FF19-BAA03CDCDE3B}"/>
              </a:ext>
            </a:extLst>
          </p:cNvPr>
          <p:cNvSpPr/>
          <p:nvPr/>
        </p:nvSpPr>
        <p:spPr>
          <a:xfrm>
            <a:off x="4839387" y="3208478"/>
            <a:ext cx="710076" cy="107974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extLst>
      <p:ext uri="{BB962C8B-B14F-4D97-AF65-F5344CB8AC3E}">
        <p14:creationId xmlns:p14="http://schemas.microsoft.com/office/powerpoint/2010/main" val="2681059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DF5DB-DF00-6682-FEC3-AFBEEE9C7655}"/>
            </a:ext>
          </a:extLst>
        </p:cNvPr>
        <p:cNvGrpSpPr/>
        <p:nvPr/>
      </p:nvGrpSpPr>
      <p:grpSpPr>
        <a:xfrm>
          <a:off x="0" y="0"/>
          <a:ext cx="0" cy="0"/>
          <a:chOff x="0" y="0"/>
          <a:chExt cx="0" cy="0"/>
        </a:xfrm>
      </p:grpSpPr>
      <p:pic>
        <p:nvPicPr>
          <p:cNvPr id="3" name="Picture 2" descr="A satellite image of a land&#10;&#10;AI-generated content may be incorrect.">
            <a:extLst>
              <a:ext uri="{FF2B5EF4-FFF2-40B4-BE49-F238E27FC236}">
                <a16:creationId xmlns:a16="http://schemas.microsoft.com/office/drawing/2014/main" id="{376113C5-2013-FBDD-04B9-3999A0484C67}"/>
              </a:ext>
            </a:extLst>
          </p:cNvPr>
          <p:cNvPicPr>
            <a:picLocks noChangeAspect="1"/>
          </p:cNvPicPr>
          <p:nvPr/>
        </p:nvPicPr>
        <p:blipFill>
          <a:blip r:embed="rId3">
            <a:extLst>
              <a:ext uri="{28A0092B-C50C-407E-A947-70E740481C1C}">
                <a14:useLocalDpi xmlns:a14="http://schemas.microsoft.com/office/drawing/2010/main" val="0"/>
              </a:ext>
            </a:extLst>
          </a:blip>
          <a:srcRect l="29083" t="17008" r="24866" b="42960"/>
          <a:stretch>
            <a:fillRect/>
          </a:stretch>
        </p:blipFill>
        <p:spPr>
          <a:xfrm>
            <a:off x="1" y="1"/>
            <a:ext cx="12192000" cy="6858000"/>
          </a:xfrm>
          <a:prstGeom prst="rect">
            <a:avLst/>
          </a:prstGeom>
        </p:spPr>
      </p:pic>
    </p:spTree>
    <p:extLst>
      <p:ext uri="{BB962C8B-B14F-4D97-AF65-F5344CB8AC3E}">
        <p14:creationId xmlns:p14="http://schemas.microsoft.com/office/powerpoint/2010/main" val="1272584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atellite image of a land&#10;&#10;AI-generated content may be incorrect.">
            <a:extLst>
              <a:ext uri="{FF2B5EF4-FFF2-40B4-BE49-F238E27FC236}">
                <a16:creationId xmlns:a16="http://schemas.microsoft.com/office/drawing/2014/main" id="{6CD9170F-29B8-FCD3-14D8-020E8E1EA44E}"/>
              </a:ext>
            </a:extLst>
          </p:cNvPr>
          <p:cNvPicPr>
            <a:picLocks noChangeAspect="1"/>
          </p:cNvPicPr>
          <p:nvPr/>
        </p:nvPicPr>
        <p:blipFill>
          <a:blip r:embed="rId3">
            <a:extLst>
              <a:ext uri="{28A0092B-C50C-407E-A947-70E740481C1C}">
                <a14:useLocalDpi xmlns:a14="http://schemas.microsoft.com/office/drawing/2010/main" val="0"/>
              </a:ext>
            </a:extLst>
          </a:blip>
          <a:srcRect l="22854" t="18057" r="10043" b="23610"/>
          <a:stretch>
            <a:fillRect/>
          </a:stretch>
        </p:blipFill>
        <p:spPr>
          <a:xfrm>
            <a:off x="0" y="-1"/>
            <a:ext cx="12192000" cy="6858001"/>
          </a:xfrm>
          <a:prstGeom prst="rect">
            <a:avLst/>
          </a:prstGeom>
        </p:spPr>
      </p:pic>
    </p:spTree>
    <p:extLst>
      <p:ext uri="{BB962C8B-B14F-4D97-AF65-F5344CB8AC3E}">
        <p14:creationId xmlns:p14="http://schemas.microsoft.com/office/powerpoint/2010/main" val="1426390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 city&#10;&#10;AI-generated content may be incorrect.">
            <a:extLst>
              <a:ext uri="{FF2B5EF4-FFF2-40B4-BE49-F238E27FC236}">
                <a16:creationId xmlns:a16="http://schemas.microsoft.com/office/drawing/2014/main" id="{34275199-5C77-84E8-BED4-5C5B3D0A4CCB}"/>
              </a:ext>
            </a:extLst>
          </p:cNvPr>
          <p:cNvPicPr>
            <a:picLocks noChangeAspect="1"/>
          </p:cNvPicPr>
          <p:nvPr/>
        </p:nvPicPr>
        <p:blipFill>
          <a:blip r:embed="rId3">
            <a:extLst>
              <a:ext uri="{28A0092B-C50C-407E-A947-70E740481C1C}">
                <a14:useLocalDpi xmlns:a14="http://schemas.microsoft.com/office/drawing/2010/main" val="0"/>
              </a:ext>
            </a:extLst>
          </a:blip>
          <a:srcRect t="6534" b="6534"/>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CC757DCE-27BA-B091-0DA0-BD9A5849728B}"/>
              </a:ext>
            </a:extLst>
          </p:cNvPr>
          <p:cNvSpPr/>
          <p:nvPr/>
        </p:nvSpPr>
        <p:spPr>
          <a:xfrm>
            <a:off x="190500" y="5143499"/>
            <a:ext cx="3190876" cy="1552576"/>
          </a:xfrm>
          <a:prstGeom prst="rect">
            <a:avLst/>
          </a:prstGeom>
          <a:solidFill>
            <a:schemeClr val="tx1">
              <a:lumMod val="85000"/>
              <a:lumOff val="1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2" name="Picture 1">
            <a:extLst>
              <a:ext uri="{FF2B5EF4-FFF2-40B4-BE49-F238E27FC236}">
                <a16:creationId xmlns:a16="http://schemas.microsoft.com/office/drawing/2014/main" id="{EA7A3AD3-BD19-5D9A-B119-7F8BFB7C2365}"/>
              </a:ext>
            </a:extLst>
          </p:cNvPr>
          <p:cNvPicPr>
            <a:picLocks noChangeAspect="1"/>
          </p:cNvPicPr>
          <p:nvPr/>
        </p:nvPicPr>
        <p:blipFill>
          <a:blip r:embed="rId4"/>
          <a:stretch>
            <a:fillRect/>
          </a:stretch>
        </p:blipFill>
        <p:spPr>
          <a:xfrm>
            <a:off x="-12192000" y="1"/>
            <a:ext cx="12192000" cy="6857999"/>
          </a:xfrm>
          <a:prstGeom prst="rect">
            <a:avLst/>
          </a:prstGeom>
        </p:spPr>
      </p:pic>
      <p:sp>
        <p:nvSpPr>
          <p:cNvPr id="4" name="TextBox 3">
            <a:extLst>
              <a:ext uri="{FF2B5EF4-FFF2-40B4-BE49-F238E27FC236}">
                <a16:creationId xmlns:a16="http://schemas.microsoft.com/office/drawing/2014/main" id="{C20ECBB4-FBCA-3CEE-6424-AB1BD23C01FF}"/>
              </a:ext>
            </a:extLst>
          </p:cNvPr>
          <p:cNvSpPr txBox="1"/>
          <p:nvPr/>
        </p:nvSpPr>
        <p:spPr>
          <a:xfrm>
            <a:off x="190499" y="5350400"/>
            <a:ext cx="3276602" cy="1138773"/>
          </a:xfrm>
          <a:prstGeom prst="rect">
            <a:avLst/>
          </a:prstGeom>
          <a:noFill/>
        </p:spPr>
        <p:txBody>
          <a:bodyPr wrap="square" rtlCol="0">
            <a:spAutoFit/>
          </a:bodyPr>
          <a:lstStyle/>
          <a:p>
            <a:pPr algn="ctr"/>
            <a:r>
              <a:rPr lang="en-US" sz="1200" b="1" u="sng" dirty="0">
                <a:solidFill>
                  <a:schemeClr val="bg1"/>
                </a:solidFill>
                <a:latin typeface="Rockwell" panose="02060603020205020403" pitchFamily="18" charset="0"/>
              </a:rPr>
              <a:t>GIS Files </a:t>
            </a:r>
          </a:p>
          <a:p>
            <a:pPr marL="228600" indent="-228600">
              <a:buFont typeface="+mj-lt"/>
              <a:buAutoNum type="arabicPeriod"/>
            </a:pPr>
            <a:r>
              <a:rPr lang="en-US" sz="1400" dirty="0">
                <a:solidFill>
                  <a:schemeClr val="bg1"/>
                </a:solidFill>
                <a:latin typeface="Rockwell" panose="02060603020205020403" pitchFamily="18" charset="0"/>
              </a:rPr>
              <a:t>Polygon sources adapted from vegetation landcover (Wen, 2006)</a:t>
            </a:r>
          </a:p>
          <a:p>
            <a:pPr marL="228600" indent="-228600">
              <a:buFont typeface="+mj-lt"/>
              <a:buAutoNum type="arabicPeriod"/>
            </a:pPr>
            <a:r>
              <a:rPr lang="en-US" sz="1400" dirty="0">
                <a:solidFill>
                  <a:schemeClr val="bg1"/>
                </a:solidFill>
                <a:latin typeface="Rockwell" panose="02060603020205020403" pitchFamily="18" charset="0"/>
              </a:rPr>
              <a:t>Non-sewered data adapted from GWA and Habana &amp; Heitz (2006)</a:t>
            </a:r>
          </a:p>
        </p:txBody>
      </p:sp>
    </p:spTree>
    <p:extLst>
      <p:ext uri="{BB962C8B-B14F-4D97-AF65-F5344CB8AC3E}">
        <p14:creationId xmlns:p14="http://schemas.microsoft.com/office/powerpoint/2010/main" val="3404967726"/>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E6B45E-68C9-AE35-F414-9C6C64F7B446}"/>
              </a:ext>
            </a:extLst>
          </p:cNvPr>
          <p:cNvSpPr/>
          <p:nvPr/>
        </p:nvSpPr>
        <p:spPr>
          <a:xfrm>
            <a:off x="75133" y="627474"/>
            <a:ext cx="1939065" cy="5989760"/>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8ABDD87-6B62-B874-3EBB-5D9197C5BAD2}"/>
              </a:ext>
            </a:extLst>
          </p:cNvPr>
          <p:cNvSpPr txBox="1"/>
          <p:nvPr/>
        </p:nvSpPr>
        <p:spPr>
          <a:xfrm>
            <a:off x="105842" y="1162017"/>
            <a:ext cx="18441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ockwell" panose="02060603020205020403" pitchFamily="18" charset="0"/>
              </a:rPr>
              <a:t>① GIS Shapefiles</a:t>
            </a:r>
          </a:p>
        </p:txBody>
      </p:sp>
      <p:sp>
        <p:nvSpPr>
          <p:cNvPr id="5" name="Flowchart: Multidocument 4">
            <a:extLst>
              <a:ext uri="{FF2B5EF4-FFF2-40B4-BE49-F238E27FC236}">
                <a16:creationId xmlns:a16="http://schemas.microsoft.com/office/drawing/2014/main" id="{0948CAD4-77F1-C72B-D047-5B7371E51814}"/>
              </a:ext>
            </a:extLst>
          </p:cNvPr>
          <p:cNvSpPr/>
          <p:nvPr/>
        </p:nvSpPr>
        <p:spPr>
          <a:xfrm>
            <a:off x="310178" y="3361597"/>
            <a:ext cx="1364940" cy="1643022"/>
          </a:xfrm>
          <a:prstGeom prst="flowChartMultidocumen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Rockwell" panose="02060603020205020403" pitchFamily="18" charset="0"/>
              </a:rPr>
              <a:t>boundary</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Rockwell" panose="02060603020205020403" pitchFamily="18" charset="0"/>
              </a:rPr>
              <a:t>wells </a:t>
            </a:r>
            <a:endParaRPr lang="en-US" sz="1200" dirty="0">
              <a:solidFill>
                <a:prstClr val="black"/>
              </a:solidFill>
              <a:latin typeface="Rockwell" panose="02060603020205020403" pitchFamily="18" charset="0"/>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Rockwell" panose="02060603020205020403" pitchFamily="18" charset="0"/>
              </a:rPr>
              <a:t>polygon source</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Rockwell" panose="02060603020205020403" pitchFamily="18" charset="0"/>
              </a:rPr>
              <a:t>point source </a:t>
            </a:r>
            <a:endParaRPr kumimoji="0" lang="en-US" sz="1200" b="0" i="0" u="none" strike="noStrike" kern="1200" cap="none" spc="0" normalizeH="0" baseline="0" noProof="0" dirty="0">
              <a:ln>
                <a:noFill/>
              </a:ln>
              <a:solidFill>
                <a:prstClr val="black"/>
              </a:solidFill>
              <a:effectLst/>
              <a:uLnTx/>
              <a:uFillTx/>
              <a:latin typeface="Rockwell" panose="02060603020205020403" pitchFamily="18" charset="0"/>
            </a:endParaRPr>
          </a:p>
        </p:txBody>
      </p:sp>
      <p:sp>
        <p:nvSpPr>
          <p:cNvPr id="6" name="TextBox 5">
            <a:extLst>
              <a:ext uri="{FF2B5EF4-FFF2-40B4-BE49-F238E27FC236}">
                <a16:creationId xmlns:a16="http://schemas.microsoft.com/office/drawing/2014/main" id="{8280BE97-E32B-41F1-C883-94FAA8899C86}"/>
              </a:ext>
            </a:extLst>
          </p:cNvPr>
          <p:cNvSpPr txBox="1"/>
          <p:nvPr/>
        </p:nvSpPr>
        <p:spPr>
          <a:xfrm>
            <a:off x="62184" y="251820"/>
            <a:ext cx="19649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panose="02060603020205020403" pitchFamily="18" charset="0"/>
              </a:rPr>
              <a:t>Esri ArcGIS Pro</a:t>
            </a:r>
          </a:p>
        </p:txBody>
      </p:sp>
      <p:sp>
        <p:nvSpPr>
          <p:cNvPr id="7" name="Rectangle 6">
            <a:extLst>
              <a:ext uri="{FF2B5EF4-FFF2-40B4-BE49-F238E27FC236}">
                <a16:creationId xmlns:a16="http://schemas.microsoft.com/office/drawing/2014/main" id="{4B46EF71-2A6F-FCE7-D950-513C24707FB2}"/>
              </a:ext>
            </a:extLst>
          </p:cNvPr>
          <p:cNvSpPr/>
          <p:nvPr/>
        </p:nvSpPr>
        <p:spPr>
          <a:xfrm>
            <a:off x="2141497" y="636818"/>
            <a:ext cx="9938227" cy="598976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21AFD3B-78B1-2D83-8C41-B478D1017797}"/>
              </a:ext>
            </a:extLst>
          </p:cNvPr>
          <p:cNvSpPr txBox="1"/>
          <p:nvPr/>
        </p:nvSpPr>
        <p:spPr>
          <a:xfrm>
            <a:off x="6096000" y="188034"/>
            <a:ext cx="194925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Rockwell" panose="02060603020205020403" pitchFamily="18" charset="0"/>
              </a:rPr>
              <a:t>Aquaveo</a:t>
            </a:r>
            <a:r>
              <a:rPr lang="en-US" sz="2000" b="1" dirty="0">
                <a:solidFill>
                  <a:prstClr val="black"/>
                </a:solidFill>
                <a:latin typeface="Rockwell" panose="02060603020205020403" pitchFamily="18" charset="0"/>
              </a:rPr>
              <a:t> </a:t>
            </a:r>
            <a:r>
              <a:rPr kumimoji="0" lang="en-US" sz="2000" b="1" i="0" u="none" strike="noStrike" kern="1200" cap="none" spc="0" normalizeH="0" baseline="0" noProof="0" dirty="0">
                <a:ln>
                  <a:noFill/>
                </a:ln>
                <a:solidFill>
                  <a:prstClr val="black"/>
                </a:solidFill>
                <a:effectLst/>
                <a:uLnTx/>
                <a:uFillTx/>
                <a:latin typeface="Rockwell" panose="02060603020205020403" pitchFamily="18" charset="0"/>
              </a:rPr>
              <a:t>GMS</a:t>
            </a:r>
            <a:endParaRPr kumimoji="0" lang="en-US" sz="1800" b="1" i="0" u="none" strike="noStrike" kern="1200" cap="none" spc="0" normalizeH="0" baseline="0" noProof="0" dirty="0">
              <a:ln>
                <a:noFill/>
              </a:ln>
              <a:solidFill>
                <a:prstClr val="black"/>
              </a:solidFill>
              <a:effectLst/>
              <a:uLnTx/>
              <a:uFillTx/>
              <a:latin typeface="Rockwell" panose="02060603020205020403" pitchFamily="18" charset="0"/>
            </a:endParaRPr>
          </a:p>
        </p:txBody>
      </p:sp>
      <p:sp>
        <p:nvSpPr>
          <p:cNvPr id="9" name="TextBox 8">
            <a:extLst>
              <a:ext uri="{FF2B5EF4-FFF2-40B4-BE49-F238E27FC236}">
                <a16:creationId xmlns:a16="http://schemas.microsoft.com/office/drawing/2014/main" id="{857C978F-49D1-CF68-EA54-24E227014B2B}"/>
              </a:ext>
            </a:extLst>
          </p:cNvPr>
          <p:cNvSpPr txBox="1"/>
          <p:nvPr/>
        </p:nvSpPr>
        <p:spPr>
          <a:xfrm>
            <a:off x="1562664" y="3669243"/>
            <a:ext cx="9030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glow rad="381000">
                    <a:prstClr val="white"/>
                  </a:glow>
                </a:effectLst>
                <a:uLnTx/>
                <a:uFillTx/>
                <a:latin typeface="Rockwell" panose="02060603020205020403" pitchFamily="18" charset="0"/>
              </a:rPr>
              <a:t>Import</a:t>
            </a:r>
          </a:p>
        </p:txBody>
      </p:sp>
      <p:cxnSp>
        <p:nvCxnSpPr>
          <p:cNvPr id="10" name="Straight Arrow Connector 9">
            <a:extLst>
              <a:ext uri="{FF2B5EF4-FFF2-40B4-BE49-F238E27FC236}">
                <a16:creationId xmlns:a16="http://schemas.microsoft.com/office/drawing/2014/main" id="{6F71F491-712B-768E-56EE-D3D1CB611839}"/>
              </a:ext>
            </a:extLst>
          </p:cNvPr>
          <p:cNvCxnSpPr>
            <a:cxnSpLocks/>
          </p:cNvCxnSpPr>
          <p:nvPr/>
        </p:nvCxnSpPr>
        <p:spPr>
          <a:xfrm>
            <a:off x="1629826" y="4098977"/>
            <a:ext cx="76874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0B9F82B-6E0B-165B-51E5-41EB30E8A360}"/>
              </a:ext>
            </a:extLst>
          </p:cNvPr>
          <p:cNvSpPr txBox="1"/>
          <p:nvPr/>
        </p:nvSpPr>
        <p:spPr>
          <a:xfrm>
            <a:off x="2465732" y="779925"/>
            <a:ext cx="2856021" cy="584775"/>
          </a:xfrm>
          <a:prstGeom prst="rect">
            <a:avLst/>
          </a:prstGeom>
          <a:noFill/>
        </p:spPr>
        <p:txBody>
          <a:bodyPr wrap="square">
            <a:spAutoFit/>
          </a:bodyPr>
          <a:lstStyle/>
          <a:p>
            <a:r>
              <a:rPr lang="en-US" sz="1600" dirty="0">
                <a:latin typeface="Rockwell" panose="02060603020205020403" pitchFamily="18" charset="0"/>
              </a:rPr>
              <a:t>② Create Conceptual Model Coverages</a:t>
            </a:r>
          </a:p>
        </p:txBody>
      </p:sp>
      <p:pic>
        <p:nvPicPr>
          <p:cNvPr id="31" name="Picture 30">
            <a:extLst>
              <a:ext uri="{FF2B5EF4-FFF2-40B4-BE49-F238E27FC236}">
                <a16:creationId xmlns:a16="http://schemas.microsoft.com/office/drawing/2014/main" id="{99214F3E-0300-0C32-9AD2-42F7A627734A}"/>
              </a:ext>
            </a:extLst>
          </p:cNvPr>
          <p:cNvPicPr>
            <a:picLocks noChangeAspect="1"/>
          </p:cNvPicPr>
          <p:nvPr/>
        </p:nvPicPr>
        <p:blipFill>
          <a:blip r:embed="rId3"/>
          <a:stretch>
            <a:fillRect/>
          </a:stretch>
        </p:blipFill>
        <p:spPr>
          <a:xfrm>
            <a:off x="1707205" y="1285987"/>
            <a:ext cx="4977444" cy="2758775"/>
          </a:xfrm>
          <a:prstGeom prst="rect">
            <a:avLst/>
          </a:prstGeom>
        </p:spPr>
      </p:pic>
      <p:sp>
        <p:nvSpPr>
          <p:cNvPr id="34" name="TextBox 33">
            <a:extLst>
              <a:ext uri="{FF2B5EF4-FFF2-40B4-BE49-F238E27FC236}">
                <a16:creationId xmlns:a16="http://schemas.microsoft.com/office/drawing/2014/main" id="{CA2BB682-52DF-EA84-7C73-3452AAA3CA4F}"/>
              </a:ext>
            </a:extLst>
          </p:cNvPr>
          <p:cNvSpPr txBox="1"/>
          <p:nvPr/>
        </p:nvSpPr>
        <p:spPr>
          <a:xfrm>
            <a:off x="7110610" y="823463"/>
            <a:ext cx="3313972" cy="338554"/>
          </a:xfrm>
          <a:prstGeom prst="rect">
            <a:avLst/>
          </a:prstGeom>
          <a:noFill/>
        </p:spPr>
        <p:txBody>
          <a:bodyPr wrap="square">
            <a:spAutoFit/>
          </a:bodyPr>
          <a:lstStyle/>
          <a:p>
            <a:r>
              <a:rPr lang="en-US" sz="1600" dirty="0">
                <a:solidFill>
                  <a:prstClr val="black"/>
                </a:solidFill>
                <a:latin typeface="Calibri" panose="020F0502020204030204"/>
              </a:rPr>
              <a:t>③</a:t>
            </a:r>
            <a:r>
              <a:rPr lang="en-US" sz="1600" dirty="0">
                <a:solidFill>
                  <a:prstClr val="black"/>
                </a:solidFill>
                <a:latin typeface="Rockwell" panose="02060603020205020403" pitchFamily="18" charset="0"/>
              </a:rPr>
              <a:t> </a:t>
            </a:r>
            <a:r>
              <a:rPr lang="en-US" sz="1600" dirty="0">
                <a:latin typeface="Rockwell" panose="02060603020205020403" pitchFamily="18" charset="0"/>
              </a:rPr>
              <a:t>Generate </a:t>
            </a:r>
            <a:r>
              <a:rPr lang="en-US" sz="1600" dirty="0" err="1">
                <a:latin typeface="Rockwell" panose="02060603020205020403" pitchFamily="18" charset="0"/>
              </a:rPr>
              <a:t>UGrid</a:t>
            </a:r>
            <a:r>
              <a:rPr lang="en-US" sz="1600" dirty="0">
                <a:latin typeface="Rockwell" panose="02060603020205020403" pitchFamily="18" charset="0"/>
              </a:rPr>
              <a:t> </a:t>
            </a:r>
          </a:p>
        </p:txBody>
      </p:sp>
      <p:pic>
        <p:nvPicPr>
          <p:cNvPr id="41" name="Picture 40">
            <a:extLst>
              <a:ext uri="{FF2B5EF4-FFF2-40B4-BE49-F238E27FC236}">
                <a16:creationId xmlns:a16="http://schemas.microsoft.com/office/drawing/2014/main" id="{A8A66215-5DDE-A49F-0312-38820750ECF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12" b="89785" l="9939" r="93635">
                        <a14:foregroundMark x1="19542" y1="87500" x2="24232" y2="88978"/>
                        <a14:foregroundMark x1="24232" y1="88978" x2="24735" y2="88710"/>
                        <a14:foregroundMark x1="90061" y1="40726" x2="87493" y2="37634"/>
                        <a14:foregroundMark x1="93635" y1="41129" x2="93467" y2="39113"/>
                      </a14:backgroundRemoval>
                    </a14:imgEffect>
                  </a14:imgLayer>
                </a14:imgProps>
              </a:ext>
            </a:extLst>
          </a:blip>
          <a:srcRect l="13397" t="7910" r="4872" b="6637"/>
          <a:stretch>
            <a:fillRect/>
          </a:stretch>
        </p:blipFill>
        <p:spPr>
          <a:xfrm>
            <a:off x="6856099" y="1703028"/>
            <a:ext cx="4608527" cy="2001625"/>
          </a:xfrm>
          <a:prstGeom prst="rect">
            <a:avLst/>
          </a:prstGeom>
        </p:spPr>
      </p:pic>
      <p:sp>
        <p:nvSpPr>
          <p:cNvPr id="43" name="TextBox 42">
            <a:extLst>
              <a:ext uri="{FF2B5EF4-FFF2-40B4-BE49-F238E27FC236}">
                <a16:creationId xmlns:a16="http://schemas.microsoft.com/office/drawing/2014/main" id="{88E7F664-D13D-9F3A-6054-D4968E7A3132}"/>
              </a:ext>
            </a:extLst>
          </p:cNvPr>
          <p:cNvSpPr txBox="1"/>
          <p:nvPr/>
        </p:nvSpPr>
        <p:spPr>
          <a:xfrm>
            <a:off x="2398571" y="4455414"/>
            <a:ext cx="1525730" cy="830997"/>
          </a:xfrm>
          <a:prstGeom prst="rect">
            <a:avLst/>
          </a:prstGeom>
          <a:noFill/>
        </p:spPr>
        <p:txBody>
          <a:bodyPr wrap="square">
            <a:spAutoFit/>
          </a:bodyPr>
          <a:lstStyle/>
          <a:p>
            <a:r>
              <a:rPr lang="en-US" sz="1600" dirty="0">
                <a:solidFill>
                  <a:prstClr val="black"/>
                </a:solidFill>
                <a:latin typeface="Calibri" panose="020F0502020204030204"/>
              </a:rPr>
              <a:t>④</a:t>
            </a:r>
            <a:r>
              <a:rPr lang="en-US" sz="1600" dirty="0">
                <a:solidFill>
                  <a:prstClr val="black"/>
                </a:solidFill>
                <a:latin typeface="Rockwell" panose="02060603020205020403" pitchFamily="18" charset="0"/>
              </a:rPr>
              <a:t> Configure MODFLOW Packages </a:t>
            </a:r>
            <a:endParaRPr lang="en-US" sz="1600" dirty="0">
              <a:latin typeface="Rockwell" panose="02060603020205020403" pitchFamily="18" charset="0"/>
            </a:endParaRPr>
          </a:p>
        </p:txBody>
      </p:sp>
      <p:pic>
        <p:nvPicPr>
          <p:cNvPr id="45" name="Picture 44">
            <a:extLst>
              <a:ext uri="{FF2B5EF4-FFF2-40B4-BE49-F238E27FC236}">
                <a16:creationId xmlns:a16="http://schemas.microsoft.com/office/drawing/2014/main" id="{709200AC-0075-DB6E-A8E8-D506933093C6}"/>
              </a:ext>
            </a:extLst>
          </p:cNvPr>
          <p:cNvPicPr>
            <a:picLocks noChangeAspect="1"/>
          </p:cNvPicPr>
          <p:nvPr/>
        </p:nvPicPr>
        <p:blipFill>
          <a:blip r:embed="rId6"/>
          <a:stretch>
            <a:fillRect/>
          </a:stretch>
        </p:blipFill>
        <p:spPr>
          <a:xfrm>
            <a:off x="3924301" y="3734727"/>
            <a:ext cx="8125773" cy="2758775"/>
          </a:xfrm>
          <a:prstGeom prst="rect">
            <a:avLst/>
          </a:prstGeom>
        </p:spPr>
      </p:pic>
      <p:pic>
        <p:nvPicPr>
          <p:cNvPr id="47" name="Picture 46" descr="A map of a city&#10;&#10;AI-generated content may be incorrect.">
            <a:extLst>
              <a:ext uri="{FF2B5EF4-FFF2-40B4-BE49-F238E27FC236}">
                <a16:creationId xmlns:a16="http://schemas.microsoft.com/office/drawing/2014/main" id="{2A64B1E6-39D8-2329-1A5A-260B449574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76" y="1703028"/>
            <a:ext cx="1866445" cy="1207700"/>
          </a:xfrm>
          <a:prstGeom prst="rect">
            <a:avLst/>
          </a:prstGeom>
        </p:spPr>
      </p:pic>
    </p:spTree>
    <p:extLst>
      <p:ext uri="{BB962C8B-B14F-4D97-AF65-F5344CB8AC3E}">
        <p14:creationId xmlns:p14="http://schemas.microsoft.com/office/powerpoint/2010/main" val="1550394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489698-B61A-745C-1642-50BE099C71FB}"/>
              </a:ext>
            </a:extLst>
          </p:cNvPr>
          <p:cNvPicPr>
            <a:picLocks noChangeAspect="1"/>
          </p:cNvPicPr>
          <p:nvPr/>
        </p:nvPicPr>
        <p:blipFill rotWithShape="1">
          <a:blip r:embed="rId3">
            <a:alphaModFix amt="78000"/>
          </a:blip>
          <a:srcRect l="39428"/>
          <a:stretch/>
        </p:blipFill>
        <p:spPr>
          <a:xfrm>
            <a:off x="3028440" y="-1409132"/>
            <a:ext cx="10294468" cy="9676263"/>
          </a:xfrm>
          <a:prstGeom prst="rect">
            <a:avLst/>
          </a:prstGeom>
          <a:effectLst>
            <a:softEdge rad="800100"/>
          </a:effectLst>
        </p:spPr>
      </p:pic>
      <p:sp>
        <p:nvSpPr>
          <p:cNvPr id="3" name="TextBox 2">
            <a:extLst>
              <a:ext uri="{FF2B5EF4-FFF2-40B4-BE49-F238E27FC236}">
                <a16:creationId xmlns:a16="http://schemas.microsoft.com/office/drawing/2014/main" id="{6907BAF6-4F9B-9BA6-312B-1680E0A434D7}"/>
              </a:ext>
            </a:extLst>
          </p:cNvPr>
          <p:cNvSpPr txBox="1"/>
          <p:nvPr/>
        </p:nvSpPr>
        <p:spPr>
          <a:xfrm>
            <a:off x="63894" y="2397947"/>
            <a:ext cx="12064211" cy="2062103"/>
          </a:xfrm>
          <a:prstGeom prst="rect">
            <a:avLst/>
          </a:prstGeom>
          <a:solidFill>
            <a:schemeClr val="bg1">
              <a:alpha val="70000"/>
            </a:schemeClr>
          </a:solidFill>
          <a:effectLst>
            <a:outerShdw blurRad="50800" dist="38100" dir="2700000" algn="tl" rotWithShape="0">
              <a:prstClr val="black">
                <a:alpha val="40000"/>
              </a:prstClr>
            </a:outerShdw>
          </a:effectLst>
        </p:spPr>
        <p:txBody>
          <a:bodyPr wrap="square" rtlCol="0">
            <a:spAutoFit/>
          </a:bodyPr>
          <a:lstStyle/>
          <a:p>
            <a:pPr>
              <a:spcBef>
                <a:spcPts val="1200"/>
              </a:spcBef>
            </a:pPr>
            <a:r>
              <a:rPr lang="en-US" sz="3600" dirty="0">
                <a:latin typeface="Rockwell" panose="02060603020205020403" pitchFamily="18" charset="0"/>
              </a:rPr>
              <a:t>Scenario 1 – Natural and Agriculture + Wells off </a:t>
            </a:r>
          </a:p>
          <a:p>
            <a:pPr>
              <a:spcBef>
                <a:spcPts val="1200"/>
              </a:spcBef>
            </a:pPr>
            <a:r>
              <a:rPr lang="en-US" sz="3600" dirty="0">
                <a:latin typeface="Rockwell" panose="02060603020205020403" pitchFamily="18" charset="0"/>
              </a:rPr>
              <a:t>Scenario 2 – Natural and Agriculture + Wells on </a:t>
            </a:r>
          </a:p>
          <a:p>
            <a:pPr>
              <a:spcBef>
                <a:spcPts val="1200"/>
              </a:spcBef>
            </a:pPr>
            <a:r>
              <a:rPr lang="en-US" sz="3600" dirty="0">
                <a:latin typeface="Rockwell" panose="02060603020205020403" pitchFamily="18" charset="0"/>
              </a:rPr>
              <a:t>Scenario 3 – Natural and Agriculture + Septic + Wells on </a:t>
            </a:r>
          </a:p>
        </p:txBody>
      </p:sp>
      <p:sp>
        <p:nvSpPr>
          <p:cNvPr id="4" name="TextBox 3">
            <a:extLst>
              <a:ext uri="{FF2B5EF4-FFF2-40B4-BE49-F238E27FC236}">
                <a16:creationId xmlns:a16="http://schemas.microsoft.com/office/drawing/2014/main" id="{B9435261-EDC3-F3C8-6C45-D0B2418A93DF}"/>
              </a:ext>
            </a:extLst>
          </p:cNvPr>
          <p:cNvSpPr txBox="1"/>
          <p:nvPr/>
        </p:nvSpPr>
        <p:spPr>
          <a:xfrm>
            <a:off x="0" y="140465"/>
            <a:ext cx="6673754"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Results and Discussions</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72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map of the area&#10;&#10;AI-generated content may be incorrect.">
            <a:extLst>
              <a:ext uri="{FF2B5EF4-FFF2-40B4-BE49-F238E27FC236}">
                <a16:creationId xmlns:a16="http://schemas.microsoft.com/office/drawing/2014/main" id="{66F0D9BC-95DB-927B-7F99-E4CDE9B34F8F}"/>
              </a:ext>
            </a:extLst>
          </p:cNvPr>
          <p:cNvPicPr>
            <a:picLocks noChangeAspect="1"/>
          </p:cNvPicPr>
          <p:nvPr/>
        </p:nvPicPr>
        <p:blipFill>
          <a:blip r:embed="rId3">
            <a:extLst>
              <a:ext uri="{28A0092B-C50C-407E-A947-70E740481C1C}">
                <a14:useLocalDpi xmlns:a14="http://schemas.microsoft.com/office/drawing/2010/main" val="0"/>
              </a:ext>
            </a:extLst>
          </a:blip>
          <a:srcRect l="5040" r="-5040"/>
          <a:stretch>
            <a:fillRect/>
          </a:stretch>
        </p:blipFill>
        <p:spPr>
          <a:xfrm>
            <a:off x="1" y="-2"/>
            <a:ext cx="12192000" cy="6860032"/>
          </a:xfrm>
          <a:prstGeom prst="rect">
            <a:avLst/>
          </a:prstGeom>
        </p:spPr>
      </p:pic>
      <p:sp>
        <p:nvSpPr>
          <p:cNvPr id="2" name="Rectangle 1">
            <a:extLst>
              <a:ext uri="{FF2B5EF4-FFF2-40B4-BE49-F238E27FC236}">
                <a16:creationId xmlns:a16="http://schemas.microsoft.com/office/drawing/2014/main" id="{18E63A85-6F21-1809-058A-234F524AFFA6}"/>
              </a:ext>
            </a:extLst>
          </p:cNvPr>
          <p:cNvSpPr/>
          <p:nvPr/>
        </p:nvSpPr>
        <p:spPr>
          <a:xfrm>
            <a:off x="9233647" y="-2"/>
            <a:ext cx="2958353" cy="6858001"/>
          </a:xfrm>
          <a:prstGeom prst="rect">
            <a:avLst/>
          </a:prstGeom>
          <a:solidFill>
            <a:schemeClr val="bg1"/>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solidFill>
                <a:schemeClr val="tx1"/>
              </a:solidFill>
            </a:endParaRPr>
          </a:p>
        </p:txBody>
      </p:sp>
      <p:sp>
        <p:nvSpPr>
          <p:cNvPr id="7" name="TextBox 6">
            <a:extLst>
              <a:ext uri="{FF2B5EF4-FFF2-40B4-BE49-F238E27FC236}">
                <a16:creationId xmlns:a16="http://schemas.microsoft.com/office/drawing/2014/main" id="{817E4F1A-709C-F462-5E1B-1D343E097894}"/>
              </a:ext>
            </a:extLst>
          </p:cNvPr>
          <p:cNvSpPr txBox="1"/>
          <p:nvPr/>
        </p:nvSpPr>
        <p:spPr>
          <a:xfrm>
            <a:off x="9350187" y="1715154"/>
            <a:ext cx="2725269" cy="523220"/>
          </a:xfrm>
          <a:prstGeom prst="rect">
            <a:avLst/>
          </a:prstGeom>
          <a:noFill/>
        </p:spPr>
        <p:txBody>
          <a:bodyPr wrap="square" rtlCol="0">
            <a:spAutoFit/>
          </a:bodyPr>
          <a:lstStyle/>
          <a:p>
            <a:pPr algn="ctr"/>
            <a:r>
              <a:rPr lang="en-US" sz="2800" b="1" dirty="0">
                <a:latin typeface="Rockwell" panose="02060603020205020403" pitchFamily="18" charset="0"/>
              </a:rPr>
              <a:t>Scenario 1</a:t>
            </a:r>
            <a:endParaRPr lang="en-GU" sz="2800" b="1" dirty="0">
              <a:latin typeface="Rockwell" panose="02060603020205020403" pitchFamily="18" charset="0"/>
            </a:endParaRPr>
          </a:p>
        </p:txBody>
      </p:sp>
      <p:sp>
        <p:nvSpPr>
          <p:cNvPr id="8" name="TextBox 7">
            <a:extLst>
              <a:ext uri="{FF2B5EF4-FFF2-40B4-BE49-F238E27FC236}">
                <a16:creationId xmlns:a16="http://schemas.microsoft.com/office/drawing/2014/main" id="{DF5BB7B3-03D7-3D5C-4EBD-B0DF8B92AC60}"/>
              </a:ext>
            </a:extLst>
          </p:cNvPr>
          <p:cNvSpPr txBox="1"/>
          <p:nvPr/>
        </p:nvSpPr>
        <p:spPr>
          <a:xfrm>
            <a:off x="9445997" y="2238374"/>
            <a:ext cx="2533650" cy="254537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Polygons: legumes, agriculture, recharge </a:t>
            </a:r>
          </a:p>
          <a:p>
            <a:pPr marL="285750" indent="-285750">
              <a:lnSpc>
                <a:spcPct val="150000"/>
              </a:lnSpc>
              <a:buFont typeface="Arial" panose="020B0604020202020204" pitchFamily="34" charset="0"/>
              <a:buChar char="•"/>
            </a:pPr>
            <a:r>
              <a:rPr lang="en-US" dirty="0"/>
              <a:t>No pumping </a:t>
            </a:r>
          </a:p>
          <a:p>
            <a:pPr marL="285750" indent="-285750">
              <a:lnSpc>
                <a:spcPct val="150000"/>
              </a:lnSpc>
              <a:buFont typeface="Arial" panose="020B0604020202020204" pitchFamily="34" charset="0"/>
              <a:buChar char="•"/>
            </a:pPr>
            <a:endParaRPr lang="en-US" dirty="0"/>
          </a:p>
          <a:p>
            <a:pPr>
              <a:lnSpc>
                <a:spcPct val="150000"/>
              </a:lnSpc>
            </a:pPr>
            <a:r>
              <a:rPr lang="en-US" dirty="0"/>
              <a:t>No septic tanks and no pumping scenario </a:t>
            </a:r>
            <a:endParaRPr lang="en-GU" dirty="0"/>
          </a:p>
        </p:txBody>
      </p:sp>
      <p:pic>
        <p:nvPicPr>
          <p:cNvPr id="12" name="Picture 11">
            <a:extLst>
              <a:ext uri="{FF2B5EF4-FFF2-40B4-BE49-F238E27FC236}">
                <a16:creationId xmlns:a16="http://schemas.microsoft.com/office/drawing/2014/main" id="{0100B4D7-E6EF-DBC7-2232-DA36EF8536E1}"/>
              </a:ext>
            </a:extLst>
          </p:cNvPr>
          <p:cNvPicPr>
            <a:picLocks noChangeAspect="1"/>
          </p:cNvPicPr>
          <p:nvPr/>
        </p:nvPicPr>
        <p:blipFill>
          <a:blip r:embed="rId4"/>
          <a:stretch>
            <a:fillRect/>
          </a:stretch>
        </p:blipFill>
        <p:spPr>
          <a:xfrm>
            <a:off x="6057872" y="479742"/>
            <a:ext cx="1603387" cy="1999661"/>
          </a:xfrm>
          <a:prstGeom prst="rect">
            <a:avLst/>
          </a:prstGeom>
          <a:ln w="19050">
            <a:solidFill>
              <a:schemeClr val="tx1"/>
            </a:solidFill>
          </a:ln>
        </p:spPr>
      </p:pic>
      <p:pic>
        <p:nvPicPr>
          <p:cNvPr id="19" name="Picture 18">
            <a:extLst>
              <a:ext uri="{FF2B5EF4-FFF2-40B4-BE49-F238E27FC236}">
                <a16:creationId xmlns:a16="http://schemas.microsoft.com/office/drawing/2014/main" id="{21190113-85DA-2EE9-E5A0-98735864E462}"/>
              </a:ext>
            </a:extLst>
          </p:cNvPr>
          <p:cNvPicPr>
            <a:picLocks noChangeAspect="1"/>
          </p:cNvPicPr>
          <p:nvPr/>
        </p:nvPicPr>
        <p:blipFill>
          <a:blip r:embed="rId5"/>
          <a:stretch>
            <a:fillRect/>
          </a:stretch>
        </p:blipFill>
        <p:spPr>
          <a:xfrm>
            <a:off x="116544" y="205515"/>
            <a:ext cx="1080356" cy="2032859"/>
          </a:xfrm>
          <a:prstGeom prst="rect">
            <a:avLst/>
          </a:prstGeom>
        </p:spPr>
      </p:pic>
    </p:spTree>
    <p:extLst>
      <p:ext uri="{BB962C8B-B14F-4D97-AF65-F5344CB8AC3E}">
        <p14:creationId xmlns:p14="http://schemas.microsoft.com/office/powerpoint/2010/main" val="1813365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987B3-584F-3E4E-E1E6-22CFD688E918}"/>
            </a:ext>
          </a:extLst>
        </p:cNvPr>
        <p:cNvGrpSpPr/>
        <p:nvPr/>
      </p:nvGrpSpPr>
      <p:grpSpPr>
        <a:xfrm>
          <a:off x="0" y="0"/>
          <a:ext cx="0" cy="0"/>
          <a:chOff x="0" y="0"/>
          <a:chExt cx="0" cy="0"/>
        </a:xfrm>
      </p:grpSpPr>
      <p:pic>
        <p:nvPicPr>
          <p:cNvPr id="7" name="Picture 6" descr="A map of a large area&#10;&#10;AI-generated content may be incorrect.">
            <a:extLst>
              <a:ext uri="{FF2B5EF4-FFF2-40B4-BE49-F238E27FC236}">
                <a16:creationId xmlns:a16="http://schemas.microsoft.com/office/drawing/2014/main" id="{BB3636FA-CA08-E358-7C18-E8C38DBB7844}"/>
              </a:ext>
            </a:extLst>
          </p:cNvPr>
          <p:cNvPicPr>
            <a:picLocks noChangeAspect="1"/>
          </p:cNvPicPr>
          <p:nvPr/>
        </p:nvPicPr>
        <p:blipFill>
          <a:blip r:embed="rId3">
            <a:extLst>
              <a:ext uri="{28A0092B-C50C-407E-A947-70E740481C1C}">
                <a14:useLocalDpi xmlns:a14="http://schemas.microsoft.com/office/drawing/2010/main" val="0"/>
              </a:ext>
            </a:extLst>
          </a:blip>
          <a:srcRect l="5260" r="-5260"/>
          <a:stretch>
            <a:fillRect/>
          </a:stretch>
        </p:blipFill>
        <p:spPr>
          <a:xfrm>
            <a:off x="0" y="-23753"/>
            <a:ext cx="12230603" cy="6881753"/>
          </a:xfrm>
          <a:prstGeom prst="rect">
            <a:avLst/>
          </a:prstGeom>
        </p:spPr>
      </p:pic>
      <p:sp>
        <p:nvSpPr>
          <p:cNvPr id="2" name="Rectangle 1">
            <a:extLst>
              <a:ext uri="{FF2B5EF4-FFF2-40B4-BE49-F238E27FC236}">
                <a16:creationId xmlns:a16="http://schemas.microsoft.com/office/drawing/2014/main" id="{5BDFD966-AF95-890D-91E0-588EC03403FD}"/>
              </a:ext>
            </a:extLst>
          </p:cNvPr>
          <p:cNvSpPr/>
          <p:nvPr/>
        </p:nvSpPr>
        <p:spPr>
          <a:xfrm>
            <a:off x="9233647" y="-2"/>
            <a:ext cx="2958353" cy="6858001"/>
          </a:xfrm>
          <a:prstGeom prst="rect">
            <a:avLst/>
          </a:prstGeom>
          <a:solidFill>
            <a:schemeClr val="bg1"/>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solidFill>
                <a:schemeClr val="tx1"/>
              </a:solidFill>
            </a:endParaRPr>
          </a:p>
        </p:txBody>
      </p:sp>
      <p:sp>
        <p:nvSpPr>
          <p:cNvPr id="3" name="TextBox 2">
            <a:extLst>
              <a:ext uri="{FF2B5EF4-FFF2-40B4-BE49-F238E27FC236}">
                <a16:creationId xmlns:a16="http://schemas.microsoft.com/office/drawing/2014/main" id="{3CE194F4-99BD-FC38-3EC6-0CC0328CA1E5}"/>
              </a:ext>
            </a:extLst>
          </p:cNvPr>
          <p:cNvSpPr txBox="1"/>
          <p:nvPr/>
        </p:nvSpPr>
        <p:spPr>
          <a:xfrm>
            <a:off x="9350187" y="1715153"/>
            <a:ext cx="2725269" cy="523220"/>
          </a:xfrm>
          <a:prstGeom prst="rect">
            <a:avLst/>
          </a:prstGeom>
          <a:noFill/>
        </p:spPr>
        <p:txBody>
          <a:bodyPr wrap="square" rtlCol="0">
            <a:spAutoFit/>
          </a:bodyPr>
          <a:lstStyle/>
          <a:p>
            <a:pPr algn="ctr"/>
            <a:r>
              <a:rPr lang="en-US" sz="2800" b="1" dirty="0">
                <a:latin typeface="Rockwell" panose="02060603020205020403" pitchFamily="18" charset="0"/>
              </a:rPr>
              <a:t>Scenario 2</a:t>
            </a:r>
            <a:endParaRPr lang="en-GU" sz="2800" b="1" dirty="0">
              <a:latin typeface="Rockwell" panose="02060603020205020403" pitchFamily="18" charset="0"/>
            </a:endParaRPr>
          </a:p>
        </p:txBody>
      </p:sp>
      <p:sp>
        <p:nvSpPr>
          <p:cNvPr id="4" name="TextBox 3">
            <a:extLst>
              <a:ext uri="{FF2B5EF4-FFF2-40B4-BE49-F238E27FC236}">
                <a16:creationId xmlns:a16="http://schemas.microsoft.com/office/drawing/2014/main" id="{28DAF5B7-D940-9B20-1EBD-AFEC0B9661A3}"/>
              </a:ext>
            </a:extLst>
          </p:cNvPr>
          <p:cNvSpPr txBox="1"/>
          <p:nvPr/>
        </p:nvSpPr>
        <p:spPr>
          <a:xfrm>
            <a:off x="9445997" y="2238374"/>
            <a:ext cx="2533650" cy="254537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Polygons: legumes, agriculture, recharge </a:t>
            </a:r>
          </a:p>
          <a:p>
            <a:pPr marL="285750" indent="-285750">
              <a:lnSpc>
                <a:spcPct val="150000"/>
              </a:lnSpc>
              <a:buFont typeface="Arial" panose="020B0604020202020204" pitchFamily="34" charset="0"/>
              <a:buChar char="•"/>
            </a:pPr>
            <a:r>
              <a:rPr lang="en-US" dirty="0"/>
              <a:t>Pumping on </a:t>
            </a:r>
          </a:p>
          <a:p>
            <a:pPr marL="285750" indent="-285750">
              <a:lnSpc>
                <a:spcPct val="150000"/>
              </a:lnSpc>
              <a:buFont typeface="Arial" panose="020B0604020202020204" pitchFamily="34" charset="0"/>
              <a:buChar char="•"/>
            </a:pPr>
            <a:endParaRPr lang="en-US" dirty="0"/>
          </a:p>
          <a:p>
            <a:pPr>
              <a:lnSpc>
                <a:spcPct val="150000"/>
              </a:lnSpc>
            </a:pPr>
            <a:r>
              <a:rPr lang="en-US" dirty="0"/>
              <a:t>No septic tanks and pumping scenario </a:t>
            </a:r>
            <a:endParaRPr lang="en-GU" dirty="0"/>
          </a:p>
        </p:txBody>
      </p:sp>
      <p:pic>
        <p:nvPicPr>
          <p:cNvPr id="5" name="Picture 4">
            <a:extLst>
              <a:ext uri="{FF2B5EF4-FFF2-40B4-BE49-F238E27FC236}">
                <a16:creationId xmlns:a16="http://schemas.microsoft.com/office/drawing/2014/main" id="{506DEB4D-9CB2-ACE0-B657-D778B48A680C}"/>
              </a:ext>
            </a:extLst>
          </p:cNvPr>
          <p:cNvPicPr>
            <a:picLocks noChangeAspect="1"/>
          </p:cNvPicPr>
          <p:nvPr/>
        </p:nvPicPr>
        <p:blipFill>
          <a:blip r:embed="rId4"/>
          <a:stretch>
            <a:fillRect/>
          </a:stretch>
        </p:blipFill>
        <p:spPr>
          <a:xfrm>
            <a:off x="6057872" y="479742"/>
            <a:ext cx="1603387" cy="1999661"/>
          </a:xfrm>
          <a:prstGeom prst="rect">
            <a:avLst/>
          </a:prstGeom>
          <a:ln w="19050">
            <a:solidFill>
              <a:schemeClr val="tx1"/>
            </a:solidFill>
          </a:ln>
        </p:spPr>
      </p:pic>
      <p:pic>
        <p:nvPicPr>
          <p:cNvPr id="8" name="Picture 7">
            <a:extLst>
              <a:ext uri="{FF2B5EF4-FFF2-40B4-BE49-F238E27FC236}">
                <a16:creationId xmlns:a16="http://schemas.microsoft.com/office/drawing/2014/main" id="{1CE8C8A0-C6B2-2C22-838D-7CF0629D9495}"/>
              </a:ext>
            </a:extLst>
          </p:cNvPr>
          <p:cNvPicPr>
            <a:picLocks noChangeAspect="1"/>
          </p:cNvPicPr>
          <p:nvPr/>
        </p:nvPicPr>
        <p:blipFill>
          <a:blip r:embed="rId5"/>
          <a:stretch>
            <a:fillRect/>
          </a:stretch>
        </p:blipFill>
        <p:spPr>
          <a:xfrm>
            <a:off x="116544" y="198754"/>
            <a:ext cx="1079086" cy="2030144"/>
          </a:xfrm>
          <a:prstGeom prst="rect">
            <a:avLst/>
          </a:prstGeom>
        </p:spPr>
      </p:pic>
    </p:spTree>
    <p:extLst>
      <p:ext uri="{BB962C8B-B14F-4D97-AF65-F5344CB8AC3E}">
        <p14:creationId xmlns:p14="http://schemas.microsoft.com/office/powerpoint/2010/main" val="873147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8D09C-54E0-3186-B3EE-92E75970AF01}"/>
            </a:ext>
          </a:extLst>
        </p:cNvPr>
        <p:cNvGrpSpPr/>
        <p:nvPr/>
      </p:nvGrpSpPr>
      <p:grpSpPr>
        <a:xfrm>
          <a:off x="0" y="0"/>
          <a:ext cx="0" cy="0"/>
          <a:chOff x="0" y="0"/>
          <a:chExt cx="0" cy="0"/>
        </a:xfrm>
      </p:grpSpPr>
      <p:pic>
        <p:nvPicPr>
          <p:cNvPr id="6" name="Picture 5" descr="A map of the area&#10;&#10;AI-generated content may be incorrect.">
            <a:extLst>
              <a:ext uri="{FF2B5EF4-FFF2-40B4-BE49-F238E27FC236}">
                <a16:creationId xmlns:a16="http://schemas.microsoft.com/office/drawing/2014/main" id="{FAC8905B-5EEE-1B6C-1E61-35CD0F7B7462}"/>
              </a:ext>
            </a:extLst>
          </p:cNvPr>
          <p:cNvPicPr>
            <a:picLocks noChangeAspect="1"/>
          </p:cNvPicPr>
          <p:nvPr/>
        </p:nvPicPr>
        <p:blipFill>
          <a:blip r:embed="rId3">
            <a:extLst>
              <a:ext uri="{28A0092B-C50C-407E-A947-70E740481C1C}">
                <a14:useLocalDpi xmlns:a14="http://schemas.microsoft.com/office/drawing/2010/main" val="0"/>
              </a:ext>
            </a:extLst>
          </a:blip>
          <a:srcRect l="4190" r="-4190"/>
          <a:stretch>
            <a:fillRect/>
          </a:stretch>
        </p:blipFill>
        <p:spPr>
          <a:xfrm>
            <a:off x="-16529" y="0"/>
            <a:ext cx="12188389" cy="6858000"/>
          </a:xfrm>
          <a:prstGeom prst="rect">
            <a:avLst/>
          </a:prstGeom>
        </p:spPr>
      </p:pic>
      <p:sp>
        <p:nvSpPr>
          <p:cNvPr id="2" name="Rectangle 1">
            <a:extLst>
              <a:ext uri="{FF2B5EF4-FFF2-40B4-BE49-F238E27FC236}">
                <a16:creationId xmlns:a16="http://schemas.microsoft.com/office/drawing/2014/main" id="{E6789644-F071-5B91-CC0B-97C9F980D44F}"/>
              </a:ext>
            </a:extLst>
          </p:cNvPr>
          <p:cNvSpPr/>
          <p:nvPr/>
        </p:nvSpPr>
        <p:spPr>
          <a:xfrm>
            <a:off x="9233647" y="-2"/>
            <a:ext cx="2958353" cy="6858001"/>
          </a:xfrm>
          <a:prstGeom prst="rect">
            <a:avLst/>
          </a:prstGeom>
          <a:solidFill>
            <a:schemeClr val="bg1"/>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solidFill>
                <a:schemeClr val="tx1"/>
              </a:solidFill>
            </a:endParaRPr>
          </a:p>
        </p:txBody>
      </p:sp>
      <p:sp>
        <p:nvSpPr>
          <p:cNvPr id="3" name="TextBox 2">
            <a:extLst>
              <a:ext uri="{FF2B5EF4-FFF2-40B4-BE49-F238E27FC236}">
                <a16:creationId xmlns:a16="http://schemas.microsoft.com/office/drawing/2014/main" id="{3C151781-391F-6053-E080-1FD4E5E64CC4}"/>
              </a:ext>
            </a:extLst>
          </p:cNvPr>
          <p:cNvSpPr txBox="1"/>
          <p:nvPr/>
        </p:nvSpPr>
        <p:spPr>
          <a:xfrm>
            <a:off x="9350187" y="1715153"/>
            <a:ext cx="2725269" cy="523220"/>
          </a:xfrm>
          <a:prstGeom prst="rect">
            <a:avLst/>
          </a:prstGeom>
          <a:noFill/>
        </p:spPr>
        <p:txBody>
          <a:bodyPr wrap="square" rtlCol="0">
            <a:spAutoFit/>
          </a:bodyPr>
          <a:lstStyle/>
          <a:p>
            <a:pPr algn="ctr"/>
            <a:r>
              <a:rPr lang="en-US" sz="2800" b="1" dirty="0">
                <a:latin typeface="Rockwell" panose="02060603020205020403" pitchFamily="18" charset="0"/>
              </a:rPr>
              <a:t>Scenario 3</a:t>
            </a:r>
            <a:endParaRPr lang="en-GU" sz="2800" b="1" dirty="0">
              <a:latin typeface="Rockwell" panose="02060603020205020403" pitchFamily="18" charset="0"/>
            </a:endParaRPr>
          </a:p>
        </p:txBody>
      </p:sp>
      <p:sp>
        <p:nvSpPr>
          <p:cNvPr id="4" name="TextBox 3">
            <a:extLst>
              <a:ext uri="{FF2B5EF4-FFF2-40B4-BE49-F238E27FC236}">
                <a16:creationId xmlns:a16="http://schemas.microsoft.com/office/drawing/2014/main" id="{C7BE24E7-7422-6DE5-744B-B8CFA92F69F2}"/>
              </a:ext>
            </a:extLst>
          </p:cNvPr>
          <p:cNvSpPr txBox="1"/>
          <p:nvPr/>
        </p:nvSpPr>
        <p:spPr>
          <a:xfrm>
            <a:off x="9445997" y="2238374"/>
            <a:ext cx="2533650" cy="212987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Polygons: legumes, agriculture, recharge</a:t>
            </a:r>
          </a:p>
          <a:p>
            <a:pPr marL="285750" indent="-285750">
              <a:lnSpc>
                <a:spcPct val="150000"/>
              </a:lnSpc>
              <a:buFont typeface="Arial" panose="020B0604020202020204" pitchFamily="34" charset="0"/>
              <a:buChar char="•"/>
            </a:pPr>
            <a:r>
              <a:rPr lang="en-US" dirty="0"/>
              <a:t>Points: septic tanks</a:t>
            </a:r>
          </a:p>
          <a:p>
            <a:pPr marL="285750" indent="-285750">
              <a:lnSpc>
                <a:spcPct val="150000"/>
              </a:lnSpc>
              <a:buFont typeface="Arial" panose="020B0604020202020204" pitchFamily="34" charset="0"/>
              <a:buChar char="•"/>
            </a:pPr>
            <a:r>
              <a:rPr lang="en-US" dirty="0"/>
              <a:t>Pumping on </a:t>
            </a:r>
          </a:p>
          <a:p>
            <a:pPr marL="285750" indent="-285750">
              <a:lnSpc>
                <a:spcPct val="150000"/>
              </a:lnSpc>
              <a:buFont typeface="Arial" panose="020B0604020202020204" pitchFamily="34" charset="0"/>
              <a:buChar char="•"/>
            </a:pPr>
            <a:endParaRPr lang="en-US" dirty="0"/>
          </a:p>
        </p:txBody>
      </p:sp>
      <p:pic>
        <p:nvPicPr>
          <p:cNvPr id="7" name="Picture 6">
            <a:extLst>
              <a:ext uri="{FF2B5EF4-FFF2-40B4-BE49-F238E27FC236}">
                <a16:creationId xmlns:a16="http://schemas.microsoft.com/office/drawing/2014/main" id="{8F21AA1E-83BB-3705-594B-A827F365732E}"/>
              </a:ext>
            </a:extLst>
          </p:cNvPr>
          <p:cNvPicPr>
            <a:picLocks noChangeAspect="1"/>
          </p:cNvPicPr>
          <p:nvPr/>
        </p:nvPicPr>
        <p:blipFill>
          <a:blip r:embed="rId4"/>
          <a:stretch>
            <a:fillRect/>
          </a:stretch>
        </p:blipFill>
        <p:spPr>
          <a:xfrm>
            <a:off x="6222332" y="198941"/>
            <a:ext cx="1695983" cy="2402643"/>
          </a:xfrm>
          <a:prstGeom prst="rect">
            <a:avLst/>
          </a:prstGeom>
          <a:ln w="19050">
            <a:solidFill>
              <a:schemeClr val="tx1"/>
            </a:solidFill>
          </a:ln>
        </p:spPr>
      </p:pic>
      <p:pic>
        <p:nvPicPr>
          <p:cNvPr id="8" name="Picture 7">
            <a:extLst>
              <a:ext uri="{FF2B5EF4-FFF2-40B4-BE49-F238E27FC236}">
                <a16:creationId xmlns:a16="http://schemas.microsoft.com/office/drawing/2014/main" id="{4EAC416C-C276-DAAB-41D5-586A4EDA7D39}"/>
              </a:ext>
            </a:extLst>
          </p:cNvPr>
          <p:cNvPicPr>
            <a:picLocks noChangeAspect="1"/>
          </p:cNvPicPr>
          <p:nvPr/>
        </p:nvPicPr>
        <p:blipFill>
          <a:blip r:embed="rId5"/>
          <a:stretch>
            <a:fillRect/>
          </a:stretch>
        </p:blipFill>
        <p:spPr>
          <a:xfrm>
            <a:off x="116544" y="198941"/>
            <a:ext cx="1069497" cy="2039432"/>
          </a:xfrm>
          <a:prstGeom prst="rect">
            <a:avLst/>
          </a:prstGeom>
        </p:spPr>
      </p:pic>
    </p:spTree>
    <p:extLst>
      <p:ext uri="{BB962C8B-B14F-4D97-AF65-F5344CB8AC3E}">
        <p14:creationId xmlns:p14="http://schemas.microsoft.com/office/powerpoint/2010/main" val="3917663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2875F-6E31-ED0A-901F-54C4772AC38B}"/>
            </a:ext>
          </a:extLst>
        </p:cNvPr>
        <p:cNvGrpSpPr/>
        <p:nvPr/>
      </p:nvGrpSpPr>
      <p:grpSpPr>
        <a:xfrm>
          <a:off x="0" y="0"/>
          <a:ext cx="0" cy="0"/>
          <a:chOff x="0" y="0"/>
          <a:chExt cx="0" cy="0"/>
        </a:xfrm>
      </p:grpSpPr>
      <p:pic>
        <p:nvPicPr>
          <p:cNvPr id="17" name="Picture 16" descr="A map of the ocean&#10;&#10;AI-generated content may be incorrect.">
            <a:extLst>
              <a:ext uri="{FF2B5EF4-FFF2-40B4-BE49-F238E27FC236}">
                <a16:creationId xmlns:a16="http://schemas.microsoft.com/office/drawing/2014/main" id="{029C4948-6DED-57BC-8EA1-E88DB9AFF1B4}"/>
              </a:ext>
            </a:extLst>
          </p:cNvPr>
          <p:cNvPicPr>
            <a:picLocks noChangeAspect="1"/>
          </p:cNvPicPr>
          <p:nvPr/>
        </p:nvPicPr>
        <p:blipFill>
          <a:blip r:embed="rId3">
            <a:extLst>
              <a:ext uri="{28A0092B-C50C-407E-A947-70E740481C1C}">
                <a14:useLocalDpi xmlns:a14="http://schemas.microsoft.com/office/drawing/2010/main" val="0"/>
              </a:ext>
            </a:extLst>
          </a:blip>
          <a:srcRect l="19967" t="1525" b="18442"/>
          <a:stretch>
            <a:fillRect/>
          </a:stretch>
        </p:blipFill>
        <p:spPr>
          <a:xfrm>
            <a:off x="3611" y="-81023"/>
            <a:ext cx="12188389" cy="6858000"/>
          </a:xfrm>
          <a:prstGeom prst="rect">
            <a:avLst/>
          </a:prstGeom>
        </p:spPr>
      </p:pic>
      <p:pic>
        <p:nvPicPr>
          <p:cNvPr id="13" name="Picture 12">
            <a:extLst>
              <a:ext uri="{FF2B5EF4-FFF2-40B4-BE49-F238E27FC236}">
                <a16:creationId xmlns:a16="http://schemas.microsoft.com/office/drawing/2014/main" id="{CAE87234-774A-7EE9-373E-7A20DC254704}"/>
              </a:ext>
            </a:extLst>
          </p:cNvPr>
          <p:cNvPicPr>
            <a:picLocks noChangeAspect="1"/>
          </p:cNvPicPr>
          <p:nvPr/>
        </p:nvPicPr>
        <p:blipFill>
          <a:blip r:embed="rId4"/>
          <a:stretch>
            <a:fillRect/>
          </a:stretch>
        </p:blipFill>
        <p:spPr>
          <a:xfrm>
            <a:off x="5880909" y="756320"/>
            <a:ext cx="1072989" cy="2036240"/>
          </a:xfrm>
          <a:prstGeom prst="rect">
            <a:avLst/>
          </a:prstGeom>
        </p:spPr>
      </p:pic>
    </p:spTree>
    <p:extLst>
      <p:ext uri="{BB962C8B-B14F-4D97-AF65-F5344CB8AC3E}">
        <p14:creationId xmlns:p14="http://schemas.microsoft.com/office/powerpoint/2010/main" val="1263017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 sea&#10;&#10;AI-generated content may be incorrect.">
            <a:extLst>
              <a:ext uri="{FF2B5EF4-FFF2-40B4-BE49-F238E27FC236}">
                <a16:creationId xmlns:a16="http://schemas.microsoft.com/office/drawing/2014/main" id="{702171C4-C5BE-DC69-4B74-77B1C5A7F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pic>
        <p:nvPicPr>
          <p:cNvPr id="2" name="Picture 1">
            <a:extLst>
              <a:ext uri="{FF2B5EF4-FFF2-40B4-BE49-F238E27FC236}">
                <a16:creationId xmlns:a16="http://schemas.microsoft.com/office/drawing/2014/main" id="{AFE34DCD-80FC-65E8-EA68-68E7C35C4409}"/>
              </a:ext>
            </a:extLst>
          </p:cNvPr>
          <p:cNvPicPr>
            <a:picLocks noChangeAspect="1"/>
          </p:cNvPicPr>
          <p:nvPr/>
        </p:nvPicPr>
        <p:blipFill>
          <a:blip r:embed="rId4"/>
          <a:stretch>
            <a:fillRect/>
          </a:stretch>
        </p:blipFill>
        <p:spPr>
          <a:xfrm>
            <a:off x="8820706" y="4226932"/>
            <a:ext cx="1069497" cy="2039432"/>
          </a:xfrm>
          <a:prstGeom prst="rect">
            <a:avLst/>
          </a:prstGeom>
        </p:spPr>
      </p:pic>
    </p:spTree>
    <p:extLst>
      <p:ext uri="{BB962C8B-B14F-4D97-AF65-F5344CB8AC3E}">
        <p14:creationId xmlns:p14="http://schemas.microsoft.com/office/powerpoint/2010/main" val="3662351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C070E9-DE01-F19D-9026-0295338E2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pic>
        <p:nvPicPr>
          <p:cNvPr id="2" name="Picture 1">
            <a:extLst>
              <a:ext uri="{FF2B5EF4-FFF2-40B4-BE49-F238E27FC236}">
                <a16:creationId xmlns:a16="http://schemas.microsoft.com/office/drawing/2014/main" id="{44B3E0E7-E0A0-6012-E8C7-45FD1C81A097}"/>
              </a:ext>
            </a:extLst>
          </p:cNvPr>
          <p:cNvPicPr>
            <a:picLocks noChangeAspect="1"/>
          </p:cNvPicPr>
          <p:nvPr/>
        </p:nvPicPr>
        <p:blipFill>
          <a:blip r:embed="rId4"/>
          <a:stretch>
            <a:fillRect/>
          </a:stretch>
        </p:blipFill>
        <p:spPr>
          <a:xfrm>
            <a:off x="8762832" y="2074039"/>
            <a:ext cx="1069497" cy="2039432"/>
          </a:xfrm>
          <a:prstGeom prst="rect">
            <a:avLst/>
          </a:prstGeom>
        </p:spPr>
      </p:pic>
    </p:spTree>
    <p:extLst>
      <p:ext uri="{BB962C8B-B14F-4D97-AF65-F5344CB8AC3E}">
        <p14:creationId xmlns:p14="http://schemas.microsoft.com/office/powerpoint/2010/main" val="3151625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AAF63F-AE10-1DFB-0C14-7FF36EC32988}"/>
              </a:ext>
            </a:extLst>
          </p:cNvPr>
          <p:cNvPicPr>
            <a:picLocks noChangeAspect="1"/>
          </p:cNvPicPr>
          <p:nvPr/>
        </p:nvPicPr>
        <p:blipFill rotWithShape="1">
          <a:blip r:embed="rId3">
            <a:alphaModFix amt="78000"/>
          </a:blip>
          <a:srcRect l="39428"/>
          <a:stretch/>
        </p:blipFill>
        <p:spPr>
          <a:xfrm>
            <a:off x="3028440" y="-1409132"/>
            <a:ext cx="10294468" cy="9676263"/>
          </a:xfrm>
          <a:prstGeom prst="rect">
            <a:avLst/>
          </a:prstGeom>
          <a:effectLst>
            <a:softEdge rad="800100"/>
          </a:effectLst>
        </p:spPr>
      </p:pic>
      <p:sp>
        <p:nvSpPr>
          <p:cNvPr id="2" name="TextBox 1">
            <a:extLst>
              <a:ext uri="{FF2B5EF4-FFF2-40B4-BE49-F238E27FC236}">
                <a16:creationId xmlns:a16="http://schemas.microsoft.com/office/drawing/2014/main" id="{FD176689-3FDC-1D87-3D57-388B1BDCD1DB}"/>
              </a:ext>
            </a:extLst>
          </p:cNvPr>
          <p:cNvSpPr txBox="1"/>
          <p:nvPr/>
        </p:nvSpPr>
        <p:spPr>
          <a:xfrm>
            <a:off x="0" y="140465"/>
            <a:ext cx="6673754"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Limitations</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08E2702-6A35-6016-2ED4-F97A017BF874}"/>
              </a:ext>
            </a:extLst>
          </p:cNvPr>
          <p:cNvSpPr txBox="1"/>
          <p:nvPr/>
        </p:nvSpPr>
        <p:spPr>
          <a:xfrm>
            <a:off x="63894" y="1679107"/>
            <a:ext cx="12064211" cy="4354269"/>
          </a:xfrm>
          <a:prstGeom prst="rect">
            <a:avLst/>
          </a:prstGeom>
          <a:solidFill>
            <a:schemeClr val="bg1">
              <a:alpha val="70000"/>
            </a:schemeClr>
          </a:solidFill>
          <a:effectLst>
            <a:outerShdw blurRad="50800" dist="38100" dir="2700000" algn="tl" rotWithShape="0">
              <a:prstClr val="black">
                <a:alpha val="40000"/>
              </a:prstClr>
            </a:outerShdw>
          </a:effectLst>
        </p:spPr>
        <p:txBody>
          <a:bodyPr wrap="square" rtlCol="0">
            <a:spAutoFit/>
          </a:bodyPr>
          <a:lstStyle/>
          <a:p>
            <a:pPr marL="571500" indent="-571500">
              <a:lnSpc>
                <a:spcPct val="150000"/>
              </a:lnSpc>
              <a:spcBef>
                <a:spcPts val="1200"/>
              </a:spcBef>
              <a:buFont typeface="Arial" panose="020B0604020202020204" pitchFamily="34" charset="0"/>
              <a:buChar char="•"/>
            </a:pPr>
            <a:r>
              <a:rPr lang="en-US" sz="2800" b="1" dirty="0">
                <a:latin typeface="Rockwell" panose="02060603020205020403" pitchFamily="18" charset="0"/>
              </a:rPr>
              <a:t>Assumptions in Modeling</a:t>
            </a:r>
          </a:p>
          <a:p>
            <a:pPr marL="1028700" lvl="1" indent="-571500">
              <a:lnSpc>
                <a:spcPct val="150000"/>
              </a:lnSpc>
              <a:buFont typeface="Arial" panose="020B0604020202020204" pitchFamily="34" charset="0"/>
              <a:buChar char="•"/>
            </a:pPr>
            <a:r>
              <a:rPr lang="en-US" sz="2800" dirty="0">
                <a:latin typeface="Rockwell" panose="02060603020205020403" pitchFamily="18" charset="0"/>
              </a:rPr>
              <a:t>Estimated flow rates and nitrate-N concentrations</a:t>
            </a:r>
          </a:p>
          <a:p>
            <a:pPr marL="1028700" lvl="1" indent="-571500">
              <a:lnSpc>
                <a:spcPct val="150000"/>
              </a:lnSpc>
              <a:buFont typeface="Arial" panose="020B0604020202020204" pitchFamily="34" charset="0"/>
              <a:buChar char="•"/>
            </a:pPr>
            <a:r>
              <a:rPr lang="en-US" sz="2800" dirty="0">
                <a:latin typeface="Rockwell" panose="02060603020205020403" pitchFamily="18" charset="0"/>
              </a:rPr>
              <a:t>Hydraulic properties and </a:t>
            </a:r>
            <a:r>
              <a:rPr lang="en-US" sz="2800" dirty="0" err="1">
                <a:latin typeface="Rockwell" panose="02060603020205020403" pitchFamily="18" charset="0"/>
              </a:rPr>
              <a:t>dispersivity</a:t>
            </a:r>
            <a:r>
              <a:rPr lang="en-US" sz="2800" dirty="0">
                <a:latin typeface="Rockwell" panose="02060603020205020403" pitchFamily="18" charset="0"/>
              </a:rPr>
              <a:t> values from regional studies</a:t>
            </a:r>
            <a:endParaRPr lang="en-US" sz="2800" b="1" dirty="0">
              <a:latin typeface="Rockwell" panose="02060603020205020403" pitchFamily="18" charset="0"/>
            </a:endParaRPr>
          </a:p>
          <a:p>
            <a:pPr marL="571500" indent="-571500">
              <a:lnSpc>
                <a:spcPct val="150000"/>
              </a:lnSpc>
              <a:spcBef>
                <a:spcPts val="1200"/>
              </a:spcBef>
              <a:buFont typeface="Arial" panose="020B0604020202020204" pitchFamily="34" charset="0"/>
              <a:buChar char="•"/>
            </a:pPr>
            <a:r>
              <a:rPr lang="en-US" sz="2800" b="1" dirty="0">
                <a:latin typeface="Rockwell" panose="02060603020205020403" pitchFamily="18" charset="0"/>
              </a:rPr>
              <a:t>Data Availability </a:t>
            </a:r>
          </a:p>
          <a:p>
            <a:pPr marL="1028700" lvl="1" indent="-571500">
              <a:lnSpc>
                <a:spcPct val="150000"/>
              </a:lnSpc>
              <a:spcBef>
                <a:spcPts val="1200"/>
              </a:spcBef>
              <a:buFont typeface="Arial" panose="020B0604020202020204" pitchFamily="34" charset="0"/>
              <a:buChar char="•"/>
            </a:pPr>
            <a:r>
              <a:rPr lang="en-US" sz="2800" dirty="0">
                <a:latin typeface="Rockwell" panose="02060603020205020403" pitchFamily="18" charset="0"/>
              </a:rPr>
              <a:t>Land cover classifications</a:t>
            </a:r>
          </a:p>
          <a:p>
            <a:pPr marL="1028700" lvl="1" indent="-571500">
              <a:lnSpc>
                <a:spcPct val="150000"/>
              </a:lnSpc>
              <a:spcBef>
                <a:spcPts val="1200"/>
              </a:spcBef>
              <a:buFont typeface="Arial" panose="020B0604020202020204" pitchFamily="34" charset="0"/>
              <a:buChar char="•"/>
            </a:pPr>
            <a:r>
              <a:rPr lang="en-US" sz="2800" dirty="0">
                <a:latin typeface="Rockwell" panose="02060603020205020403" pitchFamily="18" charset="0"/>
              </a:rPr>
              <a:t>Septic data points </a:t>
            </a:r>
          </a:p>
        </p:txBody>
      </p:sp>
    </p:spTree>
    <p:extLst>
      <p:ext uri="{BB962C8B-B14F-4D97-AF65-F5344CB8AC3E}">
        <p14:creationId xmlns:p14="http://schemas.microsoft.com/office/powerpoint/2010/main" val="651148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AI-generated content may be incorrect.">
            <a:extLst>
              <a:ext uri="{FF2B5EF4-FFF2-40B4-BE49-F238E27FC236}">
                <a16:creationId xmlns:a16="http://schemas.microsoft.com/office/drawing/2014/main" id="{8156A82D-AC3A-D6F2-D8F0-F4EE53B57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1" cy="6860032"/>
          </a:xfrm>
          <a:prstGeom prst="rect">
            <a:avLst/>
          </a:prstGeom>
        </p:spPr>
      </p:pic>
      <p:pic>
        <p:nvPicPr>
          <p:cNvPr id="5" name="Picture 4" descr="A map of a city&#10;&#10;AI-generated content may be incorrect.">
            <a:extLst>
              <a:ext uri="{FF2B5EF4-FFF2-40B4-BE49-F238E27FC236}">
                <a16:creationId xmlns:a16="http://schemas.microsoft.com/office/drawing/2014/main" id="{B1156793-2F14-32FC-E3B2-23FF7855B7BC}"/>
              </a:ext>
            </a:extLst>
          </p:cNvPr>
          <p:cNvPicPr>
            <a:picLocks noChangeAspect="1"/>
          </p:cNvPicPr>
          <p:nvPr/>
        </p:nvPicPr>
        <p:blipFill>
          <a:blip r:embed="rId4">
            <a:extLst>
              <a:ext uri="{28A0092B-C50C-407E-A947-70E740481C1C}">
                <a14:useLocalDpi xmlns:a14="http://schemas.microsoft.com/office/drawing/2010/main" val="0"/>
              </a:ext>
            </a:extLst>
          </a:blip>
          <a:srcRect r="17936"/>
          <a:stretch>
            <a:fillRect/>
          </a:stretch>
        </p:blipFill>
        <p:spPr>
          <a:xfrm>
            <a:off x="3335692" y="2063907"/>
            <a:ext cx="6751457" cy="4629124"/>
          </a:xfrm>
          <a:prstGeom prst="rect">
            <a:avLst/>
          </a:prstGeom>
          <a:effectLst>
            <a:outerShdw blurRad="50800" dist="38100" dir="10800000" algn="r" rotWithShape="0">
              <a:prstClr val="black">
                <a:alpha val="40000"/>
              </a:prstClr>
            </a:outerShdw>
          </a:effectLst>
        </p:spPr>
      </p:pic>
      <p:pic>
        <p:nvPicPr>
          <p:cNvPr id="9" name="Picture 8" descr="A map of the earth&#10;&#10;AI-generated content may be incorrect.">
            <a:extLst>
              <a:ext uri="{FF2B5EF4-FFF2-40B4-BE49-F238E27FC236}">
                <a16:creationId xmlns:a16="http://schemas.microsoft.com/office/drawing/2014/main" id="{C742B8C1-46E0-FCD5-0969-39F2007FE717}"/>
              </a:ext>
            </a:extLst>
          </p:cNvPr>
          <p:cNvPicPr>
            <a:picLocks noChangeAspect="1"/>
          </p:cNvPicPr>
          <p:nvPr/>
        </p:nvPicPr>
        <p:blipFill>
          <a:blip r:embed="rId5">
            <a:extLst>
              <a:ext uri="{28A0092B-C50C-407E-A947-70E740481C1C}">
                <a14:useLocalDpi xmlns:a14="http://schemas.microsoft.com/office/drawing/2010/main" val="0"/>
              </a:ext>
            </a:extLst>
          </a:blip>
          <a:srcRect r="34502"/>
          <a:stretch>
            <a:fillRect/>
          </a:stretch>
        </p:blipFill>
        <p:spPr>
          <a:xfrm>
            <a:off x="-2774622" y="-142752"/>
            <a:ext cx="5989163" cy="51450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2871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8C0ED0-9727-1F4A-88C9-3641BFD8A266}"/>
              </a:ext>
            </a:extLst>
          </p:cNvPr>
          <p:cNvSpPr/>
          <p:nvPr/>
        </p:nvSpPr>
        <p:spPr>
          <a:xfrm>
            <a:off x="0" y="0"/>
            <a:ext cx="12192000" cy="6858000"/>
          </a:xfrm>
          <a:prstGeom prst="rect">
            <a:avLst/>
          </a:prstGeom>
          <a:solidFill>
            <a:schemeClr val="bg2">
              <a:lumMod val="90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38" name="Rectangle 37">
            <a:extLst>
              <a:ext uri="{FF2B5EF4-FFF2-40B4-BE49-F238E27FC236}">
                <a16:creationId xmlns:a16="http://schemas.microsoft.com/office/drawing/2014/main" id="{D6EB8A1C-B7C1-3692-CBCD-BCF4E509F8BA}"/>
              </a:ext>
            </a:extLst>
          </p:cNvPr>
          <p:cNvSpPr/>
          <p:nvPr/>
        </p:nvSpPr>
        <p:spPr>
          <a:xfrm>
            <a:off x="361741" y="2688455"/>
            <a:ext cx="11349946" cy="3690601"/>
          </a:xfrm>
          <a:prstGeom prst="rect">
            <a:avLst/>
          </a:prstGeom>
          <a:solidFill>
            <a:schemeClr val="bg1">
              <a:lumMod val="75000"/>
              <a:alpha val="31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26" name="Picture 25" descr="A person wearing a hat&#10;&#10;Description automatically generated">
            <a:extLst>
              <a:ext uri="{FF2B5EF4-FFF2-40B4-BE49-F238E27FC236}">
                <a16:creationId xmlns:a16="http://schemas.microsoft.com/office/drawing/2014/main" id="{0075425F-E97A-6EAA-AF3A-025C98C4A5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153" y="2954337"/>
            <a:ext cx="1905000"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27" descr="A person wearing glasses and a black jacket&#10;&#10;Description automatically generated">
            <a:extLst>
              <a:ext uri="{FF2B5EF4-FFF2-40B4-BE49-F238E27FC236}">
                <a16:creationId xmlns:a16="http://schemas.microsoft.com/office/drawing/2014/main" id="{4C6D22E3-FBEA-52EC-D20D-05010C15FE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8208" y="2954337"/>
            <a:ext cx="1905000"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TextBox 28">
            <a:extLst>
              <a:ext uri="{FF2B5EF4-FFF2-40B4-BE49-F238E27FC236}">
                <a16:creationId xmlns:a16="http://schemas.microsoft.com/office/drawing/2014/main" id="{AC6CC86E-EBCF-FCBA-14C7-02523E53538E}"/>
              </a:ext>
            </a:extLst>
          </p:cNvPr>
          <p:cNvSpPr txBox="1"/>
          <p:nvPr/>
        </p:nvSpPr>
        <p:spPr>
          <a:xfrm>
            <a:off x="702160" y="4970574"/>
            <a:ext cx="2074607" cy="400110"/>
          </a:xfrm>
          <a:prstGeom prst="rect">
            <a:avLst/>
          </a:prstGeom>
          <a:noFill/>
        </p:spPr>
        <p:txBody>
          <a:bodyPr wrap="none" rtlCol="0">
            <a:spAutoFit/>
          </a:bodyPr>
          <a:lstStyle/>
          <a:p>
            <a:r>
              <a:rPr lang="en-US" sz="2000" dirty="0">
                <a:latin typeface="Rockwell" panose="02060603020205020403" pitchFamily="18" charset="0"/>
              </a:rPr>
              <a:t>Atasha Bautista </a:t>
            </a:r>
            <a:endParaRPr lang="en-GU" sz="2000" dirty="0">
              <a:latin typeface="Rockwell" panose="02060603020205020403" pitchFamily="18" charset="0"/>
            </a:endParaRPr>
          </a:p>
        </p:txBody>
      </p:sp>
      <p:sp>
        <p:nvSpPr>
          <p:cNvPr id="30" name="Google Shape;91;p1">
            <a:extLst>
              <a:ext uri="{FF2B5EF4-FFF2-40B4-BE49-F238E27FC236}">
                <a16:creationId xmlns:a16="http://schemas.microsoft.com/office/drawing/2014/main" id="{7143F133-9E4C-B9CE-9777-25A821A1A4C8}"/>
              </a:ext>
            </a:extLst>
          </p:cNvPr>
          <p:cNvSpPr txBox="1"/>
          <p:nvPr/>
        </p:nvSpPr>
        <p:spPr>
          <a:xfrm>
            <a:off x="3117186" y="4963325"/>
            <a:ext cx="2843571" cy="40006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effectLst/>
                <a:uLnTx/>
                <a:uFillTx/>
                <a:latin typeface="Rockwell" panose="02060603020205020403" pitchFamily="18" charset="0"/>
                <a:ea typeface="Calibri"/>
                <a:cs typeface="Calibri"/>
                <a:sym typeface="Calibri"/>
              </a:rPr>
              <a:t>Jovic Caasi</a:t>
            </a:r>
            <a:endParaRPr kumimoji="0" sz="2000" b="0" i="0" u="none" strike="noStrike" kern="0" cap="none" spc="0" normalizeH="0" baseline="0" noProof="0" dirty="0">
              <a:ln>
                <a:noFill/>
              </a:ln>
              <a:effectLst/>
              <a:uLnTx/>
              <a:uFillTx/>
              <a:latin typeface="Rockwell" panose="02060603020205020403" pitchFamily="18" charset="0"/>
              <a:ea typeface="Calibri"/>
              <a:cs typeface="Calibri"/>
              <a:sym typeface="Calibri"/>
            </a:endParaRPr>
          </a:p>
        </p:txBody>
      </p:sp>
      <p:sp>
        <p:nvSpPr>
          <p:cNvPr id="31" name="Google Shape;91;p1">
            <a:extLst>
              <a:ext uri="{FF2B5EF4-FFF2-40B4-BE49-F238E27FC236}">
                <a16:creationId xmlns:a16="http://schemas.microsoft.com/office/drawing/2014/main" id="{A7992854-D3D0-85CE-01C8-772307E3A712}"/>
              </a:ext>
            </a:extLst>
          </p:cNvPr>
          <p:cNvSpPr txBox="1"/>
          <p:nvPr/>
        </p:nvSpPr>
        <p:spPr>
          <a:xfrm>
            <a:off x="6096973" y="4943115"/>
            <a:ext cx="2843571" cy="40006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effectLst/>
                <a:uLnTx/>
                <a:uFillTx/>
                <a:latin typeface="Rockwell" panose="02060603020205020403" pitchFamily="18" charset="0"/>
                <a:ea typeface="Calibri"/>
                <a:cs typeface="Calibri"/>
                <a:sym typeface="Calibri"/>
              </a:rPr>
              <a:t>Dr. Nathan C. Habana </a:t>
            </a:r>
            <a:endParaRPr kumimoji="0" sz="2000" b="0" i="0" u="none" strike="noStrike" kern="0" cap="none" spc="0" normalizeH="0" baseline="0" noProof="0" dirty="0">
              <a:ln>
                <a:noFill/>
              </a:ln>
              <a:effectLst/>
              <a:uLnTx/>
              <a:uFillTx/>
              <a:latin typeface="Rockwell" panose="02060603020205020403" pitchFamily="18" charset="0"/>
              <a:ea typeface="Calibri"/>
              <a:cs typeface="Calibri"/>
              <a:sym typeface="Calibri"/>
            </a:endParaRPr>
          </a:p>
        </p:txBody>
      </p:sp>
      <p:sp>
        <p:nvSpPr>
          <p:cNvPr id="32" name="Google Shape;91;p1">
            <a:extLst>
              <a:ext uri="{FF2B5EF4-FFF2-40B4-BE49-F238E27FC236}">
                <a16:creationId xmlns:a16="http://schemas.microsoft.com/office/drawing/2014/main" id="{DB41B493-817D-4053-9497-B864D4F82C6C}"/>
              </a:ext>
            </a:extLst>
          </p:cNvPr>
          <p:cNvSpPr txBox="1"/>
          <p:nvPr/>
        </p:nvSpPr>
        <p:spPr>
          <a:xfrm>
            <a:off x="9076760" y="4943114"/>
            <a:ext cx="2843571" cy="40006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effectLst/>
                <a:uLnTx/>
                <a:uFillTx/>
                <a:latin typeface="Rockwell" panose="02060603020205020403" pitchFamily="18" charset="0"/>
                <a:ea typeface="Calibri"/>
                <a:cs typeface="Calibri"/>
                <a:sym typeface="Calibri"/>
              </a:rPr>
              <a:t>Todd Wood, PE </a:t>
            </a:r>
            <a:endParaRPr kumimoji="0" sz="2000" b="0" i="0" u="none" strike="noStrike" kern="0" cap="none" spc="0" normalizeH="0" baseline="0" noProof="0" dirty="0">
              <a:ln>
                <a:noFill/>
              </a:ln>
              <a:effectLst/>
              <a:uLnTx/>
              <a:uFillTx/>
              <a:latin typeface="Rockwell" panose="02060603020205020403" pitchFamily="18" charset="0"/>
              <a:ea typeface="Calibri"/>
              <a:cs typeface="Calibri"/>
              <a:sym typeface="Calibri"/>
            </a:endParaRPr>
          </a:p>
        </p:txBody>
      </p:sp>
      <p:sp>
        <p:nvSpPr>
          <p:cNvPr id="33" name="TextBox 32">
            <a:extLst>
              <a:ext uri="{FF2B5EF4-FFF2-40B4-BE49-F238E27FC236}">
                <a16:creationId xmlns:a16="http://schemas.microsoft.com/office/drawing/2014/main" id="{37C1FAF9-5C96-9689-25D3-2BDA893A3AC8}"/>
              </a:ext>
            </a:extLst>
          </p:cNvPr>
          <p:cNvSpPr txBox="1"/>
          <p:nvPr/>
        </p:nvSpPr>
        <p:spPr>
          <a:xfrm>
            <a:off x="373417" y="5370684"/>
            <a:ext cx="2403350" cy="830997"/>
          </a:xfrm>
          <a:prstGeom prst="rect">
            <a:avLst/>
          </a:prstGeom>
          <a:noFill/>
        </p:spPr>
        <p:txBody>
          <a:bodyPr wrap="none" rtlCol="0">
            <a:spAutoFit/>
          </a:bodyPr>
          <a:lstStyle/>
          <a:p>
            <a:pPr algn="ctr"/>
            <a:r>
              <a:rPr lang="en-US" sz="1200" dirty="0">
                <a:latin typeface="Rockwell" panose="02060603020205020403" pitchFamily="18" charset="0"/>
              </a:rPr>
              <a:t>Research Assistant II </a:t>
            </a:r>
          </a:p>
          <a:p>
            <a:pPr algn="ctr"/>
            <a:r>
              <a:rPr lang="en-US" sz="1200" dirty="0">
                <a:latin typeface="Rockwell" panose="02060603020205020403" pitchFamily="18" charset="0"/>
              </a:rPr>
              <a:t>Groundwater Modeling</a:t>
            </a:r>
          </a:p>
          <a:p>
            <a:pPr algn="ctr"/>
            <a:r>
              <a:rPr lang="en-US" sz="1200" dirty="0">
                <a:latin typeface="Rockwell" panose="02060603020205020403" pitchFamily="18" charset="0"/>
              </a:rPr>
              <a:t>1-671-735-2685</a:t>
            </a:r>
          </a:p>
          <a:p>
            <a:pPr algn="ctr"/>
            <a:r>
              <a:rPr lang="en-US" sz="1200" dirty="0">
                <a:latin typeface="Rockwell" panose="02060603020205020403" pitchFamily="18" charset="0"/>
              </a:rPr>
              <a:t>bautistaa14770@triton.uog.edu</a:t>
            </a:r>
            <a:endParaRPr lang="en-GU" sz="1200" dirty="0">
              <a:latin typeface="Rockwell" panose="02060603020205020403" pitchFamily="18" charset="0"/>
            </a:endParaRPr>
          </a:p>
        </p:txBody>
      </p:sp>
      <p:sp>
        <p:nvSpPr>
          <p:cNvPr id="34" name="TextBox 33">
            <a:extLst>
              <a:ext uri="{FF2B5EF4-FFF2-40B4-BE49-F238E27FC236}">
                <a16:creationId xmlns:a16="http://schemas.microsoft.com/office/drawing/2014/main" id="{0B577A5E-3C14-4780-D85D-CB9AB1D48CB1}"/>
              </a:ext>
            </a:extLst>
          </p:cNvPr>
          <p:cNvSpPr txBox="1"/>
          <p:nvPr/>
        </p:nvSpPr>
        <p:spPr>
          <a:xfrm>
            <a:off x="3131005" y="5363393"/>
            <a:ext cx="2754152" cy="1015663"/>
          </a:xfrm>
          <a:prstGeom prst="rect">
            <a:avLst/>
          </a:prstGeom>
          <a:noFill/>
        </p:spPr>
        <p:txBody>
          <a:bodyPr wrap="none" rtlCol="0">
            <a:spAutoFit/>
          </a:bodyPr>
          <a:lstStyle/>
          <a:p>
            <a:pPr algn="ctr"/>
            <a:r>
              <a:rPr lang="en-US" sz="1200" dirty="0">
                <a:latin typeface="Rockwell" panose="02060603020205020403" pitchFamily="18" charset="0"/>
              </a:rPr>
              <a:t>Research Assistant II </a:t>
            </a:r>
          </a:p>
          <a:p>
            <a:pPr algn="ctr"/>
            <a:r>
              <a:rPr lang="en-US" sz="1200" dirty="0">
                <a:latin typeface="Rockwell" panose="02060603020205020403" pitchFamily="18" charset="0"/>
              </a:rPr>
              <a:t>Groundwater Modeling</a:t>
            </a:r>
          </a:p>
          <a:p>
            <a:pPr algn="ctr"/>
            <a:r>
              <a:rPr lang="en-US" sz="1200" dirty="0">
                <a:latin typeface="Rockwell" panose="02060603020205020403" pitchFamily="18" charset="0"/>
              </a:rPr>
              <a:t>MS Mathematics</a:t>
            </a:r>
          </a:p>
          <a:p>
            <a:pPr algn="ctr"/>
            <a:r>
              <a:rPr lang="en-US" sz="1200" dirty="0">
                <a:latin typeface="Rockwell" panose="02060603020205020403" pitchFamily="18" charset="0"/>
              </a:rPr>
              <a:t>caasij11947@triton.u1-671-735-2685</a:t>
            </a:r>
          </a:p>
          <a:p>
            <a:pPr algn="ctr"/>
            <a:r>
              <a:rPr lang="en-US" sz="1200" dirty="0">
                <a:latin typeface="Rockwell" panose="02060603020205020403" pitchFamily="18" charset="0"/>
              </a:rPr>
              <a:t>og.edu</a:t>
            </a:r>
          </a:p>
        </p:txBody>
      </p:sp>
      <p:sp>
        <p:nvSpPr>
          <p:cNvPr id="35" name="TextBox 34">
            <a:extLst>
              <a:ext uri="{FF2B5EF4-FFF2-40B4-BE49-F238E27FC236}">
                <a16:creationId xmlns:a16="http://schemas.microsoft.com/office/drawing/2014/main" id="{37EDC257-D236-E6A6-2CD0-AEF2679C5D05}"/>
              </a:ext>
            </a:extLst>
          </p:cNvPr>
          <p:cNvSpPr txBox="1"/>
          <p:nvPr/>
        </p:nvSpPr>
        <p:spPr>
          <a:xfrm>
            <a:off x="6181865" y="5343183"/>
            <a:ext cx="2711576" cy="1200329"/>
          </a:xfrm>
          <a:prstGeom prst="rect">
            <a:avLst/>
          </a:prstGeom>
          <a:noFill/>
        </p:spPr>
        <p:txBody>
          <a:bodyPr wrap="none" rtlCol="0">
            <a:spAutoFit/>
          </a:bodyPr>
          <a:lstStyle/>
          <a:p>
            <a:pPr algn="ctr"/>
            <a:r>
              <a:rPr lang="en-US" sz="1200" dirty="0">
                <a:latin typeface="Rockwell" panose="02060603020205020403" pitchFamily="18" charset="0"/>
              </a:rPr>
              <a:t>Associate Professor of Groundwater</a:t>
            </a:r>
          </a:p>
          <a:p>
            <a:pPr algn="ctr"/>
            <a:r>
              <a:rPr lang="en-US" sz="1200" dirty="0">
                <a:latin typeface="Rockwell" panose="02060603020205020403" pitchFamily="18" charset="0"/>
              </a:rPr>
              <a:t>Hydrology</a:t>
            </a:r>
          </a:p>
          <a:p>
            <a:pPr algn="ctr"/>
            <a:r>
              <a:rPr lang="en-US" sz="1200" dirty="0">
                <a:latin typeface="Rockwell" panose="02060603020205020403" pitchFamily="18" charset="0"/>
              </a:rPr>
              <a:t>Chief Hydrologist </a:t>
            </a:r>
          </a:p>
          <a:p>
            <a:pPr algn="ctr"/>
            <a:r>
              <a:rPr lang="en-US" sz="1200" dirty="0">
                <a:latin typeface="Rockwell" panose="02060603020205020403" pitchFamily="18" charset="0"/>
              </a:rPr>
              <a:t>1-671-735-2685</a:t>
            </a:r>
          </a:p>
          <a:p>
            <a:pPr algn="ctr"/>
            <a:r>
              <a:rPr lang="en-US" sz="1200" dirty="0">
                <a:latin typeface="Rockwell" panose="02060603020205020403" pitchFamily="18" charset="0"/>
              </a:rPr>
              <a:t>nchabana@triton.uog.edu</a:t>
            </a:r>
          </a:p>
          <a:p>
            <a:pPr algn="ctr"/>
            <a:endParaRPr lang="en-US" sz="1200" dirty="0">
              <a:latin typeface="Rockwell" panose="02060603020205020403" pitchFamily="18" charset="0"/>
            </a:endParaRPr>
          </a:p>
        </p:txBody>
      </p:sp>
      <p:sp>
        <p:nvSpPr>
          <p:cNvPr id="36" name="TextBox 35">
            <a:extLst>
              <a:ext uri="{FF2B5EF4-FFF2-40B4-BE49-F238E27FC236}">
                <a16:creationId xmlns:a16="http://schemas.microsoft.com/office/drawing/2014/main" id="{05BD49B4-E017-B1FB-272C-59985704DF89}"/>
              </a:ext>
            </a:extLst>
          </p:cNvPr>
          <p:cNvSpPr txBox="1"/>
          <p:nvPr/>
        </p:nvSpPr>
        <p:spPr>
          <a:xfrm>
            <a:off x="9437524" y="5320188"/>
            <a:ext cx="2122041" cy="830997"/>
          </a:xfrm>
          <a:prstGeom prst="rect">
            <a:avLst/>
          </a:prstGeom>
          <a:noFill/>
        </p:spPr>
        <p:txBody>
          <a:bodyPr wrap="square" rtlCol="0">
            <a:spAutoFit/>
          </a:bodyPr>
          <a:lstStyle/>
          <a:p>
            <a:pPr algn="ctr"/>
            <a:r>
              <a:rPr lang="en-US" sz="1200" i="0" u="none" strike="noStrike" dirty="0" err="1">
                <a:solidFill>
                  <a:srgbClr val="000000"/>
                </a:solidFill>
                <a:effectLst/>
                <a:latin typeface="Rockwell" panose="02060603020205020403" pitchFamily="18" charset="0"/>
              </a:rPr>
              <a:t>Aquaveo</a:t>
            </a:r>
            <a:r>
              <a:rPr lang="en-US" sz="1200" i="0" u="none" strike="noStrike" dirty="0">
                <a:solidFill>
                  <a:srgbClr val="000000"/>
                </a:solidFill>
                <a:effectLst/>
                <a:latin typeface="Rockwell" panose="02060603020205020403" pitchFamily="18" charset="0"/>
              </a:rPr>
              <a:t> GMS Groundwater </a:t>
            </a:r>
            <a:r>
              <a:rPr lang="en-US" sz="1200" dirty="0">
                <a:latin typeface="Rockwell" panose="02060603020205020403" pitchFamily="18" charset="0"/>
              </a:rPr>
              <a:t>M</a:t>
            </a:r>
            <a:r>
              <a:rPr lang="en-US" sz="1200" i="0" u="none" strike="noStrike" dirty="0">
                <a:solidFill>
                  <a:srgbClr val="000000"/>
                </a:solidFill>
                <a:effectLst/>
                <a:latin typeface="Rockwell" panose="02060603020205020403" pitchFamily="18" charset="0"/>
              </a:rPr>
              <a:t>odel </a:t>
            </a:r>
            <a:r>
              <a:rPr lang="en-US" sz="1200" dirty="0">
                <a:latin typeface="Rockwell" panose="02060603020205020403" pitchFamily="18" charset="0"/>
              </a:rPr>
              <a:t>S</a:t>
            </a:r>
            <a:r>
              <a:rPr lang="en-US" sz="1200" i="0" u="none" strike="noStrike" dirty="0">
                <a:solidFill>
                  <a:srgbClr val="000000"/>
                </a:solidFill>
                <a:effectLst/>
                <a:latin typeface="Rockwell" panose="02060603020205020403" pitchFamily="18" charset="0"/>
              </a:rPr>
              <a:t>oftware Specialist</a:t>
            </a:r>
          </a:p>
          <a:p>
            <a:pPr algn="ctr"/>
            <a:r>
              <a:rPr lang="en-US" sz="1200" dirty="0" err="1">
                <a:latin typeface="Rockwell" panose="02060603020205020403" pitchFamily="18" charset="0"/>
              </a:rPr>
              <a:t>twood@aquaveo.ccom</a:t>
            </a:r>
            <a:endParaRPr lang="en-US" sz="1200" dirty="0">
              <a:latin typeface="Rockwell" panose="02060603020205020403" pitchFamily="18" charset="0"/>
            </a:endParaRPr>
          </a:p>
        </p:txBody>
      </p:sp>
      <p:pic>
        <p:nvPicPr>
          <p:cNvPr id="37" name="Picture 36">
            <a:extLst>
              <a:ext uri="{FF2B5EF4-FFF2-40B4-BE49-F238E27FC236}">
                <a16:creationId xmlns:a16="http://schemas.microsoft.com/office/drawing/2014/main" id="{0379D4DA-D2CF-9BAC-41E3-26159A2FE9E8}"/>
              </a:ext>
            </a:extLst>
          </p:cNvPr>
          <p:cNvPicPr>
            <a:picLocks noChangeAspect="1"/>
          </p:cNvPicPr>
          <p:nvPr/>
        </p:nvPicPr>
        <p:blipFill rotWithShape="1">
          <a:blip r:embed="rId6"/>
          <a:srcRect l="9083" r="11351"/>
          <a:stretch/>
        </p:blipFill>
        <p:spPr>
          <a:xfrm>
            <a:off x="9540099" y="2938121"/>
            <a:ext cx="1905000" cy="1921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TextBox 41">
            <a:extLst>
              <a:ext uri="{FF2B5EF4-FFF2-40B4-BE49-F238E27FC236}">
                <a16:creationId xmlns:a16="http://schemas.microsoft.com/office/drawing/2014/main" id="{BE62829E-68B6-9DA5-EAF3-59639FD94DD9}"/>
              </a:ext>
            </a:extLst>
          </p:cNvPr>
          <p:cNvSpPr txBox="1"/>
          <p:nvPr/>
        </p:nvSpPr>
        <p:spPr>
          <a:xfrm>
            <a:off x="943892" y="350512"/>
            <a:ext cx="10185643" cy="1446550"/>
          </a:xfrm>
          <a:prstGeom prst="rect">
            <a:avLst/>
          </a:prstGeom>
          <a:noFill/>
        </p:spPr>
        <p:txBody>
          <a:bodyPr wrap="square" rtlCol="0">
            <a:spAutoFit/>
          </a:bodyPr>
          <a:lstStyle/>
          <a:p>
            <a:pPr algn="ctr"/>
            <a:r>
              <a:rPr lang="en-US" sz="8800" b="1"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Rockwell" panose="02060603020205020403" pitchFamily="18" charset="0"/>
              </a:rPr>
              <a:t>Thank you! </a:t>
            </a:r>
            <a:endParaRPr lang="en-GU" sz="8800" b="1"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Rockwell" panose="02060603020205020403" pitchFamily="18" charset="0"/>
            </a:endParaRPr>
          </a:p>
        </p:txBody>
      </p:sp>
      <p:sp>
        <p:nvSpPr>
          <p:cNvPr id="2" name="TextBox 1">
            <a:extLst>
              <a:ext uri="{FF2B5EF4-FFF2-40B4-BE49-F238E27FC236}">
                <a16:creationId xmlns:a16="http://schemas.microsoft.com/office/drawing/2014/main" id="{C5441282-7B81-75CA-3653-8BC62AD48A6F}"/>
              </a:ext>
            </a:extLst>
          </p:cNvPr>
          <p:cNvSpPr txBox="1"/>
          <p:nvPr/>
        </p:nvSpPr>
        <p:spPr>
          <a:xfrm>
            <a:off x="3717143" y="1880840"/>
            <a:ext cx="4929443" cy="461665"/>
          </a:xfrm>
          <a:prstGeom prst="rect">
            <a:avLst/>
          </a:prstGeom>
          <a:noFill/>
        </p:spPr>
        <p:txBody>
          <a:bodyPr wrap="square" rtlCol="0">
            <a:spAutoFit/>
          </a:bodyPr>
          <a:lstStyle/>
          <a:p>
            <a:pPr algn="ctr"/>
            <a:r>
              <a:rPr lang="en-US" sz="2400" i="1" dirty="0">
                <a:solidFill>
                  <a:schemeClr val="bg1"/>
                </a:solidFill>
              </a:rPr>
              <a:t>Any Questions?</a:t>
            </a:r>
            <a:endParaRPr lang="en-GU" sz="2400" i="1" dirty="0">
              <a:solidFill>
                <a:schemeClr val="bg1"/>
              </a:solidFill>
            </a:endParaRPr>
          </a:p>
        </p:txBody>
      </p:sp>
      <p:pic>
        <p:nvPicPr>
          <p:cNvPr id="4" name="Picture 3">
            <a:extLst>
              <a:ext uri="{FF2B5EF4-FFF2-40B4-BE49-F238E27FC236}">
                <a16:creationId xmlns:a16="http://schemas.microsoft.com/office/drawing/2014/main" id="{F5CA9BD0-1EF5-D9FC-CC06-918C9020C436}"/>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4833"/>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7263" y="2986740"/>
            <a:ext cx="1905000"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9752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D7B34E-8FE0-AC85-005D-7713B8A24BA0}"/>
              </a:ext>
            </a:extLst>
          </p:cNvPr>
          <p:cNvPicPr>
            <a:picLocks noChangeAspect="1"/>
          </p:cNvPicPr>
          <p:nvPr/>
        </p:nvPicPr>
        <p:blipFill>
          <a:blip r:embed="rId2"/>
          <a:stretch>
            <a:fillRect/>
          </a:stretch>
        </p:blipFill>
        <p:spPr>
          <a:xfrm>
            <a:off x="1597882" y="1221311"/>
            <a:ext cx="8996236" cy="5167506"/>
          </a:xfrm>
          <a:prstGeom prst="rect">
            <a:avLst/>
          </a:prstGeom>
        </p:spPr>
      </p:pic>
      <p:sp>
        <p:nvSpPr>
          <p:cNvPr id="3" name="TextBox 2">
            <a:extLst>
              <a:ext uri="{FF2B5EF4-FFF2-40B4-BE49-F238E27FC236}">
                <a16:creationId xmlns:a16="http://schemas.microsoft.com/office/drawing/2014/main" id="{489BA2D3-97EF-FA14-B11C-097518C0D7B9}"/>
              </a:ext>
            </a:extLst>
          </p:cNvPr>
          <p:cNvSpPr txBox="1"/>
          <p:nvPr/>
        </p:nvSpPr>
        <p:spPr>
          <a:xfrm>
            <a:off x="4388829" y="5353645"/>
            <a:ext cx="813584" cy="478645"/>
          </a:xfrm>
          <a:prstGeom prst="rect">
            <a:avLst/>
          </a:prstGeom>
          <a:noFill/>
          <a:ln w="28575">
            <a:solidFill>
              <a:srgbClr val="FF0000"/>
            </a:solidFill>
          </a:ln>
        </p:spPr>
        <p:txBody>
          <a:bodyPr wrap="square" rtlCol="0">
            <a:spAutoFit/>
          </a:bodyPr>
          <a:lstStyle/>
          <a:p>
            <a:endParaRPr lang="en-PH" dirty="0"/>
          </a:p>
        </p:txBody>
      </p:sp>
      <p:sp>
        <p:nvSpPr>
          <p:cNvPr id="4" name="TextBox 3">
            <a:extLst>
              <a:ext uri="{FF2B5EF4-FFF2-40B4-BE49-F238E27FC236}">
                <a16:creationId xmlns:a16="http://schemas.microsoft.com/office/drawing/2014/main" id="{94C79D0B-6291-CDB7-29B2-1FF4A3BDE9B4}"/>
              </a:ext>
            </a:extLst>
          </p:cNvPr>
          <p:cNvSpPr txBox="1"/>
          <p:nvPr/>
        </p:nvSpPr>
        <p:spPr>
          <a:xfrm>
            <a:off x="3786433" y="371861"/>
            <a:ext cx="4619134" cy="523220"/>
          </a:xfrm>
          <a:prstGeom prst="rect">
            <a:avLst/>
          </a:prstGeom>
          <a:noFill/>
        </p:spPr>
        <p:txBody>
          <a:bodyPr wrap="square" rtlCol="0">
            <a:spAutoFit/>
          </a:bodyPr>
          <a:lstStyle/>
          <a:p>
            <a:pPr algn="ctr"/>
            <a:r>
              <a:rPr lang="en-US" sz="2800" b="1" dirty="0">
                <a:latin typeface="Rockwell" panose="02060603020205020403" pitchFamily="18" charset="0"/>
              </a:rPr>
              <a:t>The Nitrogen Cycle </a:t>
            </a:r>
            <a:endParaRPr lang="en-PH" sz="2800" b="1" dirty="0">
              <a:latin typeface="Rockwell" panose="02060603020205020403" pitchFamily="18" charset="0"/>
            </a:endParaRPr>
          </a:p>
        </p:txBody>
      </p:sp>
      <p:sp>
        <p:nvSpPr>
          <p:cNvPr id="5" name="TextBox 4">
            <a:extLst>
              <a:ext uri="{FF2B5EF4-FFF2-40B4-BE49-F238E27FC236}">
                <a16:creationId xmlns:a16="http://schemas.microsoft.com/office/drawing/2014/main" id="{B226A4AF-D166-191B-6531-DCB6348B027B}"/>
              </a:ext>
            </a:extLst>
          </p:cNvPr>
          <p:cNvSpPr txBox="1"/>
          <p:nvPr/>
        </p:nvSpPr>
        <p:spPr>
          <a:xfrm>
            <a:off x="164123" y="6519446"/>
            <a:ext cx="2286000" cy="338554"/>
          </a:xfrm>
          <a:prstGeom prst="rect">
            <a:avLst/>
          </a:prstGeom>
          <a:noFill/>
        </p:spPr>
        <p:txBody>
          <a:bodyPr wrap="square" rtlCol="0">
            <a:spAutoFit/>
          </a:bodyPr>
          <a:lstStyle/>
          <a:p>
            <a:r>
              <a:rPr lang="en-US" sz="1600" dirty="0">
                <a:latin typeface="Rockwell" panose="02060603020205020403" pitchFamily="18" charset="0"/>
              </a:rPr>
              <a:t>(Tortora et al., 2004)</a:t>
            </a:r>
            <a:endParaRPr lang="en-PH" sz="1600" dirty="0">
              <a:latin typeface="Rockwell" panose="02060603020205020403" pitchFamily="18" charset="0"/>
            </a:endParaRPr>
          </a:p>
        </p:txBody>
      </p:sp>
    </p:spTree>
    <p:extLst>
      <p:ext uri="{BB962C8B-B14F-4D97-AF65-F5344CB8AC3E}">
        <p14:creationId xmlns:p14="http://schemas.microsoft.com/office/powerpoint/2010/main" val="170661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509A01-0B74-2066-76F5-EF695EB552C0}"/>
              </a:ext>
            </a:extLst>
          </p:cNvPr>
          <p:cNvSpPr txBox="1"/>
          <p:nvPr/>
        </p:nvSpPr>
        <p:spPr>
          <a:xfrm>
            <a:off x="4128837" y="1826482"/>
            <a:ext cx="3934326" cy="830997"/>
          </a:xfrm>
          <a:prstGeom prst="rect">
            <a:avLst/>
          </a:prstGeom>
          <a:noFill/>
        </p:spPr>
        <p:txBody>
          <a:bodyPr wrap="square" rtlCol="0">
            <a:spAutoFit/>
          </a:bodyPr>
          <a:lstStyle/>
          <a:p>
            <a:pPr algn="ctr"/>
            <a:r>
              <a:rPr lang="en-US" sz="4800" dirty="0">
                <a:latin typeface="Rockwell" panose="02060603020205020403" pitchFamily="18" charset="0"/>
              </a:rPr>
              <a:t>Nitrate</a:t>
            </a:r>
            <a:r>
              <a:rPr lang="en-US" sz="4800" dirty="0"/>
              <a:t> </a:t>
            </a:r>
            <a:endParaRPr lang="en-PH" sz="4800" dirty="0"/>
          </a:p>
        </p:txBody>
      </p:sp>
      <p:sp>
        <p:nvSpPr>
          <p:cNvPr id="5" name="TextBox 4">
            <a:extLst>
              <a:ext uri="{FF2B5EF4-FFF2-40B4-BE49-F238E27FC236}">
                <a16:creationId xmlns:a16="http://schemas.microsoft.com/office/drawing/2014/main" id="{5FEE8E3D-D84A-D5DB-EC69-090B45BD975E}"/>
              </a:ext>
            </a:extLst>
          </p:cNvPr>
          <p:cNvSpPr txBox="1"/>
          <p:nvPr/>
        </p:nvSpPr>
        <p:spPr>
          <a:xfrm>
            <a:off x="5156662" y="2782669"/>
            <a:ext cx="1878676" cy="646331"/>
          </a:xfrm>
          <a:prstGeom prst="rect">
            <a:avLst/>
          </a:prstGeom>
          <a:noFill/>
        </p:spPr>
        <p:txBody>
          <a:bodyPr wrap="square" rtlCol="0">
            <a:spAutoFit/>
          </a:bodyPr>
          <a:lstStyle/>
          <a:p>
            <a:pPr algn="ctr"/>
            <a:r>
              <a:rPr lang="en-US" sz="3600" dirty="0">
                <a:latin typeface="Rockwell" panose="02060603020205020403" pitchFamily="18" charset="0"/>
              </a:rPr>
              <a:t>NO</a:t>
            </a:r>
            <a:r>
              <a:rPr lang="en-US" sz="3600" baseline="-25000" dirty="0">
                <a:latin typeface="Rockwell" panose="02060603020205020403" pitchFamily="18" charset="0"/>
              </a:rPr>
              <a:t>3</a:t>
            </a:r>
            <a:r>
              <a:rPr lang="en-US" sz="3600" baseline="30000" dirty="0">
                <a:latin typeface="Rockwell" panose="02060603020205020403" pitchFamily="18" charset="0"/>
              </a:rPr>
              <a:t>- </a:t>
            </a:r>
            <a:endParaRPr lang="en-PH" sz="3600" dirty="0"/>
          </a:p>
        </p:txBody>
      </p:sp>
      <p:pic>
        <p:nvPicPr>
          <p:cNvPr id="2050" name="Picture 2" descr="Nitrate - Wikipedia">
            <a:extLst>
              <a:ext uri="{FF2B5EF4-FFF2-40B4-BE49-F238E27FC236}">
                <a16:creationId xmlns:a16="http://schemas.microsoft.com/office/drawing/2014/main" id="{68D05E79-A887-F05C-53D7-A0AE7E1FCA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623" y="841049"/>
            <a:ext cx="3620666" cy="32390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itrate - wikidoc">
            <a:extLst>
              <a:ext uri="{FF2B5EF4-FFF2-40B4-BE49-F238E27FC236}">
                <a16:creationId xmlns:a16="http://schemas.microsoft.com/office/drawing/2014/main" id="{7B2083CE-9494-550F-6617-68850B1425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711" y="1234880"/>
            <a:ext cx="3807430" cy="28451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FDFF287-3D21-846D-A901-707D01D0F35C}"/>
              </a:ext>
            </a:extLst>
          </p:cNvPr>
          <p:cNvSpPr txBox="1"/>
          <p:nvPr/>
        </p:nvSpPr>
        <p:spPr>
          <a:xfrm>
            <a:off x="4848289" y="5516210"/>
            <a:ext cx="2495422" cy="646331"/>
          </a:xfrm>
          <a:prstGeom prst="rect">
            <a:avLst/>
          </a:prstGeom>
          <a:noFill/>
        </p:spPr>
        <p:txBody>
          <a:bodyPr wrap="square" rtlCol="0">
            <a:spAutoFit/>
          </a:bodyPr>
          <a:lstStyle/>
          <a:p>
            <a:pPr algn="ctr"/>
            <a:r>
              <a:rPr lang="en-US" sz="3600" dirty="0">
                <a:latin typeface="Rockwell" panose="02060603020205020403" pitchFamily="18" charset="0"/>
              </a:rPr>
              <a:t>[NO</a:t>
            </a:r>
            <a:r>
              <a:rPr lang="en-US" sz="3600" baseline="-25000" dirty="0">
                <a:latin typeface="Rockwell" panose="02060603020205020403" pitchFamily="18" charset="0"/>
              </a:rPr>
              <a:t>3</a:t>
            </a:r>
            <a:r>
              <a:rPr lang="en-US" sz="3600" baseline="30000" dirty="0">
                <a:latin typeface="Rockwell" panose="02060603020205020403" pitchFamily="18" charset="0"/>
              </a:rPr>
              <a:t>- </a:t>
            </a:r>
            <a:r>
              <a:rPr lang="en-US" sz="3600" dirty="0">
                <a:latin typeface="Rockwell" panose="02060603020205020403" pitchFamily="18" charset="0"/>
              </a:rPr>
              <a:t>-N]</a:t>
            </a:r>
            <a:endParaRPr lang="en-PH" sz="3600" dirty="0"/>
          </a:p>
        </p:txBody>
      </p:sp>
      <p:sp>
        <p:nvSpPr>
          <p:cNvPr id="7" name="TextBox 6">
            <a:extLst>
              <a:ext uri="{FF2B5EF4-FFF2-40B4-BE49-F238E27FC236}">
                <a16:creationId xmlns:a16="http://schemas.microsoft.com/office/drawing/2014/main" id="{5CD68D61-C2C1-2352-B590-8138D0B7D4EF}"/>
              </a:ext>
            </a:extLst>
          </p:cNvPr>
          <p:cNvSpPr txBox="1"/>
          <p:nvPr/>
        </p:nvSpPr>
        <p:spPr>
          <a:xfrm>
            <a:off x="3371850" y="4685213"/>
            <a:ext cx="5448300" cy="830997"/>
          </a:xfrm>
          <a:prstGeom prst="rect">
            <a:avLst/>
          </a:prstGeom>
          <a:noFill/>
        </p:spPr>
        <p:txBody>
          <a:bodyPr wrap="square" rtlCol="0">
            <a:spAutoFit/>
          </a:bodyPr>
          <a:lstStyle/>
          <a:p>
            <a:pPr algn="ctr"/>
            <a:r>
              <a:rPr lang="en-US" sz="4800" dirty="0">
                <a:latin typeface="Rockwell" panose="02060603020205020403" pitchFamily="18" charset="0"/>
              </a:rPr>
              <a:t>Nitrate-nitrogen</a:t>
            </a:r>
            <a:r>
              <a:rPr lang="en-US" sz="4800" dirty="0"/>
              <a:t> </a:t>
            </a:r>
            <a:endParaRPr lang="en-PH" sz="4800" dirty="0"/>
          </a:p>
        </p:txBody>
      </p:sp>
    </p:spTree>
    <p:extLst>
      <p:ext uri="{BB962C8B-B14F-4D97-AF65-F5344CB8AC3E}">
        <p14:creationId xmlns:p14="http://schemas.microsoft.com/office/powerpoint/2010/main" val="1177780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Aerial view of a city&#10;&#10;AI-generated content may be incorrect.">
            <a:extLst>
              <a:ext uri="{FF2B5EF4-FFF2-40B4-BE49-F238E27FC236}">
                <a16:creationId xmlns:a16="http://schemas.microsoft.com/office/drawing/2014/main" id="{80C30872-01A6-A814-0B15-6FE63CAFF788}"/>
              </a:ext>
            </a:extLst>
          </p:cNvPr>
          <p:cNvPicPr>
            <a:picLocks noChangeAspect="1"/>
          </p:cNvPicPr>
          <p:nvPr/>
        </p:nvPicPr>
        <p:blipFill>
          <a:blip r:embed="rId2">
            <a:extLst>
              <a:ext uri="{28A0092B-C50C-407E-A947-70E740481C1C}">
                <a14:useLocalDpi xmlns:a14="http://schemas.microsoft.com/office/drawing/2010/main" val="0"/>
              </a:ext>
            </a:extLst>
          </a:blip>
          <a:srcRect l="16501" t="28689" r="17496" b="13934"/>
          <a:stretch>
            <a:fillRect/>
          </a:stretch>
        </p:blipFill>
        <p:spPr>
          <a:xfrm>
            <a:off x="0" y="-1"/>
            <a:ext cx="12192000" cy="6858001"/>
          </a:xfrm>
          <a:prstGeom prst="rect">
            <a:avLst/>
          </a:prstGeom>
        </p:spPr>
      </p:pic>
    </p:spTree>
    <p:extLst>
      <p:ext uri="{BB962C8B-B14F-4D97-AF65-F5344CB8AC3E}">
        <p14:creationId xmlns:p14="http://schemas.microsoft.com/office/powerpoint/2010/main" val="2221886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alpha val="40000"/>
          </a:schemeClr>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B6B7895E-A801-F270-999C-1328ACACE356}"/>
              </a:ext>
            </a:extLst>
          </p:cNvPr>
          <p:cNvSpPr/>
          <p:nvPr/>
        </p:nvSpPr>
        <p:spPr>
          <a:xfrm>
            <a:off x="7910875" y="2345164"/>
            <a:ext cx="1930872" cy="3772062"/>
          </a:xfrm>
          <a:prstGeom prst="rect">
            <a:avLst/>
          </a:prstGeom>
          <a:solidFill>
            <a:schemeClr val="bg1">
              <a:lumMod val="95000"/>
              <a:alpha val="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28" name="Rectangle 27">
            <a:extLst>
              <a:ext uri="{FF2B5EF4-FFF2-40B4-BE49-F238E27FC236}">
                <a16:creationId xmlns:a16="http://schemas.microsoft.com/office/drawing/2014/main" id="{07D8EF82-7E65-DE36-A0E3-4706CCE23EBD}"/>
              </a:ext>
            </a:extLst>
          </p:cNvPr>
          <p:cNvSpPr/>
          <p:nvPr/>
        </p:nvSpPr>
        <p:spPr>
          <a:xfrm>
            <a:off x="5099320" y="1912328"/>
            <a:ext cx="2505694" cy="4844732"/>
          </a:xfrm>
          <a:prstGeom prst="rect">
            <a:avLst/>
          </a:prstGeom>
          <a:solidFill>
            <a:srgbClr val="B8E6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18" name="Rectangle 17">
            <a:extLst>
              <a:ext uri="{FF2B5EF4-FFF2-40B4-BE49-F238E27FC236}">
                <a16:creationId xmlns:a16="http://schemas.microsoft.com/office/drawing/2014/main" id="{687C4D02-5CDB-7FBB-90FF-7020AA356C97}"/>
              </a:ext>
            </a:extLst>
          </p:cNvPr>
          <p:cNvSpPr/>
          <p:nvPr/>
        </p:nvSpPr>
        <p:spPr>
          <a:xfrm>
            <a:off x="5386731" y="2418565"/>
            <a:ext cx="1930872" cy="3772062"/>
          </a:xfrm>
          <a:prstGeom prst="rect">
            <a:avLst/>
          </a:prstGeom>
          <a:solidFill>
            <a:schemeClr val="bg1">
              <a:lumMod val="95000"/>
              <a:alpha val="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10" name="TextBox 9">
            <a:extLst>
              <a:ext uri="{FF2B5EF4-FFF2-40B4-BE49-F238E27FC236}">
                <a16:creationId xmlns:a16="http://schemas.microsoft.com/office/drawing/2014/main" id="{E6A152CF-0E0F-C9A6-892C-C62CDDDF74C2}"/>
              </a:ext>
            </a:extLst>
          </p:cNvPr>
          <p:cNvSpPr txBox="1"/>
          <p:nvPr/>
        </p:nvSpPr>
        <p:spPr>
          <a:xfrm>
            <a:off x="5456044" y="2517342"/>
            <a:ext cx="1696549" cy="369332"/>
          </a:xfrm>
          <a:prstGeom prst="rect">
            <a:avLst/>
          </a:prstGeom>
          <a:noFill/>
        </p:spPr>
        <p:txBody>
          <a:bodyPr wrap="square" rtlCol="0">
            <a:spAutoFit/>
          </a:bodyPr>
          <a:lstStyle/>
          <a:p>
            <a:r>
              <a:rPr lang="en-US" dirty="0">
                <a:latin typeface="Rockwell" panose="02060603020205020403" pitchFamily="18" charset="0"/>
              </a:rPr>
              <a:t>[NO</a:t>
            </a:r>
            <a:r>
              <a:rPr lang="en-US" baseline="-25000" dirty="0">
                <a:latin typeface="Rockwell" panose="02060603020205020403" pitchFamily="18" charset="0"/>
              </a:rPr>
              <a:t>3</a:t>
            </a:r>
            <a:r>
              <a:rPr lang="en-US" baseline="30000" dirty="0">
                <a:latin typeface="Rockwell" panose="02060603020205020403" pitchFamily="18" charset="0"/>
              </a:rPr>
              <a:t>- </a:t>
            </a:r>
            <a:r>
              <a:rPr lang="en-US" dirty="0">
                <a:latin typeface="Rockwell" panose="02060603020205020403" pitchFamily="18" charset="0"/>
              </a:rPr>
              <a:t>N]</a:t>
            </a:r>
            <a:r>
              <a:rPr lang="en-US" baseline="30000" dirty="0">
                <a:latin typeface="Rockwell" panose="02060603020205020403" pitchFamily="18" charset="0"/>
              </a:rPr>
              <a:t>  </a:t>
            </a:r>
            <a:r>
              <a:rPr lang="en-US" dirty="0">
                <a:latin typeface="Rockwell" panose="02060603020205020403" pitchFamily="18" charset="0"/>
              </a:rPr>
              <a:t>mg/L</a:t>
            </a:r>
            <a:endParaRPr lang="en-GU" baseline="30000" dirty="0">
              <a:latin typeface="Rockwell" panose="02060603020205020403" pitchFamily="18" charset="0"/>
            </a:endParaRPr>
          </a:p>
        </p:txBody>
      </p:sp>
      <p:grpSp>
        <p:nvGrpSpPr>
          <p:cNvPr id="12" name="Group 11">
            <a:extLst>
              <a:ext uri="{FF2B5EF4-FFF2-40B4-BE49-F238E27FC236}">
                <a16:creationId xmlns:a16="http://schemas.microsoft.com/office/drawing/2014/main" id="{891B68C5-99EF-3FA9-CB39-07F86AB7A6B3}"/>
              </a:ext>
            </a:extLst>
          </p:cNvPr>
          <p:cNvGrpSpPr/>
          <p:nvPr/>
        </p:nvGrpSpPr>
        <p:grpSpPr>
          <a:xfrm>
            <a:off x="367958" y="1267018"/>
            <a:ext cx="1485856" cy="2300928"/>
            <a:chOff x="367958" y="1267018"/>
            <a:chExt cx="1485856" cy="2300928"/>
          </a:xfrm>
        </p:grpSpPr>
        <p:pic>
          <p:nvPicPr>
            <p:cNvPr id="3" name="Picture 2">
              <a:extLst>
                <a:ext uri="{FF2B5EF4-FFF2-40B4-BE49-F238E27FC236}">
                  <a16:creationId xmlns:a16="http://schemas.microsoft.com/office/drawing/2014/main" id="{40FD7E2D-9CF6-1402-AA51-66ED58A6BB6B}"/>
                </a:ext>
              </a:extLst>
            </p:cNvPr>
            <p:cNvPicPr>
              <a:picLocks noChangeAspect="1"/>
            </p:cNvPicPr>
            <p:nvPr/>
          </p:nvPicPr>
          <p:blipFill>
            <a:blip r:embed="rId3"/>
            <a:stretch>
              <a:fillRect/>
            </a:stretch>
          </p:blipFill>
          <p:spPr>
            <a:xfrm>
              <a:off x="489570" y="1729703"/>
              <a:ext cx="667581" cy="1699297"/>
            </a:xfrm>
            <a:prstGeom prst="rect">
              <a:avLst/>
            </a:prstGeom>
          </p:spPr>
        </p:pic>
        <p:sp>
          <p:nvSpPr>
            <p:cNvPr id="4" name="TextBox 3">
              <a:extLst>
                <a:ext uri="{FF2B5EF4-FFF2-40B4-BE49-F238E27FC236}">
                  <a16:creationId xmlns:a16="http://schemas.microsoft.com/office/drawing/2014/main" id="{D5CD0928-BAD4-601E-F7C5-A8F5D80AA90A}"/>
                </a:ext>
              </a:extLst>
            </p:cNvPr>
            <p:cNvSpPr txBox="1"/>
            <p:nvPr/>
          </p:nvSpPr>
          <p:spPr>
            <a:xfrm>
              <a:off x="1110886" y="1590757"/>
              <a:ext cx="472440" cy="369332"/>
            </a:xfrm>
            <a:prstGeom prst="rect">
              <a:avLst/>
            </a:prstGeom>
            <a:noFill/>
          </p:spPr>
          <p:txBody>
            <a:bodyPr wrap="square" rtlCol="0">
              <a:spAutoFit/>
            </a:bodyPr>
            <a:lstStyle/>
            <a:p>
              <a:r>
                <a:rPr lang="en-US" dirty="0"/>
                <a:t>5</a:t>
              </a:r>
              <a:endParaRPr lang="en-GU" dirty="0"/>
            </a:p>
          </p:txBody>
        </p:sp>
        <p:sp>
          <p:nvSpPr>
            <p:cNvPr id="5" name="TextBox 4">
              <a:extLst>
                <a:ext uri="{FF2B5EF4-FFF2-40B4-BE49-F238E27FC236}">
                  <a16:creationId xmlns:a16="http://schemas.microsoft.com/office/drawing/2014/main" id="{BC0559A5-9D50-638E-30BF-8D3FFC92B85D}"/>
                </a:ext>
              </a:extLst>
            </p:cNvPr>
            <p:cNvSpPr txBox="1"/>
            <p:nvPr/>
          </p:nvSpPr>
          <p:spPr>
            <a:xfrm>
              <a:off x="1110886" y="1912328"/>
              <a:ext cx="472440" cy="369332"/>
            </a:xfrm>
            <a:prstGeom prst="rect">
              <a:avLst/>
            </a:prstGeom>
            <a:noFill/>
          </p:spPr>
          <p:txBody>
            <a:bodyPr wrap="square" rtlCol="0">
              <a:spAutoFit/>
            </a:bodyPr>
            <a:lstStyle/>
            <a:p>
              <a:r>
                <a:rPr lang="en-US" dirty="0"/>
                <a:t>4</a:t>
              </a:r>
              <a:endParaRPr lang="en-GU" dirty="0"/>
            </a:p>
          </p:txBody>
        </p:sp>
        <p:sp>
          <p:nvSpPr>
            <p:cNvPr id="6" name="TextBox 5">
              <a:extLst>
                <a:ext uri="{FF2B5EF4-FFF2-40B4-BE49-F238E27FC236}">
                  <a16:creationId xmlns:a16="http://schemas.microsoft.com/office/drawing/2014/main" id="{B7F182B3-0E36-2405-A250-BBF6E4E53616}"/>
                </a:ext>
              </a:extLst>
            </p:cNvPr>
            <p:cNvSpPr txBox="1"/>
            <p:nvPr/>
          </p:nvSpPr>
          <p:spPr>
            <a:xfrm>
              <a:off x="1110886" y="2233899"/>
              <a:ext cx="472440" cy="369332"/>
            </a:xfrm>
            <a:prstGeom prst="rect">
              <a:avLst/>
            </a:prstGeom>
            <a:noFill/>
          </p:spPr>
          <p:txBody>
            <a:bodyPr wrap="square" rtlCol="0">
              <a:spAutoFit/>
            </a:bodyPr>
            <a:lstStyle/>
            <a:p>
              <a:r>
                <a:rPr lang="en-US" dirty="0"/>
                <a:t>3</a:t>
              </a:r>
              <a:endParaRPr lang="en-GU" dirty="0"/>
            </a:p>
          </p:txBody>
        </p:sp>
        <p:sp>
          <p:nvSpPr>
            <p:cNvPr id="7" name="TextBox 6">
              <a:extLst>
                <a:ext uri="{FF2B5EF4-FFF2-40B4-BE49-F238E27FC236}">
                  <a16:creationId xmlns:a16="http://schemas.microsoft.com/office/drawing/2014/main" id="{878615F5-643C-DBFA-1C72-40CF1A7DAD0E}"/>
                </a:ext>
              </a:extLst>
            </p:cNvPr>
            <p:cNvSpPr txBox="1"/>
            <p:nvPr/>
          </p:nvSpPr>
          <p:spPr>
            <a:xfrm>
              <a:off x="1110886" y="2555470"/>
              <a:ext cx="472440" cy="369332"/>
            </a:xfrm>
            <a:prstGeom prst="rect">
              <a:avLst/>
            </a:prstGeom>
            <a:noFill/>
          </p:spPr>
          <p:txBody>
            <a:bodyPr wrap="square" rtlCol="0">
              <a:spAutoFit/>
            </a:bodyPr>
            <a:lstStyle/>
            <a:p>
              <a:r>
                <a:rPr lang="en-US" dirty="0"/>
                <a:t>2</a:t>
              </a:r>
              <a:endParaRPr lang="en-GU" dirty="0"/>
            </a:p>
          </p:txBody>
        </p:sp>
        <p:sp>
          <p:nvSpPr>
            <p:cNvPr id="8" name="TextBox 7">
              <a:extLst>
                <a:ext uri="{FF2B5EF4-FFF2-40B4-BE49-F238E27FC236}">
                  <a16:creationId xmlns:a16="http://schemas.microsoft.com/office/drawing/2014/main" id="{BDDDA583-17F7-98D4-8B6D-C440BDA242D5}"/>
                </a:ext>
              </a:extLst>
            </p:cNvPr>
            <p:cNvSpPr txBox="1"/>
            <p:nvPr/>
          </p:nvSpPr>
          <p:spPr>
            <a:xfrm>
              <a:off x="1110886" y="2877041"/>
              <a:ext cx="472440" cy="369332"/>
            </a:xfrm>
            <a:prstGeom prst="rect">
              <a:avLst/>
            </a:prstGeom>
            <a:noFill/>
          </p:spPr>
          <p:txBody>
            <a:bodyPr wrap="square" rtlCol="0">
              <a:spAutoFit/>
            </a:bodyPr>
            <a:lstStyle/>
            <a:p>
              <a:r>
                <a:rPr lang="en-US" dirty="0"/>
                <a:t>1</a:t>
              </a:r>
            </a:p>
          </p:txBody>
        </p:sp>
        <p:sp>
          <p:nvSpPr>
            <p:cNvPr id="9" name="TextBox 8">
              <a:extLst>
                <a:ext uri="{FF2B5EF4-FFF2-40B4-BE49-F238E27FC236}">
                  <a16:creationId xmlns:a16="http://schemas.microsoft.com/office/drawing/2014/main" id="{9DE02BF3-3C95-CEFC-BC6E-4A95D02FE039}"/>
                </a:ext>
              </a:extLst>
            </p:cNvPr>
            <p:cNvSpPr txBox="1"/>
            <p:nvPr/>
          </p:nvSpPr>
          <p:spPr>
            <a:xfrm>
              <a:off x="1110886" y="3198614"/>
              <a:ext cx="472440" cy="369332"/>
            </a:xfrm>
            <a:prstGeom prst="rect">
              <a:avLst/>
            </a:prstGeom>
            <a:noFill/>
          </p:spPr>
          <p:txBody>
            <a:bodyPr wrap="square" rtlCol="0">
              <a:spAutoFit/>
            </a:bodyPr>
            <a:lstStyle/>
            <a:p>
              <a:r>
                <a:rPr lang="en-US" dirty="0"/>
                <a:t>0</a:t>
              </a:r>
              <a:endParaRPr lang="en-GU"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00260FB-7944-0729-C9A8-1BF0B03DD6AA}"/>
                    </a:ext>
                  </a:extLst>
                </p:cNvPr>
                <p:cNvSpPr txBox="1"/>
                <p:nvPr/>
              </p:nvSpPr>
              <p:spPr>
                <a:xfrm>
                  <a:off x="367958" y="1267018"/>
                  <a:ext cx="148585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U"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𝑁𝑂</m:t>
                                </m:r>
                              </m:e>
                              <m:sub>
                                <m:r>
                                  <a:rPr lang="en-US" b="0" i="1" smtClean="0">
                                    <a:latin typeface="Cambria Math" panose="02040503050406030204" pitchFamily="18" charset="0"/>
                                  </a:rPr>
                                  <m:t>3</m:t>
                                </m:r>
                              </m:sub>
                              <m:sup>
                                <m:r>
                                  <a:rPr lang="en-US" b="0" i="1" smtClean="0">
                                    <a:latin typeface="Cambria Math" panose="02040503050406030204" pitchFamily="18" charset="0"/>
                                  </a:rPr>
                                  <m:t>−</m:t>
                                </m:r>
                              </m:sup>
                            </m:sSubSup>
                          </m:e>
                        </m:d>
                        <m:r>
                          <a:rPr lang="en-US" b="0" i="1" smtClean="0">
                            <a:latin typeface="Cambria Math" panose="02040503050406030204" pitchFamily="18" charset="0"/>
                          </a:rPr>
                          <m:t> </m:t>
                        </m:r>
                        <m:r>
                          <a:rPr lang="en-US" b="0" i="1" smtClean="0">
                            <a:latin typeface="Cambria Math" panose="02040503050406030204" pitchFamily="18" charset="0"/>
                          </a:rPr>
                          <m:t>𝑚𝑔</m:t>
                        </m:r>
                        <m:r>
                          <a:rPr lang="en-US" b="0" i="1" smtClean="0">
                            <a:latin typeface="Cambria Math" panose="02040503050406030204" pitchFamily="18" charset="0"/>
                          </a:rPr>
                          <m:t>/</m:t>
                        </m:r>
                        <m:r>
                          <a:rPr lang="en-US" b="0" i="1" smtClean="0">
                            <a:latin typeface="Cambria Math" panose="02040503050406030204" pitchFamily="18" charset="0"/>
                          </a:rPr>
                          <m:t>𝐿</m:t>
                        </m:r>
                      </m:oMath>
                    </m:oMathPara>
                  </a14:m>
                  <a:endParaRPr lang="en-GU" dirty="0"/>
                </a:p>
              </p:txBody>
            </p:sp>
          </mc:Choice>
          <mc:Fallback xmlns="">
            <p:sp>
              <p:nvSpPr>
                <p:cNvPr id="11" name="TextBox 10">
                  <a:extLst>
                    <a:ext uri="{FF2B5EF4-FFF2-40B4-BE49-F238E27FC236}">
                      <a16:creationId xmlns:a16="http://schemas.microsoft.com/office/drawing/2014/main" id="{D00260FB-7944-0729-C9A8-1BF0B03DD6AA}"/>
                    </a:ext>
                  </a:extLst>
                </p:cNvPr>
                <p:cNvSpPr txBox="1">
                  <a:spLocks noRot="1" noChangeAspect="1" noMove="1" noResize="1" noEditPoints="1" noAdjustHandles="1" noChangeArrowheads="1" noChangeShapeType="1" noTextEdit="1"/>
                </p:cNvSpPr>
                <p:nvPr/>
              </p:nvSpPr>
              <p:spPr>
                <a:xfrm>
                  <a:off x="367958" y="1267018"/>
                  <a:ext cx="1485856" cy="369332"/>
                </a:xfrm>
                <a:prstGeom prst="rect">
                  <a:avLst/>
                </a:prstGeom>
                <a:blipFill>
                  <a:blip r:embed="rId4"/>
                  <a:stretch>
                    <a:fillRect b="-13333"/>
                  </a:stretch>
                </a:blipFill>
              </p:spPr>
              <p:txBody>
                <a:bodyPr/>
                <a:lstStyle/>
                <a:p>
                  <a:r>
                    <a:rPr lang="en-GU">
                      <a:noFill/>
                    </a:rPr>
                    <a:t> </a:t>
                  </a:r>
                </a:p>
              </p:txBody>
            </p:sp>
          </mc:Fallback>
        </mc:AlternateContent>
      </p:grpSp>
      <p:pic>
        <p:nvPicPr>
          <p:cNvPr id="13" name="Picture 12">
            <a:extLst>
              <a:ext uri="{FF2B5EF4-FFF2-40B4-BE49-F238E27FC236}">
                <a16:creationId xmlns:a16="http://schemas.microsoft.com/office/drawing/2014/main" id="{52049C42-5A7E-C399-2356-4E48F5DB3A49}"/>
              </a:ext>
            </a:extLst>
          </p:cNvPr>
          <p:cNvPicPr>
            <a:picLocks noChangeAspect="1"/>
          </p:cNvPicPr>
          <p:nvPr/>
        </p:nvPicPr>
        <p:blipFill>
          <a:blip r:embed="rId5"/>
          <a:stretch>
            <a:fillRect/>
          </a:stretch>
        </p:blipFill>
        <p:spPr>
          <a:xfrm>
            <a:off x="2878697" y="435006"/>
            <a:ext cx="914890" cy="1477322"/>
          </a:xfrm>
          <a:prstGeom prst="rect">
            <a:avLst/>
          </a:prstGeom>
        </p:spPr>
      </p:pic>
      <p:pic>
        <p:nvPicPr>
          <p:cNvPr id="14" name="Picture 13">
            <a:extLst>
              <a:ext uri="{FF2B5EF4-FFF2-40B4-BE49-F238E27FC236}">
                <a16:creationId xmlns:a16="http://schemas.microsoft.com/office/drawing/2014/main" id="{583849E6-CCB9-103F-9E95-AEC81F144705}"/>
              </a:ext>
            </a:extLst>
          </p:cNvPr>
          <p:cNvPicPr>
            <a:picLocks noChangeAspect="1"/>
          </p:cNvPicPr>
          <p:nvPr/>
        </p:nvPicPr>
        <p:blipFill>
          <a:blip r:embed="rId6"/>
          <a:stretch>
            <a:fillRect/>
          </a:stretch>
        </p:blipFill>
        <p:spPr>
          <a:xfrm>
            <a:off x="5733361" y="3012711"/>
            <a:ext cx="1132815" cy="2832029"/>
          </a:xfrm>
          <a:prstGeom prst="rect">
            <a:avLst/>
          </a:prstGeom>
        </p:spPr>
      </p:pic>
      <p:sp>
        <p:nvSpPr>
          <p:cNvPr id="15" name="TextBox 14">
            <a:extLst>
              <a:ext uri="{FF2B5EF4-FFF2-40B4-BE49-F238E27FC236}">
                <a16:creationId xmlns:a16="http://schemas.microsoft.com/office/drawing/2014/main" id="{3BD7357D-5A52-07C4-E84E-E219A6A386B3}"/>
              </a:ext>
            </a:extLst>
          </p:cNvPr>
          <p:cNvSpPr txBox="1"/>
          <p:nvPr/>
        </p:nvSpPr>
        <p:spPr>
          <a:xfrm>
            <a:off x="6897331" y="5660074"/>
            <a:ext cx="472440" cy="369332"/>
          </a:xfrm>
          <a:prstGeom prst="rect">
            <a:avLst/>
          </a:prstGeom>
          <a:noFill/>
        </p:spPr>
        <p:txBody>
          <a:bodyPr wrap="square" rtlCol="0">
            <a:spAutoFit/>
          </a:bodyPr>
          <a:lstStyle/>
          <a:p>
            <a:r>
              <a:rPr lang="en-US" dirty="0">
                <a:latin typeface="Rockwell" panose="02060603020205020403" pitchFamily="18" charset="0"/>
              </a:rPr>
              <a:t>0</a:t>
            </a:r>
            <a:endParaRPr lang="en-GU" dirty="0">
              <a:latin typeface="Rockwell" panose="02060603020205020403" pitchFamily="18" charset="0"/>
            </a:endParaRPr>
          </a:p>
        </p:txBody>
      </p:sp>
      <p:sp>
        <p:nvSpPr>
          <p:cNvPr id="16" name="TextBox 15">
            <a:extLst>
              <a:ext uri="{FF2B5EF4-FFF2-40B4-BE49-F238E27FC236}">
                <a16:creationId xmlns:a16="http://schemas.microsoft.com/office/drawing/2014/main" id="{2A7D2501-0351-1936-9F28-ABFD691894FF}"/>
              </a:ext>
            </a:extLst>
          </p:cNvPr>
          <p:cNvSpPr txBox="1"/>
          <p:nvPr/>
        </p:nvSpPr>
        <p:spPr>
          <a:xfrm>
            <a:off x="6966180" y="2853291"/>
            <a:ext cx="334742" cy="369332"/>
          </a:xfrm>
          <a:prstGeom prst="rect">
            <a:avLst/>
          </a:prstGeom>
          <a:noFill/>
        </p:spPr>
        <p:txBody>
          <a:bodyPr wrap="square" rtlCol="0">
            <a:spAutoFit/>
          </a:bodyPr>
          <a:lstStyle/>
          <a:p>
            <a:r>
              <a:rPr lang="en-US" dirty="0">
                <a:latin typeface="Rockwell" panose="02060603020205020403" pitchFamily="18" charset="0"/>
              </a:rPr>
              <a:t>1</a:t>
            </a:r>
          </a:p>
        </p:txBody>
      </p:sp>
      <p:sp>
        <p:nvSpPr>
          <p:cNvPr id="17" name="Rectangle 16">
            <a:extLst>
              <a:ext uri="{FF2B5EF4-FFF2-40B4-BE49-F238E27FC236}">
                <a16:creationId xmlns:a16="http://schemas.microsoft.com/office/drawing/2014/main" id="{B3DF3927-CD17-70F3-CC0D-89E68AB1059F}"/>
              </a:ext>
            </a:extLst>
          </p:cNvPr>
          <p:cNvSpPr/>
          <p:nvPr/>
        </p:nvSpPr>
        <p:spPr>
          <a:xfrm>
            <a:off x="5237018" y="2533735"/>
            <a:ext cx="2132753" cy="36295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20" name="Picture 19">
            <a:extLst>
              <a:ext uri="{FF2B5EF4-FFF2-40B4-BE49-F238E27FC236}">
                <a16:creationId xmlns:a16="http://schemas.microsoft.com/office/drawing/2014/main" id="{51F2EB00-1647-B98B-AD80-E0F81BA09BFB}"/>
              </a:ext>
            </a:extLst>
          </p:cNvPr>
          <p:cNvPicPr>
            <a:picLocks noChangeAspect="1"/>
          </p:cNvPicPr>
          <p:nvPr/>
        </p:nvPicPr>
        <p:blipFill>
          <a:blip r:embed="rId7"/>
          <a:srcRect l="9801" r="8618"/>
          <a:stretch>
            <a:fillRect/>
          </a:stretch>
        </p:blipFill>
        <p:spPr>
          <a:xfrm>
            <a:off x="8205849" y="2968461"/>
            <a:ext cx="1068780" cy="2858400"/>
          </a:xfrm>
          <a:prstGeom prst="rect">
            <a:avLst/>
          </a:prstGeom>
        </p:spPr>
      </p:pic>
      <p:sp>
        <p:nvSpPr>
          <p:cNvPr id="21" name="Rectangle 20">
            <a:extLst>
              <a:ext uri="{FF2B5EF4-FFF2-40B4-BE49-F238E27FC236}">
                <a16:creationId xmlns:a16="http://schemas.microsoft.com/office/drawing/2014/main" id="{81FED516-CBC4-03E3-BA03-CE07354F533B}"/>
              </a:ext>
            </a:extLst>
          </p:cNvPr>
          <p:cNvSpPr/>
          <p:nvPr/>
        </p:nvSpPr>
        <p:spPr>
          <a:xfrm>
            <a:off x="2287381" y="2533735"/>
            <a:ext cx="1930872" cy="3772062"/>
          </a:xfrm>
          <a:prstGeom prst="rect">
            <a:avLst/>
          </a:prstGeom>
          <a:solidFill>
            <a:schemeClr val="bg2">
              <a:alpha val="16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22" name="TextBox 21">
            <a:extLst>
              <a:ext uri="{FF2B5EF4-FFF2-40B4-BE49-F238E27FC236}">
                <a16:creationId xmlns:a16="http://schemas.microsoft.com/office/drawing/2014/main" id="{F8457F20-EAF2-C3B0-6288-FFE0ADE4BE7A}"/>
              </a:ext>
            </a:extLst>
          </p:cNvPr>
          <p:cNvSpPr txBox="1"/>
          <p:nvPr/>
        </p:nvSpPr>
        <p:spPr>
          <a:xfrm>
            <a:off x="2436617" y="2599129"/>
            <a:ext cx="1632400" cy="369332"/>
          </a:xfrm>
          <a:prstGeom prst="rect">
            <a:avLst/>
          </a:prstGeom>
          <a:noFill/>
        </p:spPr>
        <p:txBody>
          <a:bodyPr wrap="square" rtlCol="0">
            <a:spAutoFit/>
          </a:bodyPr>
          <a:lstStyle/>
          <a:p>
            <a:r>
              <a:rPr lang="en-US" dirty="0">
                <a:latin typeface="Rockwell" panose="02060603020205020403" pitchFamily="18" charset="0"/>
              </a:rPr>
              <a:t>[NO</a:t>
            </a:r>
            <a:r>
              <a:rPr lang="en-US" baseline="-25000" dirty="0">
                <a:latin typeface="Rockwell" panose="02060603020205020403" pitchFamily="18" charset="0"/>
              </a:rPr>
              <a:t>3</a:t>
            </a:r>
            <a:r>
              <a:rPr lang="en-US" baseline="30000" dirty="0">
                <a:latin typeface="Rockwell" panose="02060603020205020403" pitchFamily="18" charset="0"/>
              </a:rPr>
              <a:t>- </a:t>
            </a:r>
            <a:r>
              <a:rPr lang="en-US" dirty="0">
                <a:latin typeface="Rockwell" panose="02060603020205020403" pitchFamily="18" charset="0"/>
              </a:rPr>
              <a:t>]</a:t>
            </a:r>
            <a:r>
              <a:rPr lang="en-US" baseline="30000" dirty="0">
                <a:latin typeface="Rockwell" panose="02060603020205020403" pitchFamily="18" charset="0"/>
              </a:rPr>
              <a:t>  </a:t>
            </a:r>
            <a:r>
              <a:rPr lang="en-US" dirty="0">
                <a:latin typeface="Rockwell" panose="02060603020205020403" pitchFamily="18" charset="0"/>
              </a:rPr>
              <a:t>mg/L</a:t>
            </a:r>
            <a:endParaRPr lang="en-GU" baseline="30000" dirty="0">
              <a:latin typeface="Rockwell" panose="02060603020205020403" pitchFamily="18" charset="0"/>
            </a:endParaRPr>
          </a:p>
        </p:txBody>
      </p:sp>
      <p:pic>
        <p:nvPicPr>
          <p:cNvPr id="23" name="Picture 22">
            <a:extLst>
              <a:ext uri="{FF2B5EF4-FFF2-40B4-BE49-F238E27FC236}">
                <a16:creationId xmlns:a16="http://schemas.microsoft.com/office/drawing/2014/main" id="{1B19CF4A-A73F-A3E7-D473-8830B299A6BE}"/>
              </a:ext>
            </a:extLst>
          </p:cNvPr>
          <p:cNvPicPr>
            <a:picLocks noChangeAspect="1"/>
          </p:cNvPicPr>
          <p:nvPr/>
        </p:nvPicPr>
        <p:blipFill>
          <a:blip r:embed="rId6"/>
          <a:stretch>
            <a:fillRect/>
          </a:stretch>
        </p:blipFill>
        <p:spPr>
          <a:xfrm>
            <a:off x="2581843" y="3127881"/>
            <a:ext cx="1132815" cy="2832029"/>
          </a:xfrm>
          <a:prstGeom prst="rect">
            <a:avLst/>
          </a:prstGeom>
        </p:spPr>
      </p:pic>
      <p:sp>
        <p:nvSpPr>
          <p:cNvPr id="24" name="TextBox 23">
            <a:extLst>
              <a:ext uri="{FF2B5EF4-FFF2-40B4-BE49-F238E27FC236}">
                <a16:creationId xmlns:a16="http://schemas.microsoft.com/office/drawing/2014/main" id="{DE5ED7BC-48F8-D97C-9F17-66A64EEB0088}"/>
              </a:ext>
            </a:extLst>
          </p:cNvPr>
          <p:cNvSpPr txBox="1"/>
          <p:nvPr/>
        </p:nvSpPr>
        <p:spPr>
          <a:xfrm>
            <a:off x="3745813" y="5775244"/>
            <a:ext cx="472440" cy="369332"/>
          </a:xfrm>
          <a:prstGeom prst="rect">
            <a:avLst/>
          </a:prstGeom>
          <a:noFill/>
        </p:spPr>
        <p:txBody>
          <a:bodyPr wrap="square" rtlCol="0">
            <a:spAutoFit/>
          </a:bodyPr>
          <a:lstStyle/>
          <a:p>
            <a:r>
              <a:rPr lang="en-US" dirty="0">
                <a:latin typeface="Rockwell" panose="02060603020205020403" pitchFamily="18" charset="0"/>
              </a:rPr>
              <a:t>0</a:t>
            </a:r>
            <a:endParaRPr lang="en-GU" dirty="0">
              <a:latin typeface="Rockwell" panose="02060603020205020403" pitchFamily="18" charset="0"/>
            </a:endParaRPr>
          </a:p>
        </p:txBody>
      </p:sp>
      <p:sp>
        <p:nvSpPr>
          <p:cNvPr id="25" name="TextBox 24">
            <a:extLst>
              <a:ext uri="{FF2B5EF4-FFF2-40B4-BE49-F238E27FC236}">
                <a16:creationId xmlns:a16="http://schemas.microsoft.com/office/drawing/2014/main" id="{135AC87E-D2F7-47B3-6EDC-B9942270F583}"/>
              </a:ext>
            </a:extLst>
          </p:cNvPr>
          <p:cNvSpPr txBox="1"/>
          <p:nvPr/>
        </p:nvSpPr>
        <p:spPr>
          <a:xfrm>
            <a:off x="3745813" y="2968461"/>
            <a:ext cx="334742" cy="369332"/>
          </a:xfrm>
          <a:prstGeom prst="rect">
            <a:avLst/>
          </a:prstGeom>
          <a:noFill/>
        </p:spPr>
        <p:txBody>
          <a:bodyPr wrap="square" rtlCol="0">
            <a:spAutoFit/>
          </a:bodyPr>
          <a:lstStyle/>
          <a:p>
            <a:r>
              <a:rPr lang="en-US" dirty="0">
                <a:latin typeface="Rockwell" panose="02060603020205020403" pitchFamily="18" charset="0"/>
              </a:rPr>
              <a:t>1</a:t>
            </a:r>
          </a:p>
        </p:txBody>
      </p:sp>
      <p:sp>
        <p:nvSpPr>
          <p:cNvPr id="26" name="Rectangle 25">
            <a:extLst>
              <a:ext uri="{FF2B5EF4-FFF2-40B4-BE49-F238E27FC236}">
                <a16:creationId xmlns:a16="http://schemas.microsoft.com/office/drawing/2014/main" id="{FBDE8BA0-73EA-C33F-450F-542931699D15}"/>
              </a:ext>
            </a:extLst>
          </p:cNvPr>
          <p:cNvSpPr/>
          <p:nvPr/>
        </p:nvSpPr>
        <p:spPr>
          <a:xfrm>
            <a:off x="2085500" y="2648905"/>
            <a:ext cx="2132753" cy="36295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29" name="TextBox 28">
            <a:extLst>
              <a:ext uri="{FF2B5EF4-FFF2-40B4-BE49-F238E27FC236}">
                <a16:creationId xmlns:a16="http://schemas.microsoft.com/office/drawing/2014/main" id="{0C1EEC65-6D53-5E77-C4F0-986682D6CAE9}"/>
              </a:ext>
            </a:extLst>
          </p:cNvPr>
          <p:cNvSpPr txBox="1"/>
          <p:nvPr/>
        </p:nvSpPr>
        <p:spPr>
          <a:xfrm>
            <a:off x="9373937" y="5660074"/>
            <a:ext cx="472440" cy="369332"/>
          </a:xfrm>
          <a:prstGeom prst="rect">
            <a:avLst/>
          </a:prstGeom>
          <a:noFill/>
        </p:spPr>
        <p:txBody>
          <a:bodyPr wrap="square" rtlCol="0" anchor="ctr">
            <a:spAutoFit/>
          </a:bodyPr>
          <a:lstStyle/>
          <a:p>
            <a:r>
              <a:rPr lang="en-US" dirty="0"/>
              <a:t>0</a:t>
            </a:r>
            <a:endParaRPr lang="en-GU" dirty="0"/>
          </a:p>
        </p:txBody>
      </p:sp>
      <p:sp>
        <p:nvSpPr>
          <p:cNvPr id="30" name="TextBox 29">
            <a:extLst>
              <a:ext uri="{FF2B5EF4-FFF2-40B4-BE49-F238E27FC236}">
                <a16:creationId xmlns:a16="http://schemas.microsoft.com/office/drawing/2014/main" id="{009D48F4-1887-DC66-F708-C6C3D9DA95B2}"/>
              </a:ext>
            </a:extLst>
          </p:cNvPr>
          <p:cNvSpPr txBox="1"/>
          <p:nvPr/>
        </p:nvSpPr>
        <p:spPr>
          <a:xfrm>
            <a:off x="9373937" y="5183781"/>
            <a:ext cx="472440" cy="369332"/>
          </a:xfrm>
          <a:prstGeom prst="rect">
            <a:avLst/>
          </a:prstGeom>
          <a:noFill/>
        </p:spPr>
        <p:txBody>
          <a:bodyPr wrap="square" rtlCol="0" anchor="ctr">
            <a:spAutoFit/>
          </a:bodyPr>
          <a:lstStyle/>
          <a:p>
            <a:r>
              <a:rPr lang="en-US" dirty="0"/>
              <a:t>1</a:t>
            </a:r>
          </a:p>
        </p:txBody>
      </p:sp>
      <p:sp>
        <p:nvSpPr>
          <p:cNvPr id="31" name="TextBox 30">
            <a:extLst>
              <a:ext uri="{FF2B5EF4-FFF2-40B4-BE49-F238E27FC236}">
                <a16:creationId xmlns:a16="http://schemas.microsoft.com/office/drawing/2014/main" id="{5894D13C-D34B-28A1-D87A-497A442B2E3F}"/>
              </a:ext>
            </a:extLst>
          </p:cNvPr>
          <p:cNvSpPr txBox="1"/>
          <p:nvPr/>
        </p:nvSpPr>
        <p:spPr>
          <a:xfrm>
            <a:off x="9373937" y="4707488"/>
            <a:ext cx="472440" cy="369332"/>
          </a:xfrm>
          <a:prstGeom prst="rect">
            <a:avLst/>
          </a:prstGeom>
          <a:noFill/>
        </p:spPr>
        <p:txBody>
          <a:bodyPr wrap="square" rtlCol="0" anchor="ctr">
            <a:spAutoFit/>
          </a:bodyPr>
          <a:lstStyle/>
          <a:p>
            <a:r>
              <a:rPr lang="en-US" dirty="0"/>
              <a:t>2</a:t>
            </a:r>
            <a:endParaRPr lang="en-GU" dirty="0"/>
          </a:p>
        </p:txBody>
      </p:sp>
      <p:sp>
        <p:nvSpPr>
          <p:cNvPr id="32" name="TextBox 31">
            <a:extLst>
              <a:ext uri="{FF2B5EF4-FFF2-40B4-BE49-F238E27FC236}">
                <a16:creationId xmlns:a16="http://schemas.microsoft.com/office/drawing/2014/main" id="{8FB6F0A6-B793-C2E7-AEF6-F982862F42F3}"/>
              </a:ext>
            </a:extLst>
          </p:cNvPr>
          <p:cNvSpPr txBox="1"/>
          <p:nvPr/>
        </p:nvSpPr>
        <p:spPr>
          <a:xfrm>
            <a:off x="9373937" y="4231195"/>
            <a:ext cx="472440" cy="369332"/>
          </a:xfrm>
          <a:prstGeom prst="rect">
            <a:avLst/>
          </a:prstGeom>
          <a:noFill/>
        </p:spPr>
        <p:txBody>
          <a:bodyPr wrap="square" rtlCol="0" anchor="ctr">
            <a:spAutoFit/>
          </a:bodyPr>
          <a:lstStyle/>
          <a:p>
            <a:r>
              <a:rPr lang="en-US" dirty="0"/>
              <a:t>3</a:t>
            </a:r>
            <a:endParaRPr lang="en-GU" dirty="0"/>
          </a:p>
        </p:txBody>
      </p:sp>
      <p:sp>
        <p:nvSpPr>
          <p:cNvPr id="33" name="TextBox 32">
            <a:extLst>
              <a:ext uri="{FF2B5EF4-FFF2-40B4-BE49-F238E27FC236}">
                <a16:creationId xmlns:a16="http://schemas.microsoft.com/office/drawing/2014/main" id="{00C34133-CDF7-EED1-E657-65AFC7C85BC1}"/>
              </a:ext>
            </a:extLst>
          </p:cNvPr>
          <p:cNvSpPr txBox="1"/>
          <p:nvPr/>
        </p:nvSpPr>
        <p:spPr>
          <a:xfrm>
            <a:off x="9373937" y="3754902"/>
            <a:ext cx="472440" cy="369332"/>
          </a:xfrm>
          <a:prstGeom prst="rect">
            <a:avLst/>
          </a:prstGeom>
          <a:noFill/>
        </p:spPr>
        <p:txBody>
          <a:bodyPr wrap="square" rtlCol="0" anchor="ctr">
            <a:spAutoFit/>
          </a:bodyPr>
          <a:lstStyle/>
          <a:p>
            <a:r>
              <a:rPr lang="en-US" dirty="0"/>
              <a:t>4</a:t>
            </a:r>
            <a:endParaRPr lang="en-GU" dirty="0"/>
          </a:p>
        </p:txBody>
      </p:sp>
      <p:sp>
        <p:nvSpPr>
          <p:cNvPr id="34" name="TextBox 33">
            <a:extLst>
              <a:ext uri="{FF2B5EF4-FFF2-40B4-BE49-F238E27FC236}">
                <a16:creationId xmlns:a16="http://schemas.microsoft.com/office/drawing/2014/main" id="{18EDD101-4786-35C6-3BE4-015438A8D8B7}"/>
              </a:ext>
            </a:extLst>
          </p:cNvPr>
          <p:cNvSpPr txBox="1"/>
          <p:nvPr/>
        </p:nvSpPr>
        <p:spPr>
          <a:xfrm>
            <a:off x="9373937" y="3278609"/>
            <a:ext cx="472440" cy="369332"/>
          </a:xfrm>
          <a:prstGeom prst="rect">
            <a:avLst/>
          </a:prstGeom>
          <a:noFill/>
        </p:spPr>
        <p:txBody>
          <a:bodyPr wrap="square" rtlCol="0" anchor="ctr">
            <a:spAutoFit/>
          </a:bodyPr>
          <a:lstStyle/>
          <a:p>
            <a:r>
              <a:rPr lang="en-US" dirty="0"/>
              <a:t>5</a:t>
            </a:r>
            <a:endParaRPr lang="en-GU" dirty="0"/>
          </a:p>
        </p:txBody>
      </p:sp>
      <p:sp>
        <p:nvSpPr>
          <p:cNvPr id="35" name="TextBox 34">
            <a:extLst>
              <a:ext uri="{FF2B5EF4-FFF2-40B4-BE49-F238E27FC236}">
                <a16:creationId xmlns:a16="http://schemas.microsoft.com/office/drawing/2014/main" id="{36410836-B420-9E8D-1039-5AEA883D83A5}"/>
              </a:ext>
            </a:extLst>
          </p:cNvPr>
          <p:cNvSpPr txBox="1"/>
          <p:nvPr/>
        </p:nvSpPr>
        <p:spPr>
          <a:xfrm>
            <a:off x="9373937" y="2802316"/>
            <a:ext cx="472440" cy="369332"/>
          </a:xfrm>
          <a:prstGeom prst="rect">
            <a:avLst/>
          </a:prstGeom>
          <a:noFill/>
        </p:spPr>
        <p:txBody>
          <a:bodyPr wrap="square" rtlCol="0" anchor="ctr">
            <a:spAutoFit/>
          </a:bodyPr>
          <a:lstStyle/>
          <a:p>
            <a:r>
              <a:rPr lang="en-US" dirty="0"/>
              <a:t>6</a:t>
            </a:r>
            <a:endParaRPr lang="en-GU" dirty="0"/>
          </a:p>
        </p:txBody>
      </p:sp>
      <p:sp>
        <p:nvSpPr>
          <p:cNvPr id="36" name="TextBox 35">
            <a:extLst>
              <a:ext uri="{FF2B5EF4-FFF2-40B4-BE49-F238E27FC236}">
                <a16:creationId xmlns:a16="http://schemas.microsoft.com/office/drawing/2014/main" id="{900EC27D-A12E-663E-11D2-6E09CD11C466}"/>
              </a:ext>
            </a:extLst>
          </p:cNvPr>
          <p:cNvSpPr txBox="1"/>
          <p:nvPr/>
        </p:nvSpPr>
        <p:spPr>
          <a:xfrm>
            <a:off x="8016633" y="2472147"/>
            <a:ext cx="1738750" cy="369332"/>
          </a:xfrm>
          <a:prstGeom prst="rect">
            <a:avLst/>
          </a:prstGeom>
          <a:noFill/>
        </p:spPr>
        <p:txBody>
          <a:bodyPr wrap="square" rtlCol="0">
            <a:spAutoFit/>
          </a:bodyPr>
          <a:lstStyle/>
          <a:p>
            <a:r>
              <a:rPr lang="en-US" dirty="0">
                <a:latin typeface="Rockwell" panose="02060603020205020403" pitchFamily="18" charset="0"/>
              </a:rPr>
              <a:t>[NO</a:t>
            </a:r>
            <a:r>
              <a:rPr lang="en-US" baseline="-25000" dirty="0">
                <a:latin typeface="Rockwell" panose="02060603020205020403" pitchFamily="18" charset="0"/>
              </a:rPr>
              <a:t>3</a:t>
            </a:r>
            <a:r>
              <a:rPr lang="en-US" baseline="30000" dirty="0">
                <a:latin typeface="Rockwell" panose="02060603020205020403" pitchFamily="18" charset="0"/>
              </a:rPr>
              <a:t>- </a:t>
            </a:r>
            <a:r>
              <a:rPr lang="en-US" dirty="0">
                <a:latin typeface="Rockwell" panose="02060603020205020403" pitchFamily="18" charset="0"/>
              </a:rPr>
              <a:t>N]</a:t>
            </a:r>
            <a:r>
              <a:rPr lang="en-US" baseline="30000" dirty="0">
                <a:latin typeface="Rockwell" panose="02060603020205020403" pitchFamily="18" charset="0"/>
              </a:rPr>
              <a:t>  </a:t>
            </a:r>
            <a:r>
              <a:rPr lang="en-US" dirty="0">
                <a:latin typeface="Rockwell" panose="02060603020205020403" pitchFamily="18" charset="0"/>
              </a:rPr>
              <a:t>mg/L</a:t>
            </a:r>
            <a:endParaRPr lang="en-GU" baseline="30000" dirty="0">
              <a:latin typeface="Rockwell" panose="02060603020205020403" pitchFamily="18" charset="0"/>
            </a:endParaRPr>
          </a:p>
        </p:txBody>
      </p:sp>
      <p:pic>
        <p:nvPicPr>
          <p:cNvPr id="43" name="Picture 42">
            <a:extLst>
              <a:ext uri="{FF2B5EF4-FFF2-40B4-BE49-F238E27FC236}">
                <a16:creationId xmlns:a16="http://schemas.microsoft.com/office/drawing/2014/main" id="{3E76E460-78B7-82CE-F0B7-EB7162BA6126}"/>
              </a:ext>
            </a:extLst>
          </p:cNvPr>
          <p:cNvPicPr>
            <a:picLocks noChangeAspect="1"/>
          </p:cNvPicPr>
          <p:nvPr/>
        </p:nvPicPr>
        <p:blipFill>
          <a:blip r:embed="rId8"/>
          <a:stretch>
            <a:fillRect/>
          </a:stretch>
        </p:blipFill>
        <p:spPr>
          <a:xfrm>
            <a:off x="10577652" y="1202755"/>
            <a:ext cx="857370" cy="1629002"/>
          </a:xfrm>
          <a:prstGeom prst="rect">
            <a:avLst/>
          </a:prstGeom>
        </p:spPr>
      </p:pic>
    </p:spTree>
    <p:extLst>
      <p:ext uri="{BB962C8B-B14F-4D97-AF65-F5344CB8AC3E}">
        <p14:creationId xmlns:p14="http://schemas.microsoft.com/office/powerpoint/2010/main" val="2142819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03A71-964C-6FE9-64D5-C1124D5B48FE}"/>
              </a:ext>
            </a:extLst>
          </p:cNvPr>
          <p:cNvSpPr>
            <a:spLocks noGrp="1"/>
          </p:cNvSpPr>
          <p:nvPr>
            <p:ph type="title"/>
          </p:nvPr>
        </p:nvSpPr>
        <p:spPr/>
        <p:txBody>
          <a:bodyPr/>
          <a:lstStyle/>
          <a:p>
            <a:r>
              <a:rPr lang="en-US" dirty="0"/>
              <a:t>Intro</a:t>
            </a:r>
            <a:endParaRPr lang="en-GU" dirty="0"/>
          </a:p>
        </p:txBody>
      </p:sp>
      <p:sp>
        <p:nvSpPr>
          <p:cNvPr id="3" name="Content Placeholder 2">
            <a:extLst>
              <a:ext uri="{FF2B5EF4-FFF2-40B4-BE49-F238E27FC236}">
                <a16:creationId xmlns:a16="http://schemas.microsoft.com/office/drawing/2014/main" id="{70B79532-5A26-65BD-CA45-4D6DD4A84906}"/>
              </a:ext>
            </a:extLst>
          </p:cNvPr>
          <p:cNvSpPr>
            <a:spLocks noGrp="1"/>
          </p:cNvSpPr>
          <p:nvPr>
            <p:ph idx="1"/>
          </p:nvPr>
        </p:nvSpPr>
        <p:spPr/>
        <p:txBody>
          <a:bodyPr/>
          <a:lstStyle/>
          <a:p>
            <a:r>
              <a:rPr lang="en-US" dirty="0"/>
              <a:t>Talk about SR model</a:t>
            </a:r>
          </a:p>
          <a:p>
            <a:pPr lvl="1"/>
            <a:r>
              <a:rPr lang="en-US" dirty="0"/>
              <a:t>Showed us that intensity from the new development by using septic system is a problem</a:t>
            </a:r>
          </a:p>
          <a:p>
            <a:pPr lvl="1"/>
            <a:r>
              <a:rPr lang="en-US" dirty="0"/>
              <a:t>Technical report is coming soon… </a:t>
            </a:r>
          </a:p>
          <a:p>
            <a:pPr lvl="1"/>
            <a:endParaRPr lang="en-GU" dirty="0"/>
          </a:p>
        </p:txBody>
      </p:sp>
    </p:spTree>
    <p:extLst>
      <p:ext uri="{BB962C8B-B14F-4D97-AF65-F5344CB8AC3E}">
        <p14:creationId xmlns:p14="http://schemas.microsoft.com/office/powerpoint/2010/main" val="2631689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Aerial view of a land&#10;&#10;AI-generated content may be incorrect.">
            <a:extLst>
              <a:ext uri="{FF2B5EF4-FFF2-40B4-BE49-F238E27FC236}">
                <a16:creationId xmlns:a16="http://schemas.microsoft.com/office/drawing/2014/main" id="{B2741CB3-2C07-B810-BE82-F43526F7737E}"/>
              </a:ext>
            </a:extLst>
          </p:cNvPr>
          <p:cNvPicPr>
            <a:picLocks noChangeAspect="1"/>
          </p:cNvPicPr>
          <p:nvPr/>
        </p:nvPicPr>
        <p:blipFill>
          <a:blip r:embed="rId2">
            <a:extLst>
              <a:ext uri="{28A0092B-C50C-407E-A947-70E740481C1C}">
                <a14:useLocalDpi xmlns:a14="http://schemas.microsoft.com/office/drawing/2010/main" val="0"/>
              </a:ext>
            </a:extLst>
          </a:blip>
          <a:srcRect l="18008" t="26553" r="13387" b="13807"/>
          <a:stretch>
            <a:fillRect/>
          </a:stretch>
        </p:blipFill>
        <p:spPr>
          <a:xfrm>
            <a:off x="-1" y="-1"/>
            <a:ext cx="12192001" cy="6858001"/>
          </a:xfrm>
          <a:prstGeom prst="rect">
            <a:avLst/>
          </a:prstGeom>
        </p:spPr>
      </p:pic>
    </p:spTree>
    <p:extLst>
      <p:ext uri="{BB962C8B-B14F-4D97-AF65-F5344CB8AC3E}">
        <p14:creationId xmlns:p14="http://schemas.microsoft.com/office/powerpoint/2010/main" val="3044298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5E0FD-B0E5-1640-4BFF-7973548B6E70}"/>
              </a:ext>
            </a:extLst>
          </p:cNvPr>
          <p:cNvSpPr>
            <a:spLocks noGrp="1"/>
          </p:cNvSpPr>
          <p:nvPr>
            <p:ph type="title"/>
          </p:nvPr>
        </p:nvSpPr>
        <p:spPr/>
        <p:txBody>
          <a:bodyPr/>
          <a:lstStyle/>
          <a:p>
            <a:r>
              <a:rPr lang="en-US" dirty="0"/>
              <a:t>Background </a:t>
            </a:r>
            <a:endParaRPr lang="en-GU" dirty="0"/>
          </a:p>
        </p:txBody>
      </p:sp>
      <p:sp>
        <p:nvSpPr>
          <p:cNvPr id="3" name="Content Placeholder 2">
            <a:extLst>
              <a:ext uri="{FF2B5EF4-FFF2-40B4-BE49-F238E27FC236}">
                <a16:creationId xmlns:a16="http://schemas.microsoft.com/office/drawing/2014/main" id="{9177A882-8EA8-8229-826B-41F699C85CBB}"/>
              </a:ext>
            </a:extLst>
          </p:cNvPr>
          <p:cNvSpPr>
            <a:spLocks noGrp="1"/>
          </p:cNvSpPr>
          <p:nvPr>
            <p:ph idx="1"/>
          </p:nvPr>
        </p:nvSpPr>
        <p:spPr/>
        <p:txBody>
          <a:bodyPr/>
          <a:lstStyle/>
          <a:p>
            <a:r>
              <a:rPr lang="en-US" dirty="0"/>
              <a:t>Study area (Yigo-Tumon)</a:t>
            </a:r>
          </a:p>
          <a:p>
            <a:r>
              <a:rPr lang="en-US" dirty="0"/>
              <a:t>Data used in the model </a:t>
            </a:r>
          </a:p>
          <a:p>
            <a:pPr lvl="1"/>
            <a:r>
              <a:rPr lang="en-US" dirty="0"/>
              <a:t>Vegetation land cover (Wen) </a:t>
            </a:r>
          </a:p>
          <a:p>
            <a:pPr lvl="1"/>
            <a:r>
              <a:rPr lang="en-US" dirty="0"/>
              <a:t>Unsewered Meter (2006, GWA and Habana)</a:t>
            </a:r>
          </a:p>
          <a:p>
            <a:pPr lvl="1"/>
            <a:r>
              <a:rPr lang="en-US" dirty="0"/>
              <a:t>Production  Well </a:t>
            </a:r>
          </a:p>
          <a:p>
            <a:r>
              <a:rPr lang="en-US" dirty="0"/>
              <a:t>Any Refinements made to the data </a:t>
            </a:r>
          </a:p>
          <a:p>
            <a:r>
              <a:rPr lang="en-US" dirty="0"/>
              <a:t>Limitation to the data </a:t>
            </a:r>
          </a:p>
          <a:p>
            <a:pPr marL="0" indent="0">
              <a:buNone/>
            </a:pPr>
            <a:endParaRPr lang="en-GU" dirty="0"/>
          </a:p>
        </p:txBody>
      </p:sp>
    </p:spTree>
    <p:extLst>
      <p:ext uri="{BB962C8B-B14F-4D97-AF65-F5344CB8AC3E}">
        <p14:creationId xmlns:p14="http://schemas.microsoft.com/office/powerpoint/2010/main" val="1341898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E361A54-C063-D28A-7F7F-0F2C2FB99EA7}"/>
            </a:ext>
          </a:extLst>
        </p:cNvPr>
        <p:cNvGrpSpPr/>
        <p:nvPr/>
      </p:nvGrpSpPr>
      <p:grpSpPr>
        <a:xfrm>
          <a:off x="0" y="0"/>
          <a:ext cx="0" cy="0"/>
          <a:chOff x="0" y="0"/>
          <a:chExt cx="0" cy="0"/>
        </a:xfrm>
      </p:grpSpPr>
      <p:pic>
        <p:nvPicPr>
          <p:cNvPr id="8" name="Picture 7" descr="A satellite view of a land&#10;&#10;AI-generated content may be incorrect.">
            <a:extLst>
              <a:ext uri="{FF2B5EF4-FFF2-40B4-BE49-F238E27FC236}">
                <a16:creationId xmlns:a16="http://schemas.microsoft.com/office/drawing/2014/main" id="{AF305F14-EE96-0117-8789-B0A89C2D1F66}"/>
              </a:ext>
            </a:extLst>
          </p:cNvPr>
          <p:cNvPicPr>
            <a:picLocks noChangeAspect="1"/>
          </p:cNvPicPr>
          <p:nvPr/>
        </p:nvPicPr>
        <p:blipFill>
          <a:blip r:embed="rId2">
            <a:extLst>
              <a:ext uri="{28A0092B-C50C-407E-A947-70E740481C1C}">
                <a14:useLocalDpi xmlns:a14="http://schemas.microsoft.com/office/drawing/2010/main" val="0"/>
              </a:ext>
            </a:extLst>
          </a:blip>
          <a:srcRect l="23490" t="7819" r="16853" b="40320"/>
          <a:stretch>
            <a:fillRect/>
          </a:stretch>
        </p:blipFill>
        <p:spPr>
          <a:xfrm>
            <a:off x="1" y="0"/>
            <a:ext cx="12192000" cy="6858000"/>
          </a:xfrm>
          <a:prstGeom prst="rect">
            <a:avLst/>
          </a:prstGeom>
        </p:spPr>
      </p:pic>
    </p:spTree>
    <p:extLst>
      <p:ext uri="{BB962C8B-B14F-4D97-AF65-F5344CB8AC3E}">
        <p14:creationId xmlns:p14="http://schemas.microsoft.com/office/powerpoint/2010/main" val="68793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3409FD6-C1AB-0660-A298-56C53AB0B048}"/>
            </a:ext>
          </a:extLst>
        </p:cNvPr>
        <p:cNvGrpSpPr/>
        <p:nvPr/>
      </p:nvGrpSpPr>
      <p:grpSpPr>
        <a:xfrm>
          <a:off x="0" y="0"/>
          <a:ext cx="0" cy="0"/>
          <a:chOff x="0" y="0"/>
          <a:chExt cx="0" cy="0"/>
        </a:xfrm>
      </p:grpSpPr>
      <p:pic>
        <p:nvPicPr>
          <p:cNvPr id="8" name="Picture 7" descr="A satellite view of a land&#10;&#10;AI-generated content may be incorrect.">
            <a:extLst>
              <a:ext uri="{FF2B5EF4-FFF2-40B4-BE49-F238E27FC236}">
                <a16:creationId xmlns:a16="http://schemas.microsoft.com/office/drawing/2014/main" id="{8469F8AF-D882-7393-C87D-7DFB7B67FE06}"/>
              </a:ext>
            </a:extLst>
          </p:cNvPr>
          <p:cNvPicPr>
            <a:picLocks noChangeAspect="1"/>
          </p:cNvPicPr>
          <p:nvPr/>
        </p:nvPicPr>
        <p:blipFill>
          <a:blip r:embed="rId2">
            <a:extLst>
              <a:ext uri="{28A0092B-C50C-407E-A947-70E740481C1C}">
                <a14:useLocalDpi xmlns:a14="http://schemas.microsoft.com/office/drawing/2010/main" val="0"/>
              </a:ext>
            </a:extLst>
          </a:blip>
          <a:srcRect t="7819" b="7819"/>
          <a:stretch>
            <a:fillRect/>
          </a:stretch>
        </p:blipFill>
        <p:spPr>
          <a:xfrm>
            <a:off x="-185651" y="0"/>
            <a:ext cx="12563302" cy="6858000"/>
          </a:xfrm>
          <a:prstGeom prst="rect">
            <a:avLst/>
          </a:prstGeom>
        </p:spPr>
      </p:pic>
    </p:spTree>
    <p:extLst>
      <p:ext uri="{BB962C8B-B14F-4D97-AF65-F5344CB8AC3E}">
        <p14:creationId xmlns:p14="http://schemas.microsoft.com/office/powerpoint/2010/main" val="2998755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D4F53CA-8EDE-5F86-B2FB-4A4797502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94EB9C-7BC5-4064-BE25-FF93DDEF3265}"/>
              </a:ext>
            </a:extLst>
          </p:cNvPr>
          <p:cNvSpPr>
            <a:spLocks noGrp="1"/>
          </p:cNvSpPr>
          <p:nvPr>
            <p:ph type="title"/>
          </p:nvPr>
        </p:nvSpPr>
        <p:spPr/>
        <p:txBody>
          <a:bodyPr/>
          <a:lstStyle/>
          <a:p>
            <a:r>
              <a:rPr lang="en-US" dirty="0"/>
              <a:t>Methods  </a:t>
            </a:r>
            <a:endParaRPr lang="en-GU" dirty="0"/>
          </a:p>
        </p:txBody>
      </p:sp>
      <p:sp>
        <p:nvSpPr>
          <p:cNvPr id="3" name="Content Placeholder 2">
            <a:extLst>
              <a:ext uri="{FF2B5EF4-FFF2-40B4-BE49-F238E27FC236}">
                <a16:creationId xmlns:a16="http://schemas.microsoft.com/office/drawing/2014/main" id="{79FFB15D-C508-12DC-47EF-11C02ED30C3A}"/>
              </a:ext>
            </a:extLst>
          </p:cNvPr>
          <p:cNvSpPr>
            <a:spLocks noGrp="1"/>
          </p:cNvSpPr>
          <p:nvPr>
            <p:ph idx="1"/>
          </p:nvPr>
        </p:nvSpPr>
        <p:spPr/>
        <p:txBody>
          <a:bodyPr/>
          <a:lstStyle/>
          <a:p>
            <a:r>
              <a:rPr lang="en-US" dirty="0"/>
              <a:t>Description on how the model was made </a:t>
            </a:r>
            <a:endParaRPr lang="en-GU" dirty="0"/>
          </a:p>
        </p:txBody>
      </p:sp>
    </p:spTree>
    <p:extLst>
      <p:ext uri="{BB962C8B-B14F-4D97-AF65-F5344CB8AC3E}">
        <p14:creationId xmlns:p14="http://schemas.microsoft.com/office/powerpoint/2010/main" val="2715717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48D1D8C-2455-6FD5-A31C-3C68C56B22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92F85-7E67-005D-DF89-AF25F7260D32}"/>
              </a:ext>
            </a:extLst>
          </p:cNvPr>
          <p:cNvSpPr>
            <a:spLocks noGrp="1"/>
          </p:cNvSpPr>
          <p:nvPr>
            <p:ph type="title"/>
          </p:nvPr>
        </p:nvSpPr>
        <p:spPr/>
        <p:txBody>
          <a:bodyPr/>
          <a:lstStyle/>
          <a:p>
            <a:r>
              <a:rPr lang="en-US" dirty="0"/>
              <a:t>Results and Discussion </a:t>
            </a:r>
            <a:endParaRPr lang="en-GU" dirty="0"/>
          </a:p>
        </p:txBody>
      </p:sp>
      <p:sp>
        <p:nvSpPr>
          <p:cNvPr id="3" name="Content Placeholder 2">
            <a:extLst>
              <a:ext uri="{FF2B5EF4-FFF2-40B4-BE49-F238E27FC236}">
                <a16:creationId xmlns:a16="http://schemas.microsoft.com/office/drawing/2014/main" id="{47B7EF3F-11E7-5902-D0A0-3C4DC71F54CA}"/>
              </a:ext>
            </a:extLst>
          </p:cNvPr>
          <p:cNvSpPr>
            <a:spLocks noGrp="1"/>
          </p:cNvSpPr>
          <p:nvPr>
            <p:ph idx="1"/>
          </p:nvPr>
        </p:nvSpPr>
        <p:spPr/>
        <p:txBody>
          <a:bodyPr/>
          <a:lstStyle/>
          <a:p>
            <a:r>
              <a:rPr lang="en-US" dirty="0"/>
              <a:t>Scenario 1-3 </a:t>
            </a:r>
          </a:p>
          <a:p>
            <a:pPr lvl="1"/>
            <a:r>
              <a:rPr lang="en-US" dirty="0"/>
              <a:t>S1:  pump off / A&amp;N</a:t>
            </a:r>
          </a:p>
          <a:p>
            <a:pPr lvl="1"/>
            <a:r>
              <a:rPr lang="en-US" dirty="0"/>
              <a:t>S2: pump on / A&amp;N </a:t>
            </a:r>
          </a:p>
          <a:p>
            <a:pPr lvl="1"/>
            <a:r>
              <a:rPr lang="en-US" dirty="0"/>
              <a:t>S3: pump on / A&amp;N / Septic</a:t>
            </a:r>
          </a:p>
          <a:p>
            <a:pPr marL="457200" lvl="1" indent="0">
              <a:buNone/>
            </a:pPr>
            <a:endParaRPr lang="en-US" dirty="0"/>
          </a:p>
          <a:p>
            <a:pPr lvl="1"/>
            <a:r>
              <a:rPr lang="en-US" dirty="0"/>
              <a:t> limitations to the data…</a:t>
            </a:r>
          </a:p>
        </p:txBody>
      </p:sp>
    </p:spTree>
    <p:extLst>
      <p:ext uri="{BB962C8B-B14F-4D97-AF65-F5344CB8AC3E}">
        <p14:creationId xmlns:p14="http://schemas.microsoft.com/office/powerpoint/2010/main" val="986101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08E205-1065-821F-1C74-C3312F7A37C4}"/>
              </a:ext>
            </a:extLst>
          </p:cNvPr>
          <p:cNvSpPr txBox="1"/>
          <p:nvPr/>
        </p:nvSpPr>
        <p:spPr>
          <a:xfrm>
            <a:off x="0" y="140465"/>
            <a:ext cx="6945746"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Background: Nitrogen Cycle</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BF592971-99FE-38D9-DCFE-8995F61A2B80}"/>
              </a:ext>
            </a:extLst>
          </p:cNvPr>
          <p:cNvGrpSpPr/>
          <p:nvPr/>
        </p:nvGrpSpPr>
        <p:grpSpPr>
          <a:xfrm>
            <a:off x="1382198" y="1092065"/>
            <a:ext cx="9683646" cy="5336843"/>
            <a:chOff x="-108676" y="1431702"/>
            <a:chExt cx="9501987" cy="5358163"/>
          </a:xfrm>
        </p:grpSpPr>
        <p:sp>
          <p:nvSpPr>
            <p:cNvPr id="5" name="Oval 4">
              <a:extLst>
                <a:ext uri="{FF2B5EF4-FFF2-40B4-BE49-F238E27FC236}">
                  <a16:creationId xmlns:a16="http://schemas.microsoft.com/office/drawing/2014/main" id="{87E533E3-E505-3EAB-D8A3-8856028789FA}"/>
                </a:ext>
              </a:extLst>
            </p:cNvPr>
            <p:cNvSpPr/>
            <p:nvPr/>
          </p:nvSpPr>
          <p:spPr>
            <a:xfrm>
              <a:off x="990600" y="1447800"/>
              <a:ext cx="6934200" cy="4724400"/>
            </a:xfrm>
            <a:prstGeom prst="ellipse">
              <a:avLst/>
            </a:prstGeom>
            <a:noFill/>
            <a:ln w="3175">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D29164D5-E769-8AC0-0F3E-368243C618D5}"/>
                </a:ext>
              </a:extLst>
            </p:cNvPr>
            <p:cNvCxnSpPr/>
            <p:nvPr/>
          </p:nvCxnSpPr>
          <p:spPr>
            <a:xfrm>
              <a:off x="734323" y="3925607"/>
              <a:ext cx="8610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5FA00BA-07CF-3CBB-BDC5-890B815B2726}"/>
                </a:ext>
              </a:extLst>
            </p:cNvPr>
            <p:cNvSpPr txBox="1"/>
            <p:nvPr/>
          </p:nvSpPr>
          <p:spPr>
            <a:xfrm>
              <a:off x="1219200" y="2297668"/>
              <a:ext cx="762000" cy="369332"/>
            </a:xfrm>
            <a:prstGeom prst="rect">
              <a:avLst/>
            </a:prstGeom>
            <a:noFill/>
          </p:spPr>
          <p:txBody>
            <a:bodyPr wrap="square" rtlCol="0">
              <a:spAutoFit/>
            </a:bodyPr>
            <a:lstStyle/>
            <a:p>
              <a:pPr algn="ctr"/>
              <a:r>
                <a:rPr lang="en-US" dirty="0">
                  <a:latin typeface="Rockwell" panose="02060603020205020403" pitchFamily="18" charset="0"/>
                </a:rPr>
                <a:t>N</a:t>
              </a:r>
              <a:r>
                <a:rPr lang="en-US" baseline="-25000" dirty="0">
                  <a:latin typeface="Rockwell" panose="02060603020205020403" pitchFamily="18" charset="0"/>
                </a:rPr>
                <a:t>2</a:t>
              </a:r>
            </a:p>
          </p:txBody>
        </p:sp>
        <p:sp>
          <p:nvSpPr>
            <p:cNvPr id="8" name="TextBox 7">
              <a:extLst>
                <a:ext uri="{FF2B5EF4-FFF2-40B4-BE49-F238E27FC236}">
                  <a16:creationId xmlns:a16="http://schemas.microsoft.com/office/drawing/2014/main" id="{DCAA52D6-12C9-AA2E-4170-004AE5122024}"/>
                </a:ext>
              </a:extLst>
            </p:cNvPr>
            <p:cNvSpPr txBox="1"/>
            <p:nvPr/>
          </p:nvSpPr>
          <p:spPr>
            <a:xfrm>
              <a:off x="6934200" y="4953000"/>
              <a:ext cx="762000" cy="461665"/>
            </a:xfrm>
            <a:prstGeom prst="rect">
              <a:avLst/>
            </a:prstGeom>
            <a:noFill/>
          </p:spPr>
          <p:txBody>
            <a:bodyPr wrap="square" rtlCol="0">
              <a:spAutoFit/>
            </a:bodyPr>
            <a:lstStyle/>
            <a:p>
              <a:r>
                <a:rPr lang="en-US" sz="2400" dirty="0"/>
                <a:t>NH</a:t>
              </a:r>
              <a:r>
                <a:rPr lang="en-US" sz="2400" baseline="-25000" dirty="0"/>
                <a:t>3</a:t>
              </a:r>
            </a:p>
          </p:txBody>
        </p:sp>
        <p:cxnSp>
          <p:nvCxnSpPr>
            <p:cNvPr id="9" name="Straight Connector 8">
              <a:extLst>
                <a:ext uri="{FF2B5EF4-FFF2-40B4-BE49-F238E27FC236}">
                  <a16:creationId xmlns:a16="http://schemas.microsoft.com/office/drawing/2014/main" id="{159E3CF4-8CD4-E3AB-AC09-F17EFB5FE9FF}"/>
                </a:ext>
              </a:extLst>
            </p:cNvPr>
            <p:cNvCxnSpPr/>
            <p:nvPr/>
          </p:nvCxnSpPr>
          <p:spPr>
            <a:xfrm rot="10800000" flipV="1">
              <a:off x="838200" y="4267200"/>
              <a:ext cx="3657600" cy="1828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E78350B-D1DD-C0CC-7D19-6B38AA0506C3}"/>
                </a:ext>
              </a:extLst>
            </p:cNvPr>
            <p:cNvCxnSpPr/>
            <p:nvPr/>
          </p:nvCxnSpPr>
          <p:spPr>
            <a:xfrm>
              <a:off x="4495800" y="4267200"/>
              <a:ext cx="3505200" cy="17526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3A43847-FD0D-9C40-E309-7A7CD1D38ECF}"/>
                </a:ext>
              </a:extLst>
            </p:cNvPr>
            <p:cNvSpPr txBox="1"/>
            <p:nvPr/>
          </p:nvSpPr>
          <p:spPr>
            <a:xfrm>
              <a:off x="4114800" y="1752600"/>
              <a:ext cx="762000" cy="369332"/>
            </a:xfrm>
            <a:prstGeom prst="rect">
              <a:avLst/>
            </a:prstGeom>
            <a:noFill/>
          </p:spPr>
          <p:txBody>
            <a:bodyPr wrap="square" rtlCol="0">
              <a:spAutoFit/>
            </a:bodyPr>
            <a:lstStyle/>
            <a:p>
              <a:pPr algn="ctr"/>
              <a:r>
                <a:rPr lang="en-US" dirty="0">
                  <a:latin typeface="Rockwell" panose="02060603020205020403" pitchFamily="18" charset="0"/>
                </a:rPr>
                <a:t>N</a:t>
              </a:r>
              <a:r>
                <a:rPr lang="en-US" baseline="-25000" dirty="0">
                  <a:latin typeface="Rockwell" panose="02060603020205020403" pitchFamily="18" charset="0"/>
                </a:rPr>
                <a:t>2</a:t>
              </a:r>
            </a:p>
          </p:txBody>
        </p:sp>
        <p:sp>
          <p:nvSpPr>
            <p:cNvPr id="12" name="TextBox 11">
              <a:extLst>
                <a:ext uri="{FF2B5EF4-FFF2-40B4-BE49-F238E27FC236}">
                  <a16:creationId xmlns:a16="http://schemas.microsoft.com/office/drawing/2014/main" id="{3B5B8B59-ADB1-B64A-5B00-4E75084019E8}"/>
                </a:ext>
              </a:extLst>
            </p:cNvPr>
            <p:cNvSpPr txBox="1"/>
            <p:nvPr/>
          </p:nvSpPr>
          <p:spPr>
            <a:xfrm>
              <a:off x="4267200" y="2797883"/>
              <a:ext cx="2514600" cy="276999"/>
            </a:xfrm>
            <a:prstGeom prst="rect">
              <a:avLst/>
            </a:prstGeom>
            <a:noFill/>
          </p:spPr>
          <p:txBody>
            <a:bodyPr wrap="square" rtlCol="0">
              <a:spAutoFit/>
            </a:bodyPr>
            <a:lstStyle/>
            <a:p>
              <a:pPr algn="ctr"/>
              <a:r>
                <a:rPr lang="en-US" b="1" baseline="-25000" dirty="0">
                  <a:latin typeface="Rockwell" panose="02060603020205020403" pitchFamily="18" charset="0"/>
                </a:rPr>
                <a:t>DECOMPOSITION</a:t>
              </a:r>
            </a:p>
          </p:txBody>
        </p:sp>
        <p:sp>
          <p:nvSpPr>
            <p:cNvPr id="13" name="TextBox 12">
              <a:extLst>
                <a:ext uri="{FF2B5EF4-FFF2-40B4-BE49-F238E27FC236}">
                  <a16:creationId xmlns:a16="http://schemas.microsoft.com/office/drawing/2014/main" id="{9014B30B-DA08-A48A-1A69-4B397B974731}"/>
                </a:ext>
              </a:extLst>
            </p:cNvPr>
            <p:cNvSpPr txBox="1"/>
            <p:nvPr/>
          </p:nvSpPr>
          <p:spPr>
            <a:xfrm>
              <a:off x="5412732" y="4559559"/>
              <a:ext cx="1820492" cy="276999"/>
            </a:xfrm>
            <a:prstGeom prst="rect">
              <a:avLst/>
            </a:prstGeom>
            <a:noFill/>
          </p:spPr>
          <p:txBody>
            <a:bodyPr wrap="square" rtlCol="0">
              <a:spAutoFit/>
            </a:bodyPr>
            <a:lstStyle/>
            <a:p>
              <a:pPr algn="ctr"/>
              <a:r>
                <a:rPr lang="en-US" b="1" baseline="-25000" dirty="0">
                  <a:latin typeface="Rockwell" panose="02060603020205020403" pitchFamily="18" charset="0"/>
                </a:rPr>
                <a:t>AMMONIFICATION</a:t>
              </a:r>
            </a:p>
          </p:txBody>
        </p:sp>
        <p:sp>
          <p:nvSpPr>
            <p:cNvPr id="14" name="TextBox 13">
              <a:extLst>
                <a:ext uri="{FF2B5EF4-FFF2-40B4-BE49-F238E27FC236}">
                  <a16:creationId xmlns:a16="http://schemas.microsoft.com/office/drawing/2014/main" id="{6CA6E006-C580-92CA-8B01-2E72D8BC4E0D}"/>
                </a:ext>
              </a:extLst>
            </p:cNvPr>
            <p:cNvSpPr txBox="1"/>
            <p:nvPr/>
          </p:nvSpPr>
          <p:spPr>
            <a:xfrm>
              <a:off x="6482007" y="4064837"/>
              <a:ext cx="1124913" cy="276999"/>
            </a:xfrm>
            <a:prstGeom prst="rect">
              <a:avLst/>
            </a:prstGeom>
            <a:noFill/>
          </p:spPr>
          <p:txBody>
            <a:bodyPr wrap="square" rtlCol="0">
              <a:spAutoFit/>
            </a:bodyPr>
            <a:lstStyle/>
            <a:p>
              <a:pPr algn="ctr"/>
              <a:r>
                <a:rPr lang="en-US" b="1" baseline="-25000" dirty="0">
                  <a:latin typeface="Rockwell" panose="02060603020205020403" pitchFamily="18" charset="0"/>
                </a:rPr>
                <a:t>FIXATION</a:t>
              </a:r>
            </a:p>
          </p:txBody>
        </p:sp>
        <p:sp>
          <p:nvSpPr>
            <p:cNvPr id="15" name="TextBox 14">
              <a:extLst>
                <a:ext uri="{FF2B5EF4-FFF2-40B4-BE49-F238E27FC236}">
                  <a16:creationId xmlns:a16="http://schemas.microsoft.com/office/drawing/2014/main" id="{9001DD62-DA2E-94FF-4CA3-DB2DD4803355}"/>
                </a:ext>
              </a:extLst>
            </p:cNvPr>
            <p:cNvSpPr txBox="1"/>
            <p:nvPr/>
          </p:nvSpPr>
          <p:spPr>
            <a:xfrm>
              <a:off x="3263184" y="6369237"/>
              <a:ext cx="2819400" cy="420628"/>
            </a:xfrm>
            <a:prstGeom prst="rect">
              <a:avLst/>
            </a:prstGeom>
            <a:noFill/>
          </p:spPr>
          <p:txBody>
            <a:bodyPr wrap="square" rtlCol="0">
              <a:spAutoFit/>
            </a:bodyPr>
            <a:lstStyle/>
            <a:p>
              <a:pPr algn="ctr"/>
              <a:r>
                <a:rPr lang="en-US" sz="3200" b="1" baseline="-25000" dirty="0">
                  <a:latin typeface="Rockwell" panose="02060603020205020403" pitchFamily="18" charset="0"/>
                </a:rPr>
                <a:t>NITRIFICATION</a:t>
              </a:r>
            </a:p>
          </p:txBody>
        </p:sp>
        <p:sp>
          <p:nvSpPr>
            <p:cNvPr id="16" name="Freeform 22">
              <a:extLst>
                <a:ext uri="{FF2B5EF4-FFF2-40B4-BE49-F238E27FC236}">
                  <a16:creationId xmlns:a16="http://schemas.microsoft.com/office/drawing/2014/main" id="{8C6A673C-41BD-7495-0CA8-E8F9A879BA30}"/>
                </a:ext>
              </a:extLst>
            </p:cNvPr>
            <p:cNvSpPr/>
            <p:nvPr/>
          </p:nvSpPr>
          <p:spPr>
            <a:xfrm>
              <a:off x="5898524" y="5409127"/>
              <a:ext cx="1133341" cy="605307"/>
            </a:xfrm>
            <a:custGeom>
              <a:avLst/>
              <a:gdLst>
                <a:gd name="connsiteX0" fmla="*/ 1133341 w 1133341"/>
                <a:gd name="connsiteY0" fmla="*/ 0 h 605307"/>
                <a:gd name="connsiteX1" fmla="*/ 824248 w 1133341"/>
                <a:gd name="connsiteY1" fmla="*/ 218941 h 605307"/>
                <a:gd name="connsiteX2" fmla="*/ 0 w 1133341"/>
                <a:gd name="connsiteY2" fmla="*/ 605307 h 605307"/>
                <a:gd name="connsiteX3" fmla="*/ 0 w 1133341"/>
                <a:gd name="connsiteY3" fmla="*/ 605307 h 605307"/>
                <a:gd name="connsiteX0" fmla="*/ 1133341 w 1133341"/>
                <a:gd name="connsiteY0" fmla="*/ 0 h 605307"/>
                <a:gd name="connsiteX1" fmla="*/ 824248 w 1133341"/>
                <a:gd name="connsiteY1" fmla="*/ 218941 h 605307"/>
                <a:gd name="connsiteX2" fmla="*/ 0 w 1133341"/>
                <a:gd name="connsiteY2" fmla="*/ 605307 h 605307"/>
                <a:gd name="connsiteX3" fmla="*/ 0 w 1133341"/>
                <a:gd name="connsiteY3" fmla="*/ 605307 h 605307"/>
              </a:gdLst>
              <a:ahLst/>
              <a:cxnLst>
                <a:cxn ang="0">
                  <a:pos x="connsiteX0" y="connsiteY0"/>
                </a:cxn>
                <a:cxn ang="0">
                  <a:pos x="connsiteX1" y="connsiteY1"/>
                </a:cxn>
                <a:cxn ang="0">
                  <a:pos x="connsiteX2" y="connsiteY2"/>
                </a:cxn>
                <a:cxn ang="0">
                  <a:pos x="connsiteX3" y="connsiteY3"/>
                </a:cxn>
              </a:cxnLst>
              <a:rect l="l" t="t" r="r" b="b"/>
              <a:pathLst>
                <a:path w="1133341" h="605307">
                  <a:moveTo>
                    <a:pt x="1133341" y="0"/>
                  </a:moveTo>
                  <a:cubicBezTo>
                    <a:pt x="1073239" y="59028"/>
                    <a:pt x="1013138" y="118057"/>
                    <a:pt x="824248" y="218941"/>
                  </a:cubicBezTo>
                  <a:cubicBezTo>
                    <a:pt x="635358" y="319825"/>
                    <a:pt x="137375" y="540913"/>
                    <a:pt x="0" y="605307"/>
                  </a:cubicBezTo>
                  <a:lnTo>
                    <a:pt x="0" y="605307"/>
                  </a:lnTo>
                </a:path>
              </a:pathLst>
            </a:cu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23">
              <a:extLst>
                <a:ext uri="{FF2B5EF4-FFF2-40B4-BE49-F238E27FC236}">
                  <a16:creationId xmlns:a16="http://schemas.microsoft.com/office/drawing/2014/main" id="{9D255A9C-9742-278B-7C9B-D036EF688810}"/>
                </a:ext>
              </a:extLst>
            </p:cNvPr>
            <p:cNvSpPr/>
            <p:nvPr/>
          </p:nvSpPr>
          <p:spPr>
            <a:xfrm>
              <a:off x="3739337" y="6194795"/>
              <a:ext cx="1635617" cy="72980"/>
            </a:xfrm>
            <a:custGeom>
              <a:avLst/>
              <a:gdLst>
                <a:gd name="connsiteX0" fmla="*/ 1635617 w 1635617"/>
                <a:gd name="connsiteY0" fmla="*/ 0 h 72980"/>
                <a:gd name="connsiteX1" fmla="*/ 1081825 w 1635617"/>
                <a:gd name="connsiteY1" fmla="*/ 64394 h 72980"/>
                <a:gd name="connsiteX2" fmla="*/ 566671 w 1635617"/>
                <a:gd name="connsiteY2" fmla="*/ 51516 h 72980"/>
                <a:gd name="connsiteX3" fmla="*/ 0 w 1635617"/>
                <a:gd name="connsiteY3" fmla="*/ 0 h 72980"/>
              </a:gdLst>
              <a:ahLst/>
              <a:cxnLst>
                <a:cxn ang="0">
                  <a:pos x="connsiteX0" y="connsiteY0"/>
                </a:cxn>
                <a:cxn ang="0">
                  <a:pos x="connsiteX1" y="connsiteY1"/>
                </a:cxn>
                <a:cxn ang="0">
                  <a:pos x="connsiteX2" y="connsiteY2"/>
                </a:cxn>
                <a:cxn ang="0">
                  <a:pos x="connsiteX3" y="connsiteY3"/>
                </a:cxn>
              </a:cxnLst>
              <a:rect l="l" t="t" r="r" b="b"/>
              <a:pathLst>
                <a:path w="1635617" h="72980">
                  <a:moveTo>
                    <a:pt x="1635617" y="0"/>
                  </a:moveTo>
                  <a:cubicBezTo>
                    <a:pt x="1447800" y="27904"/>
                    <a:pt x="1259983" y="55808"/>
                    <a:pt x="1081825" y="64394"/>
                  </a:cubicBezTo>
                  <a:cubicBezTo>
                    <a:pt x="903667" y="72980"/>
                    <a:pt x="746975" y="62248"/>
                    <a:pt x="566671" y="51516"/>
                  </a:cubicBezTo>
                  <a:cubicBezTo>
                    <a:pt x="386367" y="40784"/>
                    <a:pt x="193183" y="20392"/>
                    <a:pt x="0" y="0"/>
                  </a:cubicBezTo>
                </a:path>
              </a:pathLst>
            </a:cu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E09DC1B8-341A-5A88-775A-B98A08CC4DB5}"/>
                </a:ext>
              </a:extLst>
            </p:cNvPr>
            <p:cNvSpPr txBox="1"/>
            <p:nvPr/>
          </p:nvSpPr>
          <p:spPr>
            <a:xfrm>
              <a:off x="5334000" y="5943600"/>
              <a:ext cx="838200" cy="461665"/>
            </a:xfrm>
            <a:prstGeom prst="rect">
              <a:avLst/>
            </a:prstGeom>
            <a:noFill/>
          </p:spPr>
          <p:txBody>
            <a:bodyPr wrap="square" rtlCol="0">
              <a:spAutoFit/>
            </a:bodyPr>
            <a:lstStyle/>
            <a:p>
              <a:r>
                <a:rPr lang="en-US" sz="2400" dirty="0"/>
                <a:t>NO</a:t>
              </a:r>
              <a:r>
                <a:rPr lang="en-US" sz="2400" baseline="-25000" dirty="0"/>
                <a:t>2</a:t>
              </a:r>
              <a:r>
                <a:rPr lang="en-US" sz="2400" baseline="30000" dirty="0"/>
                <a:t>-</a:t>
              </a:r>
            </a:p>
          </p:txBody>
        </p:sp>
        <p:sp>
          <p:nvSpPr>
            <p:cNvPr id="19" name="TextBox 18">
              <a:extLst>
                <a:ext uri="{FF2B5EF4-FFF2-40B4-BE49-F238E27FC236}">
                  <a16:creationId xmlns:a16="http://schemas.microsoft.com/office/drawing/2014/main" id="{BC88FC38-53F9-B84D-817F-E5873F83C418}"/>
                </a:ext>
              </a:extLst>
            </p:cNvPr>
            <p:cNvSpPr txBox="1"/>
            <p:nvPr/>
          </p:nvSpPr>
          <p:spPr>
            <a:xfrm>
              <a:off x="8250312" y="3625622"/>
              <a:ext cx="1142999" cy="276999"/>
            </a:xfrm>
            <a:prstGeom prst="rect">
              <a:avLst/>
            </a:prstGeom>
            <a:noFill/>
          </p:spPr>
          <p:txBody>
            <a:bodyPr wrap="square" rtlCol="0">
              <a:spAutoFit/>
            </a:bodyPr>
            <a:lstStyle/>
            <a:p>
              <a:pPr algn="ctr"/>
              <a:r>
                <a:rPr lang="en-US" baseline="-25000" dirty="0">
                  <a:latin typeface="Rockwell" panose="02060603020205020403" pitchFamily="18" charset="0"/>
                </a:rPr>
                <a:t>FERTILIZER</a:t>
              </a:r>
            </a:p>
          </p:txBody>
        </p:sp>
        <p:sp>
          <p:nvSpPr>
            <p:cNvPr id="20" name="TextBox 19">
              <a:extLst>
                <a:ext uri="{FF2B5EF4-FFF2-40B4-BE49-F238E27FC236}">
                  <a16:creationId xmlns:a16="http://schemas.microsoft.com/office/drawing/2014/main" id="{478E7648-E4DE-334E-0ABC-18A94C0D2401}"/>
                </a:ext>
              </a:extLst>
            </p:cNvPr>
            <p:cNvSpPr txBox="1"/>
            <p:nvPr/>
          </p:nvSpPr>
          <p:spPr>
            <a:xfrm>
              <a:off x="5448300" y="3639896"/>
              <a:ext cx="1600200" cy="276999"/>
            </a:xfrm>
            <a:prstGeom prst="rect">
              <a:avLst/>
            </a:prstGeom>
            <a:noFill/>
          </p:spPr>
          <p:txBody>
            <a:bodyPr wrap="square" rtlCol="0">
              <a:spAutoFit/>
            </a:bodyPr>
            <a:lstStyle/>
            <a:p>
              <a:pPr algn="ctr"/>
              <a:r>
                <a:rPr lang="en-US" baseline="-25000" dirty="0">
                  <a:latin typeface="Rockwell" panose="02060603020205020403" pitchFamily="18" charset="0"/>
                </a:rPr>
                <a:t>PLANTS</a:t>
              </a:r>
            </a:p>
          </p:txBody>
        </p:sp>
        <p:sp>
          <p:nvSpPr>
            <p:cNvPr id="21" name="TextBox 20">
              <a:extLst>
                <a:ext uri="{FF2B5EF4-FFF2-40B4-BE49-F238E27FC236}">
                  <a16:creationId xmlns:a16="http://schemas.microsoft.com/office/drawing/2014/main" id="{046710B5-2CF3-B465-0D6C-E71A72A7779E}"/>
                </a:ext>
              </a:extLst>
            </p:cNvPr>
            <p:cNvSpPr txBox="1"/>
            <p:nvPr/>
          </p:nvSpPr>
          <p:spPr>
            <a:xfrm>
              <a:off x="3813563" y="3649243"/>
              <a:ext cx="1600200" cy="276999"/>
            </a:xfrm>
            <a:prstGeom prst="rect">
              <a:avLst/>
            </a:prstGeom>
            <a:noFill/>
          </p:spPr>
          <p:txBody>
            <a:bodyPr wrap="square" rtlCol="0">
              <a:spAutoFit/>
            </a:bodyPr>
            <a:lstStyle/>
            <a:p>
              <a:pPr algn="ctr"/>
              <a:r>
                <a:rPr lang="en-US" baseline="-25000" dirty="0">
                  <a:latin typeface="Rockwell" panose="02060603020205020403" pitchFamily="18" charset="0"/>
                </a:rPr>
                <a:t>wastes</a:t>
              </a:r>
            </a:p>
          </p:txBody>
        </p:sp>
        <p:sp>
          <p:nvSpPr>
            <p:cNvPr id="22" name="TextBox 21">
              <a:extLst>
                <a:ext uri="{FF2B5EF4-FFF2-40B4-BE49-F238E27FC236}">
                  <a16:creationId xmlns:a16="http://schemas.microsoft.com/office/drawing/2014/main" id="{D10F912D-6381-D4EE-2C15-0930DDD9AA3C}"/>
                </a:ext>
              </a:extLst>
            </p:cNvPr>
            <p:cNvSpPr txBox="1"/>
            <p:nvPr/>
          </p:nvSpPr>
          <p:spPr>
            <a:xfrm>
              <a:off x="2893778" y="5874409"/>
              <a:ext cx="1007115" cy="463509"/>
            </a:xfrm>
            <a:prstGeom prst="rect">
              <a:avLst/>
            </a:prstGeom>
            <a:noFill/>
          </p:spPr>
          <p:txBody>
            <a:bodyPr wrap="square" rtlCol="0">
              <a:spAutoFit/>
            </a:bodyPr>
            <a:lstStyle/>
            <a:p>
              <a:r>
                <a:rPr lang="en-US" sz="2400" dirty="0">
                  <a:latin typeface="Rockwell" panose="02060603020205020403" pitchFamily="18" charset="0"/>
                </a:rPr>
                <a:t>NO</a:t>
              </a:r>
              <a:r>
                <a:rPr lang="en-US" sz="2400" baseline="-25000" dirty="0">
                  <a:latin typeface="Rockwell" panose="02060603020205020403" pitchFamily="18" charset="0"/>
                </a:rPr>
                <a:t>3</a:t>
              </a:r>
              <a:r>
                <a:rPr lang="en-US" sz="2400" baseline="30000" dirty="0">
                  <a:latin typeface="Rockwell" panose="02060603020205020403" pitchFamily="18" charset="0"/>
                </a:rPr>
                <a:t>-</a:t>
              </a:r>
            </a:p>
          </p:txBody>
        </p:sp>
        <p:cxnSp>
          <p:nvCxnSpPr>
            <p:cNvPr id="23" name="Straight Arrow Connector 22">
              <a:extLst>
                <a:ext uri="{FF2B5EF4-FFF2-40B4-BE49-F238E27FC236}">
                  <a16:creationId xmlns:a16="http://schemas.microsoft.com/office/drawing/2014/main" id="{6FECF00A-32BC-9CE9-1464-17CCEA3D0DD2}"/>
                </a:ext>
              </a:extLst>
            </p:cNvPr>
            <p:cNvCxnSpPr/>
            <p:nvPr/>
          </p:nvCxnSpPr>
          <p:spPr>
            <a:xfrm rot="5400000">
              <a:off x="5981702" y="2705102"/>
              <a:ext cx="1142998" cy="4571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78C72CD-8EDF-5EC5-F940-A113F38CCAB2}"/>
                </a:ext>
              </a:extLst>
            </p:cNvPr>
            <p:cNvSpPr txBox="1"/>
            <p:nvPr/>
          </p:nvSpPr>
          <p:spPr>
            <a:xfrm>
              <a:off x="6553200" y="1981200"/>
              <a:ext cx="762000" cy="369332"/>
            </a:xfrm>
            <a:prstGeom prst="rect">
              <a:avLst/>
            </a:prstGeom>
            <a:noFill/>
          </p:spPr>
          <p:txBody>
            <a:bodyPr wrap="square" rtlCol="0">
              <a:spAutoFit/>
            </a:bodyPr>
            <a:lstStyle/>
            <a:p>
              <a:pPr algn="ctr"/>
              <a:r>
                <a:rPr lang="en-US" dirty="0">
                  <a:latin typeface="Rockwell" panose="02060603020205020403" pitchFamily="18" charset="0"/>
                </a:rPr>
                <a:t>N</a:t>
              </a:r>
              <a:r>
                <a:rPr lang="en-US" baseline="-25000" dirty="0">
                  <a:latin typeface="Rockwell" panose="02060603020205020403" pitchFamily="18" charset="0"/>
                </a:rPr>
                <a:t>2</a:t>
              </a:r>
            </a:p>
          </p:txBody>
        </p:sp>
        <p:sp>
          <p:nvSpPr>
            <p:cNvPr id="25" name="TextBox 24">
              <a:extLst>
                <a:ext uri="{FF2B5EF4-FFF2-40B4-BE49-F238E27FC236}">
                  <a16:creationId xmlns:a16="http://schemas.microsoft.com/office/drawing/2014/main" id="{AE7426FA-CCB8-C938-C33B-F36E18526FA6}"/>
                </a:ext>
              </a:extLst>
            </p:cNvPr>
            <p:cNvSpPr txBox="1"/>
            <p:nvPr/>
          </p:nvSpPr>
          <p:spPr>
            <a:xfrm>
              <a:off x="-108676" y="5334000"/>
              <a:ext cx="1785076" cy="276999"/>
            </a:xfrm>
            <a:prstGeom prst="rect">
              <a:avLst/>
            </a:prstGeom>
            <a:noFill/>
          </p:spPr>
          <p:txBody>
            <a:bodyPr wrap="square" rtlCol="0">
              <a:spAutoFit/>
            </a:bodyPr>
            <a:lstStyle/>
            <a:p>
              <a:pPr algn="ctr"/>
              <a:r>
                <a:rPr lang="en-US" b="1" baseline="-25000" dirty="0">
                  <a:latin typeface="Rockwell" panose="02060603020205020403" pitchFamily="18" charset="0"/>
                </a:rPr>
                <a:t>DENITRIFICATION</a:t>
              </a:r>
            </a:p>
          </p:txBody>
        </p:sp>
        <p:sp>
          <p:nvSpPr>
            <p:cNvPr id="26" name="TextBox 25">
              <a:extLst>
                <a:ext uri="{FF2B5EF4-FFF2-40B4-BE49-F238E27FC236}">
                  <a16:creationId xmlns:a16="http://schemas.microsoft.com/office/drawing/2014/main" id="{60B135CA-59D8-FBC5-75C5-4F575888308D}"/>
                </a:ext>
              </a:extLst>
            </p:cNvPr>
            <p:cNvSpPr txBox="1"/>
            <p:nvPr/>
          </p:nvSpPr>
          <p:spPr>
            <a:xfrm>
              <a:off x="3810000" y="3456801"/>
              <a:ext cx="1600200" cy="276999"/>
            </a:xfrm>
            <a:prstGeom prst="rect">
              <a:avLst/>
            </a:prstGeom>
            <a:noFill/>
          </p:spPr>
          <p:txBody>
            <a:bodyPr wrap="square" rtlCol="0">
              <a:spAutoFit/>
            </a:bodyPr>
            <a:lstStyle/>
            <a:p>
              <a:pPr algn="ctr"/>
              <a:r>
                <a:rPr lang="en-US" baseline="-25000" dirty="0">
                  <a:latin typeface="Rockwell" panose="02060603020205020403" pitchFamily="18" charset="0"/>
                </a:rPr>
                <a:t>ANIMALS</a:t>
              </a:r>
            </a:p>
          </p:txBody>
        </p:sp>
        <p:cxnSp>
          <p:nvCxnSpPr>
            <p:cNvPr id="27" name="Straight Connector 26">
              <a:extLst>
                <a:ext uri="{FF2B5EF4-FFF2-40B4-BE49-F238E27FC236}">
                  <a16:creationId xmlns:a16="http://schemas.microsoft.com/office/drawing/2014/main" id="{9E7D116D-E8D9-A287-4FC4-E6102FD7D339}"/>
                </a:ext>
              </a:extLst>
            </p:cNvPr>
            <p:cNvCxnSpPr>
              <a:cxnSpLocks/>
            </p:cNvCxnSpPr>
            <p:nvPr/>
          </p:nvCxnSpPr>
          <p:spPr>
            <a:xfrm rot="5400000">
              <a:off x="3810794" y="4953000"/>
              <a:ext cx="1370806" cy="794"/>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78C7EF7F-45A7-B880-9647-5ECA76AFE577}"/>
                </a:ext>
              </a:extLst>
            </p:cNvPr>
            <p:cNvSpPr txBox="1"/>
            <p:nvPr/>
          </p:nvSpPr>
          <p:spPr>
            <a:xfrm>
              <a:off x="4574854" y="3625622"/>
              <a:ext cx="1600200" cy="276999"/>
            </a:xfrm>
            <a:prstGeom prst="rect">
              <a:avLst/>
            </a:prstGeom>
            <a:noFill/>
          </p:spPr>
          <p:txBody>
            <a:bodyPr wrap="square" rtlCol="0">
              <a:spAutoFit/>
            </a:bodyPr>
            <a:lstStyle/>
            <a:p>
              <a:pPr algn="ctr"/>
              <a:r>
                <a:rPr lang="en-US" baseline="-25000" dirty="0">
                  <a:latin typeface="Rockwell" panose="02060603020205020403" pitchFamily="18" charset="0"/>
                </a:rPr>
                <a:t>DECAY</a:t>
              </a:r>
            </a:p>
          </p:txBody>
        </p:sp>
        <p:sp>
          <p:nvSpPr>
            <p:cNvPr id="29" name="Freeform 35">
              <a:extLst>
                <a:ext uri="{FF2B5EF4-FFF2-40B4-BE49-F238E27FC236}">
                  <a16:creationId xmlns:a16="http://schemas.microsoft.com/office/drawing/2014/main" id="{3926C52B-729B-9912-B81C-38F90DCAF95E}"/>
                </a:ext>
              </a:extLst>
            </p:cNvPr>
            <p:cNvSpPr/>
            <p:nvPr/>
          </p:nvSpPr>
          <p:spPr>
            <a:xfrm>
              <a:off x="1725769" y="5280338"/>
              <a:ext cx="1133341" cy="682580"/>
            </a:xfrm>
            <a:custGeom>
              <a:avLst/>
              <a:gdLst>
                <a:gd name="connsiteX0" fmla="*/ 1133341 w 1133341"/>
                <a:gd name="connsiteY0" fmla="*/ 682580 h 682580"/>
                <a:gd name="connsiteX1" fmla="*/ 643944 w 1133341"/>
                <a:gd name="connsiteY1" fmla="*/ 476518 h 682580"/>
                <a:gd name="connsiteX2" fmla="*/ 0 w 1133341"/>
                <a:gd name="connsiteY2" fmla="*/ 0 h 682580"/>
              </a:gdLst>
              <a:ahLst/>
              <a:cxnLst>
                <a:cxn ang="0">
                  <a:pos x="connsiteX0" y="connsiteY0"/>
                </a:cxn>
                <a:cxn ang="0">
                  <a:pos x="connsiteX1" y="connsiteY1"/>
                </a:cxn>
                <a:cxn ang="0">
                  <a:pos x="connsiteX2" y="connsiteY2"/>
                </a:cxn>
              </a:cxnLst>
              <a:rect l="l" t="t" r="r" b="b"/>
              <a:pathLst>
                <a:path w="1133341" h="682580">
                  <a:moveTo>
                    <a:pt x="1133341" y="682580"/>
                  </a:moveTo>
                  <a:cubicBezTo>
                    <a:pt x="983087" y="636430"/>
                    <a:pt x="832834" y="590281"/>
                    <a:pt x="643944" y="476518"/>
                  </a:cubicBezTo>
                  <a:cubicBezTo>
                    <a:pt x="455054" y="362755"/>
                    <a:pt x="227527" y="181377"/>
                    <a:pt x="0" y="0"/>
                  </a:cubicBezTo>
                </a:path>
              </a:pathLst>
            </a:cu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C680E61D-443A-8912-8C8D-2ECCC4159A01}"/>
                </a:ext>
              </a:extLst>
            </p:cNvPr>
            <p:cNvSpPr txBox="1"/>
            <p:nvPr/>
          </p:nvSpPr>
          <p:spPr>
            <a:xfrm>
              <a:off x="1295400" y="4919246"/>
              <a:ext cx="838200" cy="338554"/>
            </a:xfrm>
            <a:prstGeom prst="rect">
              <a:avLst/>
            </a:prstGeom>
            <a:noFill/>
          </p:spPr>
          <p:txBody>
            <a:bodyPr wrap="square" rtlCol="0">
              <a:spAutoFit/>
            </a:bodyPr>
            <a:lstStyle/>
            <a:p>
              <a:r>
                <a:rPr lang="en-US" sz="1600" dirty="0">
                  <a:latin typeface="Rockwell" panose="02060603020205020403" pitchFamily="18" charset="0"/>
                </a:rPr>
                <a:t>NO</a:t>
              </a:r>
              <a:r>
                <a:rPr lang="en-US" sz="1600" baseline="-25000" dirty="0">
                  <a:latin typeface="Rockwell" panose="02060603020205020403" pitchFamily="18" charset="0"/>
                </a:rPr>
                <a:t>2</a:t>
              </a:r>
              <a:r>
                <a:rPr lang="en-US" sz="1600" baseline="30000" dirty="0">
                  <a:latin typeface="Rockwell" panose="02060603020205020403" pitchFamily="18" charset="0"/>
                </a:rPr>
                <a:t>-</a:t>
              </a:r>
            </a:p>
          </p:txBody>
        </p:sp>
        <p:sp>
          <p:nvSpPr>
            <p:cNvPr id="31" name="TextBox 30">
              <a:extLst>
                <a:ext uri="{FF2B5EF4-FFF2-40B4-BE49-F238E27FC236}">
                  <a16:creationId xmlns:a16="http://schemas.microsoft.com/office/drawing/2014/main" id="{A7D4D762-13AD-F367-BD39-0E4D45A40B31}"/>
                </a:ext>
              </a:extLst>
            </p:cNvPr>
            <p:cNvSpPr txBox="1"/>
            <p:nvPr/>
          </p:nvSpPr>
          <p:spPr>
            <a:xfrm>
              <a:off x="6008738" y="3875553"/>
              <a:ext cx="790139" cy="276999"/>
            </a:xfrm>
            <a:prstGeom prst="rect">
              <a:avLst/>
            </a:prstGeom>
            <a:noFill/>
          </p:spPr>
          <p:txBody>
            <a:bodyPr wrap="square" rtlCol="0">
              <a:spAutoFit/>
            </a:bodyPr>
            <a:lstStyle/>
            <a:p>
              <a:r>
                <a:rPr lang="en-US" sz="1200" i="1" dirty="0">
                  <a:latin typeface="Rockwell" panose="02060603020205020403" pitchFamily="18" charset="0"/>
                </a:rPr>
                <a:t>rhizobia</a:t>
              </a:r>
            </a:p>
          </p:txBody>
        </p:sp>
        <p:sp>
          <p:nvSpPr>
            <p:cNvPr id="32" name="TextBox 31">
              <a:extLst>
                <a:ext uri="{FF2B5EF4-FFF2-40B4-BE49-F238E27FC236}">
                  <a16:creationId xmlns:a16="http://schemas.microsoft.com/office/drawing/2014/main" id="{8C37CDE4-0DC4-1EDF-6409-5E329104D42C}"/>
                </a:ext>
              </a:extLst>
            </p:cNvPr>
            <p:cNvSpPr txBox="1"/>
            <p:nvPr/>
          </p:nvSpPr>
          <p:spPr>
            <a:xfrm>
              <a:off x="6629400" y="2743200"/>
              <a:ext cx="2514600" cy="276999"/>
            </a:xfrm>
            <a:prstGeom prst="rect">
              <a:avLst/>
            </a:prstGeom>
            <a:noFill/>
          </p:spPr>
          <p:txBody>
            <a:bodyPr wrap="square" rtlCol="0">
              <a:spAutoFit/>
            </a:bodyPr>
            <a:lstStyle/>
            <a:p>
              <a:pPr algn="ctr"/>
              <a:r>
                <a:rPr lang="en-US" b="1" baseline="-25000" dirty="0">
                  <a:latin typeface="Rockwell" panose="02060603020205020403" pitchFamily="18" charset="0"/>
                </a:rPr>
                <a:t>INDUSTRIAL</a:t>
              </a:r>
            </a:p>
          </p:txBody>
        </p:sp>
        <p:sp>
          <p:nvSpPr>
            <p:cNvPr id="33" name="TextBox 32">
              <a:extLst>
                <a:ext uri="{FF2B5EF4-FFF2-40B4-BE49-F238E27FC236}">
                  <a16:creationId xmlns:a16="http://schemas.microsoft.com/office/drawing/2014/main" id="{FDBCFAD7-6822-32B0-405A-71436B6EE0BF}"/>
                </a:ext>
              </a:extLst>
            </p:cNvPr>
            <p:cNvSpPr txBox="1"/>
            <p:nvPr/>
          </p:nvSpPr>
          <p:spPr>
            <a:xfrm>
              <a:off x="4553122" y="4118344"/>
              <a:ext cx="1935330" cy="276999"/>
            </a:xfrm>
            <a:prstGeom prst="rect">
              <a:avLst/>
            </a:prstGeom>
            <a:noFill/>
          </p:spPr>
          <p:txBody>
            <a:bodyPr wrap="square" rtlCol="0">
              <a:spAutoFit/>
            </a:bodyPr>
            <a:lstStyle/>
            <a:p>
              <a:pPr algn="ctr"/>
              <a:r>
                <a:rPr lang="en-US" sz="1200" i="1" dirty="0">
                  <a:latin typeface="Rockwell" panose="02060603020205020403" pitchFamily="18" charset="0"/>
                </a:rPr>
                <a:t>aerobic bacteria &amp; fungi</a:t>
              </a:r>
            </a:p>
          </p:txBody>
        </p:sp>
        <p:cxnSp>
          <p:nvCxnSpPr>
            <p:cNvPr id="34" name="Curved Connector 40">
              <a:extLst>
                <a:ext uri="{FF2B5EF4-FFF2-40B4-BE49-F238E27FC236}">
                  <a16:creationId xmlns:a16="http://schemas.microsoft.com/office/drawing/2014/main" id="{D5490C44-887E-9ADA-FB71-163550D79478}"/>
                </a:ext>
              </a:extLst>
            </p:cNvPr>
            <p:cNvCxnSpPr>
              <a:stCxn id="26" idx="0"/>
              <a:endCxn id="28" idx="0"/>
            </p:cNvCxnSpPr>
            <p:nvPr/>
          </p:nvCxnSpPr>
          <p:spPr>
            <a:xfrm rot="16200000" flipH="1">
              <a:off x="4908116" y="3158784"/>
              <a:ext cx="168821" cy="764854"/>
            </a:xfrm>
            <a:prstGeom prst="curvedConnector3">
              <a:avLst>
                <a:gd name="adj1" fmla="val -13541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Curved Connector 41">
              <a:extLst>
                <a:ext uri="{FF2B5EF4-FFF2-40B4-BE49-F238E27FC236}">
                  <a16:creationId xmlns:a16="http://schemas.microsoft.com/office/drawing/2014/main" id="{E63D577F-7CE2-F979-3299-5F54109378EA}"/>
                </a:ext>
              </a:extLst>
            </p:cNvPr>
            <p:cNvCxnSpPr>
              <a:stCxn id="20" idx="0"/>
              <a:endCxn id="28" idx="0"/>
            </p:cNvCxnSpPr>
            <p:nvPr/>
          </p:nvCxnSpPr>
          <p:spPr>
            <a:xfrm rot="16200000" flipV="1">
              <a:off x="5804541" y="3196036"/>
              <a:ext cx="14274" cy="873446"/>
            </a:xfrm>
            <a:prstGeom prst="curvedConnector3">
              <a:avLst>
                <a:gd name="adj1" fmla="val 1585863"/>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AA6AA21-2210-420E-AAC0-3979213F05DD}"/>
                </a:ext>
              </a:extLst>
            </p:cNvPr>
            <p:cNvSpPr txBox="1"/>
            <p:nvPr/>
          </p:nvSpPr>
          <p:spPr>
            <a:xfrm>
              <a:off x="762000" y="4038600"/>
              <a:ext cx="838200" cy="338554"/>
            </a:xfrm>
            <a:prstGeom prst="rect">
              <a:avLst/>
            </a:prstGeom>
            <a:noFill/>
          </p:spPr>
          <p:txBody>
            <a:bodyPr wrap="square" rtlCol="0">
              <a:spAutoFit/>
            </a:bodyPr>
            <a:lstStyle/>
            <a:p>
              <a:r>
                <a:rPr lang="en-US" sz="1600" dirty="0">
                  <a:latin typeface="Rockwell" panose="02060603020205020403" pitchFamily="18" charset="0"/>
                </a:rPr>
                <a:t>N</a:t>
              </a:r>
              <a:r>
                <a:rPr lang="en-US" sz="1600" baseline="-25000" dirty="0">
                  <a:latin typeface="Rockwell" panose="02060603020205020403" pitchFamily="18" charset="0"/>
                </a:rPr>
                <a:t>2</a:t>
              </a:r>
              <a:r>
                <a:rPr lang="en-US" sz="1600" dirty="0">
                  <a:latin typeface="Rockwell" panose="02060603020205020403" pitchFamily="18" charset="0"/>
                </a:rPr>
                <a:t>O</a:t>
              </a:r>
              <a:endParaRPr lang="en-US" sz="1600" baseline="30000" dirty="0">
                <a:latin typeface="Rockwell" panose="02060603020205020403" pitchFamily="18" charset="0"/>
              </a:endParaRPr>
            </a:p>
          </p:txBody>
        </p:sp>
        <p:sp>
          <p:nvSpPr>
            <p:cNvPr id="37" name="Freeform 43">
              <a:extLst>
                <a:ext uri="{FF2B5EF4-FFF2-40B4-BE49-F238E27FC236}">
                  <a16:creationId xmlns:a16="http://schemas.microsoft.com/office/drawing/2014/main" id="{F7EC9D70-9408-EFF5-FCB8-07382B48A0E8}"/>
                </a:ext>
              </a:extLst>
            </p:cNvPr>
            <p:cNvSpPr/>
            <p:nvPr/>
          </p:nvSpPr>
          <p:spPr>
            <a:xfrm>
              <a:off x="1058214" y="4430332"/>
              <a:ext cx="319825" cy="489398"/>
            </a:xfrm>
            <a:custGeom>
              <a:avLst/>
              <a:gdLst>
                <a:gd name="connsiteX0" fmla="*/ 319825 w 319825"/>
                <a:gd name="connsiteY0" fmla="*/ 489398 h 489398"/>
                <a:gd name="connsiteX1" fmla="*/ 49369 w 319825"/>
                <a:gd name="connsiteY1" fmla="*/ 90153 h 489398"/>
                <a:gd name="connsiteX2" fmla="*/ 23611 w 319825"/>
                <a:gd name="connsiteY2" fmla="*/ 0 h 489398"/>
              </a:gdLst>
              <a:ahLst/>
              <a:cxnLst>
                <a:cxn ang="0">
                  <a:pos x="connsiteX0" y="connsiteY0"/>
                </a:cxn>
                <a:cxn ang="0">
                  <a:pos x="connsiteX1" y="connsiteY1"/>
                </a:cxn>
                <a:cxn ang="0">
                  <a:pos x="connsiteX2" y="connsiteY2"/>
                </a:cxn>
              </a:cxnLst>
              <a:rect l="l" t="t" r="r" b="b"/>
              <a:pathLst>
                <a:path w="319825" h="489398">
                  <a:moveTo>
                    <a:pt x="319825" y="489398"/>
                  </a:moveTo>
                  <a:cubicBezTo>
                    <a:pt x="209281" y="330558"/>
                    <a:pt x="98738" y="171719"/>
                    <a:pt x="49369" y="90153"/>
                  </a:cubicBezTo>
                  <a:cubicBezTo>
                    <a:pt x="0" y="8587"/>
                    <a:pt x="11805" y="4293"/>
                    <a:pt x="23611" y="0"/>
                  </a:cubicBez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44">
              <a:extLst>
                <a:ext uri="{FF2B5EF4-FFF2-40B4-BE49-F238E27FC236}">
                  <a16:creationId xmlns:a16="http://schemas.microsoft.com/office/drawing/2014/main" id="{36673708-6DD0-439C-1903-C19AB228B815}"/>
                </a:ext>
              </a:extLst>
            </p:cNvPr>
            <p:cNvSpPr/>
            <p:nvPr/>
          </p:nvSpPr>
          <p:spPr>
            <a:xfrm>
              <a:off x="991673" y="2665927"/>
              <a:ext cx="437882" cy="1223493"/>
            </a:xfrm>
            <a:custGeom>
              <a:avLst/>
              <a:gdLst>
                <a:gd name="connsiteX0" fmla="*/ 0 w 437882"/>
                <a:gd name="connsiteY0" fmla="*/ 1223493 h 1223493"/>
                <a:gd name="connsiteX1" fmla="*/ 77273 w 437882"/>
                <a:gd name="connsiteY1" fmla="*/ 566670 h 1223493"/>
                <a:gd name="connsiteX2" fmla="*/ 437882 w 437882"/>
                <a:gd name="connsiteY2" fmla="*/ 0 h 1223493"/>
              </a:gdLst>
              <a:ahLst/>
              <a:cxnLst>
                <a:cxn ang="0">
                  <a:pos x="connsiteX0" y="connsiteY0"/>
                </a:cxn>
                <a:cxn ang="0">
                  <a:pos x="connsiteX1" y="connsiteY1"/>
                </a:cxn>
                <a:cxn ang="0">
                  <a:pos x="connsiteX2" y="connsiteY2"/>
                </a:cxn>
              </a:cxnLst>
              <a:rect l="l" t="t" r="r" b="b"/>
              <a:pathLst>
                <a:path w="437882" h="1223493">
                  <a:moveTo>
                    <a:pt x="0" y="1223493"/>
                  </a:moveTo>
                  <a:cubicBezTo>
                    <a:pt x="2146" y="997039"/>
                    <a:pt x="4293" y="770585"/>
                    <a:pt x="77273" y="566670"/>
                  </a:cubicBezTo>
                  <a:cubicBezTo>
                    <a:pt x="150253" y="362755"/>
                    <a:pt x="294067" y="181377"/>
                    <a:pt x="437882" y="0"/>
                  </a:cubicBez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45">
              <a:extLst>
                <a:ext uri="{FF2B5EF4-FFF2-40B4-BE49-F238E27FC236}">
                  <a16:creationId xmlns:a16="http://schemas.microsoft.com/office/drawing/2014/main" id="{BBE8F331-0642-7A06-90A9-7D28C6F6E853}"/>
                </a:ext>
              </a:extLst>
            </p:cNvPr>
            <p:cNvSpPr/>
            <p:nvPr/>
          </p:nvSpPr>
          <p:spPr>
            <a:xfrm>
              <a:off x="1777285" y="1431702"/>
              <a:ext cx="2601532" cy="899374"/>
            </a:xfrm>
            <a:custGeom>
              <a:avLst/>
              <a:gdLst>
                <a:gd name="connsiteX0" fmla="*/ 0 w 2601532"/>
                <a:gd name="connsiteY0" fmla="*/ 899374 h 899374"/>
                <a:gd name="connsiteX1" fmla="*/ 515154 w 2601532"/>
                <a:gd name="connsiteY1" fmla="*/ 513008 h 899374"/>
                <a:gd name="connsiteX2" fmla="*/ 1403797 w 2601532"/>
                <a:gd name="connsiteY2" fmla="*/ 165278 h 899374"/>
                <a:gd name="connsiteX3" fmla="*/ 2240923 w 2601532"/>
                <a:gd name="connsiteY3" fmla="*/ 23611 h 899374"/>
                <a:gd name="connsiteX4" fmla="*/ 2601532 w 2601532"/>
                <a:gd name="connsiteY4" fmla="*/ 306946 h 899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1532" h="899374">
                  <a:moveTo>
                    <a:pt x="0" y="899374"/>
                  </a:moveTo>
                  <a:cubicBezTo>
                    <a:pt x="140594" y="767365"/>
                    <a:pt x="281188" y="635357"/>
                    <a:pt x="515154" y="513008"/>
                  </a:cubicBezTo>
                  <a:cubicBezTo>
                    <a:pt x="749120" y="390659"/>
                    <a:pt x="1116169" y="246844"/>
                    <a:pt x="1403797" y="165278"/>
                  </a:cubicBezTo>
                  <a:cubicBezTo>
                    <a:pt x="1691425" y="83712"/>
                    <a:pt x="2041301" y="0"/>
                    <a:pt x="2240923" y="23611"/>
                  </a:cubicBezTo>
                  <a:cubicBezTo>
                    <a:pt x="2440546" y="47222"/>
                    <a:pt x="2521039" y="177084"/>
                    <a:pt x="2601532" y="306946"/>
                  </a:cubicBez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Freeform 46">
              <a:extLst>
                <a:ext uri="{FF2B5EF4-FFF2-40B4-BE49-F238E27FC236}">
                  <a16:creationId xmlns:a16="http://schemas.microsoft.com/office/drawing/2014/main" id="{4E897FD7-1287-69E8-9C8B-B02692B04CBB}"/>
                </a:ext>
              </a:extLst>
            </p:cNvPr>
            <p:cNvSpPr/>
            <p:nvPr/>
          </p:nvSpPr>
          <p:spPr>
            <a:xfrm>
              <a:off x="4031087" y="1442434"/>
              <a:ext cx="2691685" cy="579549"/>
            </a:xfrm>
            <a:custGeom>
              <a:avLst/>
              <a:gdLst>
                <a:gd name="connsiteX0" fmla="*/ 0 w 2691685"/>
                <a:gd name="connsiteY0" fmla="*/ 0 h 579549"/>
                <a:gd name="connsiteX1" fmla="*/ 1004552 w 2691685"/>
                <a:gd name="connsiteY1" fmla="*/ 25758 h 579549"/>
                <a:gd name="connsiteX2" fmla="*/ 2034862 w 2691685"/>
                <a:gd name="connsiteY2" fmla="*/ 270456 h 579549"/>
                <a:gd name="connsiteX3" fmla="*/ 2691685 w 2691685"/>
                <a:gd name="connsiteY3" fmla="*/ 579549 h 579549"/>
              </a:gdLst>
              <a:ahLst/>
              <a:cxnLst>
                <a:cxn ang="0">
                  <a:pos x="connsiteX0" y="connsiteY0"/>
                </a:cxn>
                <a:cxn ang="0">
                  <a:pos x="connsiteX1" y="connsiteY1"/>
                </a:cxn>
                <a:cxn ang="0">
                  <a:pos x="connsiteX2" y="connsiteY2"/>
                </a:cxn>
                <a:cxn ang="0">
                  <a:pos x="connsiteX3" y="connsiteY3"/>
                </a:cxn>
              </a:cxnLst>
              <a:rect l="l" t="t" r="r" b="b"/>
              <a:pathLst>
                <a:path w="2691685" h="579549">
                  <a:moveTo>
                    <a:pt x="0" y="0"/>
                  </a:moveTo>
                  <a:lnTo>
                    <a:pt x="1004552" y="25758"/>
                  </a:lnTo>
                  <a:cubicBezTo>
                    <a:pt x="1343696" y="70834"/>
                    <a:pt x="1753673" y="178158"/>
                    <a:pt x="2034862" y="270456"/>
                  </a:cubicBezTo>
                  <a:cubicBezTo>
                    <a:pt x="2316051" y="362754"/>
                    <a:pt x="2503868" y="471151"/>
                    <a:pt x="2691685" y="579549"/>
                  </a:cubicBez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TextBox 40">
              <a:extLst>
                <a:ext uri="{FF2B5EF4-FFF2-40B4-BE49-F238E27FC236}">
                  <a16:creationId xmlns:a16="http://schemas.microsoft.com/office/drawing/2014/main" id="{AA858276-66E9-A48D-0FEB-38DB3CD11ABE}"/>
                </a:ext>
              </a:extLst>
            </p:cNvPr>
            <p:cNvSpPr txBox="1"/>
            <p:nvPr/>
          </p:nvSpPr>
          <p:spPr>
            <a:xfrm>
              <a:off x="8573572" y="3450267"/>
              <a:ext cx="485105" cy="276999"/>
            </a:xfrm>
            <a:prstGeom prst="rect">
              <a:avLst/>
            </a:prstGeom>
            <a:noFill/>
          </p:spPr>
          <p:txBody>
            <a:bodyPr wrap="square" rtlCol="0">
              <a:spAutoFit/>
            </a:bodyPr>
            <a:lstStyle/>
            <a:p>
              <a:r>
                <a:rPr lang="en-US" sz="1200" dirty="0"/>
                <a:t>NH</a:t>
              </a:r>
              <a:r>
                <a:rPr lang="en-US" sz="1200" baseline="-25000" dirty="0"/>
                <a:t>3</a:t>
              </a:r>
            </a:p>
          </p:txBody>
        </p:sp>
        <p:sp>
          <p:nvSpPr>
            <p:cNvPr id="42" name="Freeform 48">
              <a:extLst>
                <a:ext uri="{FF2B5EF4-FFF2-40B4-BE49-F238E27FC236}">
                  <a16:creationId xmlns:a16="http://schemas.microsoft.com/office/drawing/2014/main" id="{8C7484A5-C8D8-6639-2B10-65493DE2BDD7}"/>
                </a:ext>
              </a:extLst>
            </p:cNvPr>
            <p:cNvSpPr/>
            <p:nvPr/>
          </p:nvSpPr>
          <p:spPr>
            <a:xfrm>
              <a:off x="8075055" y="3065172"/>
              <a:ext cx="649845" cy="421758"/>
            </a:xfrm>
            <a:custGeom>
              <a:avLst/>
              <a:gdLst>
                <a:gd name="connsiteX0" fmla="*/ 0 w 336997"/>
                <a:gd name="connsiteY0" fmla="*/ 0 h 360608"/>
                <a:gd name="connsiteX1" fmla="*/ 283335 w 336997"/>
                <a:gd name="connsiteY1" fmla="*/ 154546 h 360608"/>
                <a:gd name="connsiteX2" fmla="*/ 321971 w 336997"/>
                <a:gd name="connsiteY2" fmla="*/ 360608 h 360608"/>
                <a:gd name="connsiteX0" fmla="*/ 0 w 558084"/>
                <a:gd name="connsiteY0" fmla="*/ 0 h 360608"/>
                <a:gd name="connsiteX1" fmla="*/ 283335 w 558084"/>
                <a:gd name="connsiteY1" fmla="*/ 154546 h 360608"/>
                <a:gd name="connsiteX2" fmla="*/ 550571 w 558084"/>
                <a:gd name="connsiteY2" fmla="*/ 360608 h 360608"/>
              </a:gdLst>
              <a:ahLst/>
              <a:cxnLst>
                <a:cxn ang="0">
                  <a:pos x="connsiteX0" y="connsiteY0"/>
                </a:cxn>
                <a:cxn ang="0">
                  <a:pos x="connsiteX1" y="connsiteY1"/>
                </a:cxn>
                <a:cxn ang="0">
                  <a:pos x="connsiteX2" y="connsiteY2"/>
                </a:cxn>
              </a:cxnLst>
              <a:rect l="l" t="t" r="r" b="b"/>
              <a:pathLst>
                <a:path w="558084" h="360608">
                  <a:moveTo>
                    <a:pt x="0" y="0"/>
                  </a:moveTo>
                  <a:cubicBezTo>
                    <a:pt x="114836" y="47222"/>
                    <a:pt x="191573" y="94445"/>
                    <a:pt x="283335" y="154546"/>
                  </a:cubicBezTo>
                  <a:cubicBezTo>
                    <a:pt x="375097" y="214647"/>
                    <a:pt x="558084" y="287627"/>
                    <a:pt x="550571" y="360608"/>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Freeform 49">
              <a:extLst>
                <a:ext uri="{FF2B5EF4-FFF2-40B4-BE49-F238E27FC236}">
                  <a16:creationId xmlns:a16="http://schemas.microsoft.com/office/drawing/2014/main" id="{0F3CB608-7483-3E01-C507-299B92FEFA4A}"/>
                </a:ext>
              </a:extLst>
            </p:cNvPr>
            <p:cNvSpPr/>
            <p:nvPr/>
          </p:nvSpPr>
          <p:spPr>
            <a:xfrm>
              <a:off x="7743616" y="3990202"/>
              <a:ext cx="983014" cy="979866"/>
            </a:xfrm>
            <a:custGeom>
              <a:avLst/>
              <a:gdLst>
                <a:gd name="connsiteX0" fmla="*/ 901521 w 901521"/>
                <a:gd name="connsiteY0" fmla="*/ 0 h 811369"/>
                <a:gd name="connsiteX1" fmla="*/ 489397 w 901521"/>
                <a:gd name="connsiteY1" fmla="*/ 450761 h 811369"/>
                <a:gd name="connsiteX2" fmla="*/ 0 w 901521"/>
                <a:gd name="connsiteY2" fmla="*/ 811369 h 811369"/>
              </a:gdLst>
              <a:ahLst/>
              <a:cxnLst>
                <a:cxn ang="0">
                  <a:pos x="connsiteX0" y="connsiteY0"/>
                </a:cxn>
                <a:cxn ang="0">
                  <a:pos x="connsiteX1" y="connsiteY1"/>
                </a:cxn>
                <a:cxn ang="0">
                  <a:pos x="connsiteX2" y="connsiteY2"/>
                </a:cxn>
              </a:cxnLst>
              <a:rect l="l" t="t" r="r" b="b"/>
              <a:pathLst>
                <a:path w="901521" h="811369">
                  <a:moveTo>
                    <a:pt x="901521" y="0"/>
                  </a:moveTo>
                  <a:cubicBezTo>
                    <a:pt x="770585" y="157766"/>
                    <a:pt x="639650" y="315533"/>
                    <a:pt x="489397" y="450761"/>
                  </a:cubicBezTo>
                  <a:cubicBezTo>
                    <a:pt x="339144" y="585989"/>
                    <a:pt x="169572" y="698679"/>
                    <a:pt x="0" y="811369"/>
                  </a:cubicBezTo>
                </a:path>
              </a:pathLst>
            </a:cu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Freeform 50">
              <a:extLst>
                <a:ext uri="{FF2B5EF4-FFF2-40B4-BE49-F238E27FC236}">
                  <a16:creationId xmlns:a16="http://schemas.microsoft.com/office/drawing/2014/main" id="{7BEA5E82-F8EF-58D8-3587-69F6AE74A63A}"/>
                </a:ext>
              </a:extLst>
            </p:cNvPr>
            <p:cNvSpPr/>
            <p:nvPr/>
          </p:nvSpPr>
          <p:spPr>
            <a:xfrm>
              <a:off x="5762223" y="4391664"/>
              <a:ext cx="257577" cy="193183"/>
            </a:xfrm>
            <a:custGeom>
              <a:avLst/>
              <a:gdLst>
                <a:gd name="connsiteX0" fmla="*/ 0 w 257577"/>
                <a:gd name="connsiteY0" fmla="*/ 0 h 193183"/>
                <a:gd name="connsiteX1" fmla="*/ 257577 w 257577"/>
                <a:gd name="connsiteY1" fmla="*/ 193183 h 193183"/>
                <a:gd name="connsiteX2" fmla="*/ 257577 w 257577"/>
                <a:gd name="connsiteY2" fmla="*/ 193183 h 193183"/>
              </a:gdLst>
              <a:ahLst/>
              <a:cxnLst>
                <a:cxn ang="0">
                  <a:pos x="connsiteX0" y="connsiteY0"/>
                </a:cxn>
                <a:cxn ang="0">
                  <a:pos x="connsiteX1" y="connsiteY1"/>
                </a:cxn>
                <a:cxn ang="0">
                  <a:pos x="connsiteX2" y="connsiteY2"/>
                </a:cxn>
              </a:cxnLst>
              <a:rect l="l" t="t" r="r" b="b"/>
              <a:pathLst>
                <a:path w="257577" h="193183">
                  <a:moveTo>
                    <a:pt x="0" y="0"/>
                  </a:moveTo>
                  <a:lnTo>
                    <a:pt x="257577" y="193183"/>
                  </a:lnTo>
                  <a:lnTo>
                    <a:pt x="257577" y="193183"/>
                  </a:lnTo>
                </a:path>
              </a:pathLst>
            </a:cu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TextBox 44">
              <a:extLst>
                <a:ext uri="{FF2B5EF4-FFF2-40B4-BE49-F238E27FC236}">
                  <a16:creationId xmlns:a16="http://schemas.microsoft.com/office/drawing/2014/main" id="{BB6443D0-3AA8-1AA6-079F-DBB70CCBA624}"/>
                </a:ext>
              </a:extLst>
            </p:cNvPr>
            <p:cNvSpPr txBox="1"/>
            <p:nvPr/>
          </p:nvSpPr>
          <p:spPr>
            <a:xfrm>
              <a:off x="6499826" y="3681236"/>
              <a:ext cx="1181100" cy="276999"/>
            </a:xfrm>
            <a:prstGeom prst="rect">
              <a:avLst/>
            </a:prstGeom>
            <a:noFill/>
          </p:spPr>
          <p:txBody>
            <a:bodyPr wrap="square" rtlCol="0">
              <a:spAutoFit/>
            </a:bodyPr>
            <a:lstStyle/>
            <a:p>
              <a:r>
                <a:rPr lang="en-US" sz="1200" i="1" dirty="0" err="1">
                  <a:latin typeface="Rockwell" panose="02060603020205020403" pitchFamily="18" charset="0"/>
                </a:rPr>
                <a:t>cyanobacteria</a:t>
              </a:r>
              <a:endParaRPr lang="en-US" sz="1200" i="1" dirty="0">
                <a:latin typeface="Rockwell" panose="02060603020205020403" pitchFamily="18" charset="0"/>
              </a:endParaRPr>
            </a:p>
          </p:txBody>
        </p:sp>
        <p:sp>
          <p:nvSpPr>
            <p:cNvPr id="46" name="TextBox 45">
              <a:extLst>
                <a:ext uri="{FF2B5EF4-FFF2-40B4-BE49-F238E27FC236}">
                  <a16:creationId xmlns:a16="http://schemas.microsoft.com/office/drawing/2014/main" id="{1E3C27C0-4CC7-8F45-D037-C7C7C77D4AE6}"/>
                </a:ext>
              </a:extLst>
            </p:cNvPr>
            <p:cNvSpPr txBox="1"/>
            <p:nvPr/>
          </p:nvSpPr>
          <p:spPr>
            <a:xfrm>
              <a:off x="6666466" y="3871049"/>
              <a:ext cx="881870" cy="276999"/>
            </a:xfrm>
            <a:prstGeom prst="rect">
              <a:avLst/>
            </a:prstGeom>
            <a:noFill/>
          </p:spPr>
          <p:txBody>
            <a:bodyPr wrap="square" rtlCol="0">
              <a:spAutoFit/>
            </a:bodyPr>
            <a:lstStyle/>
            <a:p>
              <a:r>
                <a:rPr lang="en-US" sz="1200" i="1" dirty="0" err="1">
                  <a:latin typeface="Rockwell" panose="02060603020205020403" pitchFamily="18" charset="0"/>
                </a:rPr>
                <a:t>azobacter</a:t>
              </a:r>
              <a:endParaRPr lang="en-US" sz="1200" i="1" dirty="0">
                <a:latin typeface="Rockwell" panose="02060603020205020403" pitchFamily="18" charset="0"/>
              </a:endParaRPr>
            </a:p>
          </p:txBody>
        </p:sp>
        <p:sp>
          <p:nvSpPr>
            <p:cNvPr id="47" name="Freeform 53">
              <a:extLst>
                <a:ext uri="{FF2B5EF4-FFF2-40B4-BE49-F238E27FC236}">
                  <a16:creationId xmlns:a16="http://schemas.microsoft.com/office/drawing/2014/main" id="{FB592CF5-5760-0D4B-05FB-5A6D108A5669}"/>
                </a:ext>
              </a:extLst>
            </p:cNvPr>
            <p:cNvSpPr/>
            <p:nvPr/>
          </p:nvSpPr>
          <p:spPr>
            <a:xfrm>
              <a:off x="6941713" y="2369714"/>
              <a:ext cx="144885" cy="1131926"/>
            </a:xfrm>
            <a:custGeom>
              <a:avLst/>
              <a:gdLst>
                <a:gd name="connsiteX0" fmla="*/ 0 w 214648"/>
                <a:gd name="connsiteY0" fmla="*/ 0 h 1223493"/>
                <a:gd name="connsiteX1" fmla="*/ 180304 w 214648"/>
                <a:gd name="connsiteY1" fmla="*/ 965915 h 1223493"/>
                <a:gd name="connsiteX2" fmla="*/ 206062 w 214648"/>
                <a:gd name="connsiteY2" fmla="*/ 1223493 h 1223493"/>
              </a:gdLst>
              <a:ahLst/>
              <a:cxnLst>
                <a:cxn ang="0">
                  <a:pos x="connsiteX0" y="connsiteY0"/>
                </a:cxn>
                <a:cxn ang="0">
                  <a:pos x="connsiteX1" y="connsiteY1"/>
                </a:cxn>
                <a:cxn ang="0">
                  <a:pos x="connsiteX2" y="connsiteY2"/>
                </a:cxn>
              </a:cxnLst>
              <a:rect l="l" t="t" r="r" b="b"/>
              <a:pathLst>
                <a:path w="214648" h="1223493">
                  <a:moveTo>
                    <a:pt x="0" y="0"/>
                  </a:moveTo>
                  <a:cubicBezTo>
                    <a:pt x="72980" y="381000"/>
                    <a:pt x="145960" y="762000"/>
                    <a:pt x="180304" y="965915"/>
                  </a:cubicBezTo>
                  <a:cubicBezTo>
                    <a:pt x="214648" y="1169831"/>
                    <a:pt x="210355" y="1196662"/>
                    <a:pt x="206062" y="1223493"/>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54">
              <a:extLst>
                <a:ext uri="{FF2B5EF4-FFF2-40B4-BE49-F238E27FC236}">
                  <a16:creationId xmlns:a16="http://schemas.microsoft.com/office/drawing/2014/main" id="{6098B1B0-3C6E-A0E5-F5AD-28BD1A47AB54}"/>
                </a:ext>
              </a:extLst>
            </p:cNvPr>
            <p:cNvSpPr/>
            <p:nvPr/>
          </p:nvSpPr>
          <p:spPr>
            <a:xfrm>
              <a:off x="7180468" y="4424411"/>
              <a:ext cx="94727" cy="531272"/>
            </a:xfrm>
            <a:custGeom>
              <a:avLst/>
              <a:gdLst>
                <a:gd name="connsiteX0" fmla="*/ 0 w 64395"/>
                <a:gd name="connsiteY0" fmla="*/ 0 h 734096"/>
                <a:gd name="connsiteX1" fmla="*/ 64395 w 64395"/>
                <a:gd name="connsiteY1" fmla="*/ 734096 h 734096"/>
              </a:gdLst>
              <a:ahLst/>
              <a:cxnLst>
                <a:cxn ang="0">
                  <a:pos x="connsiteX0" y="connsiteY0"/>
                </a:cxn>
                <a:cxn ang="0">
                  <a:pos x="connsiteX1" y="connsiteY1"/>
                </a:cxn>
              </a:cxnLst>
              <a:rect l="l" t="t" r="r" b="b"/>
              <a:pathLst>
                <a:path w="64395" h="734096">
                  <a:moveTo>
                    <a:pt x="0" y="0"/>
                  </a:moveTo>
                  <a:lnTo>
                    <a:pt x="64395" y="734096"/>
                  </a:lnTo>
                </a:path>
              </a:pathLst>
            </a:cu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CD9EACAC-DA00-5861-6ACC-25B57B73EB50}"/>
                </a:ext>
              </a:extLst>
            </p:cNvPr>
            <p:cNvCxnSpPr>
              <a:cxnSpLocks/>
            </p:cNvCxnSpPr>
            <p:nvPr/>
          </p:nvCxnSpPr>
          <p:spPr>
            <a:xfrm>
              <a:off x="6452289" y="4886188"/>
              <a:ext cx="474195" cy="268942"/>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Freeform 56">
              <a:extLst>
                <a:ext uri="{FF2B5EF4-FFF2-40B4-BE49-F238E27FC236}">
                  <a16:creationId xmlns:a16="http://schemas.microsoft.com/office/drawing/2014/main" id="{34504A2D-4655-B3C7-BD48-1C39517DB583}"/>
                </a:ext>
              </a:extLst>
            </p:cNvPr>
            <p:cNvSpPr/>
            <p:nvPr/>
          </p:nvSpPr>
          <p:spPr>
            <a:xfrm>
              <a:off x="4275786" y="2137893"/>
              <a:ext cx="397098" cy="1378039"/>
            </a:xfrm>
            <a:custGeom>
              <a:avLst/>
              <a:gdLst>
                <a:gd name="connsiteX0" fmla="*/ 270456 w 397098"/>
                <a:gd name="connsiteY0" fmla="*/ 0 h 1378039"/>
                <a:gd name="connsiteX1" fmla="*/ 360608 w 397098"/>
                <a:gd name="connsiteY1" fmla="*/ 296214 h 1378039"/>
                <a:gd name="connsiteX2" fmla="*/ 51515 w 397098"/>
                <a:gd name="connsiteY2" fmla="*/ 656822 h 1378039"/>
                <a:gd name="connsiteX3" fmla="*/ 51515 w 397098"/>
                <a:gd name="connsiteY3" fmla="*/ 1094704 h 1378039"/>
                <a:gd name="connsiteX4" fmla="*/ 167425 w 397098"/>
                <a:gd name="connsiteY4" fmla="*/ 1378039 h 137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8" h="1378039">
                  <a:moveTo>
                    <a:pt x="270456" y="0"/>
                  </a:moveTo>
                  <a:cubicBezTo>
                    <a:pt x="333777" y="93372"/>
                    <a:pt x="397098" y="186744"/>
                    <a:pt x="360608" y="296214"/>
                  </a:cubicBezTo>
                  <a:cubicBezTo>
                    <a:pt x="324118" y="405684"/>
                    <a:pt x="103031" y="523740"/>
                    <a:pt x="51515" y="656822"/>
                  </a:cubicBezTo>
                  <a:cubicBezTo>
                    <a:pt x="0" y="789904"/>
                    <a:pt x="32197" y="974501"/>
                    <a:pt x="51515" y="1094704"/>
                  </a:cubicBezTo>
                  <a:cubicBezTo>
                    <a:pt x="70833" y="1214907"/>
                    <a:pt x="119129" y="1296473"/>
                    <a:pt x="167425" y="1378039"/>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TextBox 50">
              <a:extLst>
                <a:ext uri="{FF2B5EF4-FFF2-40B4-BE49-F238E27FC236}">
                  <a16:creationId xmlns:a16="http://schemas.microsoft.com/office/drawing/2014/main" id="{4ACBDBA4-2989-42CD-F3CA-73749AD5AA7E}"/>
                </a:ext>
              </a:extLst>
            </p:cNvPr>
            <p:cNvSpPr txBox="1"/>
            <p:nvPr/>
          </p:nvSpPr>
          <p:spPr>
            <a:xfrm>
              <a:off x="7536047" y="3631021"/>
              <a:ext cx="833369" cy="276999"/>
            </a:xfrm>
            <a:prstGeom prst="rect">
              <a:avLst/>
            </a:prstGeom>
            <a:noFill/>
          </p:spPr>
          <p:txBody>
            <a:bodyPr wrap="square" rtlCol="0">
              <a:spAutoFit/>
            </a:bodyPr>
            <a:lstStyle/>
            <a:p>
              <a:pPr algn="ctr"/>
              <a:r>
                <a:rPr lang="en-US" baseline="-25000" dirty="0">
                  <a:latin typeface="Rockwell" panose="02060603020205020403" pitchFamily="18" charset="0"/>
                </a:rPr>
                <a:t>SEWAGE</a:t>
              </a:r>
            </a:p>
          </p:txBody>
        </p:sp>
        <p:sp>
          <p:nvSpPr>
            <p:cNvPr id="52" name="Freeform 58">
              <a:extLst>
                <a:ext uri="{FF2B5EF4-FFF2-40B4-BE49-F238E27FC236}">
                  <a16:creationId xmlns:a16="http://schemas.microsoft.com/office/drawing/2014/main" id="{9AB4CFFF-FD98-6B74-4AEF-9A98340C53D7}"/>
                </a:ext>
              </a:extLst>
            </p:cNvPr>
            <p:cNvSpPr/>
            <p:nvPr/>
          </p:nvSpPr>
          <p:spPr>
            <a:xfrm>
              <a:off x="7532251" y="4092346"/>
              <a:ext cx="351176" cy="891862"/>
            </a:xfrm>
            <a:custGeom>
              <a:avLst/>
              <a:gdLst>
                <a:gd name="connsiteX0" fmla="*/ 450761 w 450761"/>
                <a:gd name="connsiteY0" fmla="*/ 0 h 862885"/>
                <a:gd name="connsiteX1" fmla="*/ 360609 w 450761"/>
                <a:gd name="connsiteY1" fmla="*/ 425003 h 862885"/>
                <a:gd name="connsiteX2" fmla="*/ 0 w 450761"/>
                <a:gd name="connsiteY2" fmla="*/ 862885 h 862885"/>
              </a:gdLst>
              <a:ahLst/>
              <a:cxnLst>
                <a:cxn ang="0">
                  <a:pos x="connsiteX0" y="connsiteY0"/>
                </a:cxn>
                <a:cxn ang="0">
                  <a:pos x="connsiteX1" y="connsiteY1"/>
                </a:cxn>
                <a:cxn ang="0">
                  <a:pos x="connsiteX2" y="connsiteY2"/>
                </a:cxn>
              </a:cxnLst>
              <a:rect l="l" t="t" r="r" b="b"/>
              <a:pathLst>
                <a:path w="450761" h="862885">
                  <a:moveTo>
                    <a:pt x="450761" y="0"/>
                  </a:moveTo>
                  <a:cubicBezTo>
                    <a:pt x="443248" y="140594"/>
                    <a:pt x="435736" y="281189"/>
                    <a:pt x="360609" y="425003"/>
                  </a:cubicBezTo>
                  <a:cubicBezTo>
                    <a:pt x="285482" y="568817"/>
                    <a:pt x="142741" y="715851"/>
                    <a:pt x="0" y="862885"/>
                  </a:cubicBezTo>
                </a:path>
              </a:pathLst>
            </a:cu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2">
              <a:extLst>
                <a:ext uri="{FF2B5EF4-FFF2-40B4-BE49-F238E27FC236}">
                  <a16:creationId xmlns:a16="http://schemas.microsoft.com/office/drawing/2014/main" id="{BD8A27BD-C936-E248-742C-3079FF86F001}"/>
                </a:ext>
              </a:extLst>
            </p:cNvPr>
            <p:cNvSpPr txBox="1"/>
            <p:nvPr/>
          </p:nvSpPr>
          <p:spPr>
            <a:xfrm>
              <a:off x="7538509" y="3875553"/>
              <a:ext cx="860931" cy="276999"/>
            </a:xfrm>
            <a:prstGeom prst="rect">
              <a:avLst/>
            </a:prstGeom>
            <a:noFill/>
          </p:spPr>
          <p:txBody>
            <a:bodyPr wrap="square" rtlCol="0">
              <a:spAutoFit/>
            </a:bodyPr>
            <a:lstStyle/>
            <a:p>
              <a:r>
                <a:rPr lang="en-US" sz="1200" dirty="0"/>
                <a:t>anaerobic</a:t>
              </a:r>
            </a:p>
          </p:txBody>
        </p:sp>
        <p:sp>
          <p:nvSpPr>
            <p:cNvPr id="54" name="TextBox 53">
              <a:extLst>
                <a:ext uri="{FF2B5EF4-FFF2-40B4-BE49-F238E27FC236}">
                  <a16:creationId xmlns:a16="http://schemas.microsoft.com/office/drawing/2014/main" id="{29681C5E-B315-718C-10EB-9AB4FA596E76}"/>
                </a:ext>
              </a:extLst>
            </p:cNvPr>
            <p:cNvSpPr txBox="1"/>
            <p:nvPr/>
          </p:nvSpPr>
          <p:spPr>
            <a:xfrm>
              <a:off x="7508202" y="4268532"/>
              <a:ext cx="744333" cy="276999"/>
            </a:xfrm>
            <a:prstGeom prst="rect">
              <a:avLst/>
            </a:prstGeom>
            <a:solidFill>
              <a:schemeClr val="bg1"/>
            </a:solidFill>
          </p:spPr>
          <p:txBody>
            <a:bodyPr wrap="square" rtlCol="0">
              <a:spAutoFit/>
            </a:bodyPr>
            <a:lstStyle/>
            <a:p>
              <a:r>
                <a:rPr lang="en-US" sz="1200" dirty="0">
                  <a:latin typeface="Rockwell" panose="02060603020205020403" pitchFamily="18" charset="0"/>
                </a:rPr>
                <a:t>aerobic</a:t>
              </a:r>
            </a:p>
          </p:txBody>
        </p:sp>
        <p:sp>
          <p:nvSpPr>
            <p:cNvPr id="55" name="Freeform 61">
              <a:extLst>
                <a:ext uri="{FF2B5EF4-FFF2-40B4-BE49-F238E27FC236}">
                  <a16:creationId xmlns:a16="http://schemas.microsoft.com/office/drawing/2014/main" id="{AB3F1CE0-1918-00BF-1D76-692A8E587CA3}"/>
                </a:ext>
              </a:extLst>
            </p:cNvPr>
            <p:cNvSpPr/>
            <p:nvPr/>
          </p:nvSpPr>
          <p:spPr>
            <a:xfrm>
              <a:off x="7740203" y="3090930"/>
              <a:ext cx="184597" cy="594876"/>
            </a:xfrm>
            <a:custGeom>
              <a:avLst/>
              <a:gdLst>
                <a:gd name="connsiteX0" fmla="*/ 0 w 167425"/>
                <a:gd name="connsiteY0" fmla="*/ 0 h 502276"/>
                <a:gd name="connsiteX1" fmla="*/ 141667 w 167425"/>
                <a:gd name="connsiteY1" fmla="*/ 309093 h 502276"/>
                <a:gd name="connsiteX2" fmla="*/ 154546 w 167425"/>
                <a:gd name="connsiteY2" fmla="*/ 502276 h 502276"/>
              </a:gdLst>
              <a:ahLst/>
              <a:cxnLst>
                <a:cxn ang="0">
                  <a:pos x="connsiteX0" y="connsiteY0"/>
                </a:cxn>
                <a:cxn ang="0">
                  <a:pos x="connsiteX1" y="connsiteY1"/>
                </a:cxn>
                <a:cxn ang="0">
                  <a:pos x="connsiteX2" y="connsiteY2"/>
                </a:cxn>
              </a:cxnLst>
              <a:rect l="l" t="t" r="r" b="b"/>
              <a:pathLst>
                <a:path w="167425" h="502276">
                  <a:moveTo>
                    <a:pt x="0" y="0"/>
                  </a:moveTo>
                  <a:cubicBezTo>
                    <a:pt x="57954" y="112690"/>
                    <a:pt x="115909" y="225380"/>
                    <a:pt x="141667" y="309093"/>
                  </a:cubicBezTo>
                  <a:cubicBezTo>
                    <a:pt x="167425" y="392806"/>
                    <a:pt x="160985" y="447541"/>
                    <a:pt x="154546" y="502276"/>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6" name="TextBox 55">
              <a:extLst>
                <a:ext uri="{FF2B5EF4-FFF2-40B4-BE49-F238E27FC236}">
                  <a16:creationId xmlns:a16="http://schemas.microsoft.com/office/drawing/2014/main" id="{3620DF95-5BDF-4AEC-DCF0-0B6AD716B69F}"/>
                </a:ext>
              </a:extLst>
            </p:cNvPr>
            <p:cNvSpPr txBox="1"/>
            <p:nvPr/>
          </p:nvSpPr>
          <p:spPr>
            <a:xfrm>
              <a:off x="4338296" y="3883837"/>
              <a:ext cx="2133600" cy="276999"/>
            </a:xfrm>
            <a:prstGeom prst="rect">
              <a:avLst/>
            </a:prstGeom>
            <a:noFill/>
          </p:spPr>
          <p:txBody>
            <a:bodyPr wrap="square" rtlCol="0">
              <a:spAutoFit/>
            </a:bodyPr>
            <a:lstStyle/>
            <a:p>
              <a:pPr algn="ctr"/>
              <a:r>
                <a:rPr lang="en-US" b="1" baseline="-25000" dirty="0">
                  <a:latin typeface="Rockwell" panose="02060603020205020403" pitchFamily="18" charset="0"/>
                </a:rPr>
                <a:t>DEAMINATION</a:t>
              </a:r>
            </a:p>
          </p:txBody>
        </p:sp>
        <p:sp>
          <p:nvSpPr>
            <p:cNvPr id="57" name="TextBox 56">
              <a:extLst>
                <a:ext uri="{FF2B5EF4-FFF2-40B4-BE49-F238E27FC236}">
                  <a16:creationId xmlns:a16="http://schemas.microsoft.com/office/drawing/2014/main" id="{6305DA6A-D1CA-FE3D-ED91-D41CDBDBAE33}"/>
                </a:ext>
              </a:extLst>
            </p:cNvPr>
            <p:cNvSpPr txBox="1"/>
            <p:nvPr/>
          </p:nvSpPr>
          <p:spPr>
            <a:xfrm>
              <a:off x="6248400" y="5791200"/>
              <a:ext cx="1295400" cy="276999"/>
            </a:xfrm>
            <a:prstGeom prst="rect">
              <a:avLst/>
            </a:prstGeom>
            <a:noFill/>
          </p:spPr>
          <p:txBody>
            <a:bodyPr wrap="square" rtlCol="0">
              <a:spAutoFit/>
            </a:bodyPr>
            <a:lstStyle/>
            <a:p>
              <a:pPr algn="ctr"/>
              <a:r>
                <a:rPr lang="en-US" sz="1200" i="1" dirty="0" err="1">
                  <a:latin typeface="Rockwell" panose="02060603020205020403" pitchFamily="18" charset="0"/>
                </a:rPr>
                <a:t>nitrosomonas</a:t>
              </a:r>
              <a:endParaRPr lang="en-US" sz="1200" i="1" dirty="0">
                <a:latin typeface="Rockwell" panose="02060603020205020403" pitchFamily="18" charset="0"/>
              </a:endParaRPr>
            </a:p>
          </p:txBody>
        </p:sp>
        <p:sp>
          <p:nvSpPr>
            <p:cNvPr id="58" name="TextBox 57">
              <a:extLst>
                <a:ext uri="{FF2B5EF4-FFF2-40B4-BE49-F238E27FC236}">
                  <a16:creationId xmlns:a16="http://schemas.microsoft.com/office/drawing/2014/main" id="{7ACEE0BC-1CA8-6FC4-F2C0-9EB935335C1D}"/>
                </a:ext>
              </a:extLst>
            </p:cNvPr>
            <p:cNvSpPr txBox="1"/>
            <p:nvPr/>
          </p:nvSpPr>
          <p:spPr>
            <a:xfrm>
              <a:off x="3886200" y="5867400"/>
              <a:ext cx="1295400" cy="276999"/>
            </a:xfrm>
            <a:prstGeom prst="rect">
              <a:avLst/>
            </a:prstGeom>
            <a:noFill/>
          </p:spPr>
          <p:txBody>
            <a:bodyPr wrap="square" rtlCol="0">
              <a:spAutoFit/>
            </a:bodyPr>
            <a:lstStyle/>
            <a:p>
              <a:pPr algn="ctr"/>
              <a:r>
                <a:rPr lang="en-US" sz="1200" i="1" dirty="0" err="1">
                  <a:latin typeface="Rockwell" panose="02060603020205020403" pitchFamily="18" charset="0"/>
                </a:rPr>
                <a:t>nitrobacter</a:t>
              </a:r>
              <a:endParaRPr lang="en-US" sz="1200" i="1" dirty="0">
                <a:latin typeface="Rockwell" panose="02060603020205020403" pitchFamily="18" charset="0"/>
              </a:endParaRPr>
            </a:p>
          </p:txBody>
        </p:sp>
        <p:sp>
          <p:nvSpPr>
            <p:cNvPr id="59" name="Freeform 65">
              <a:extLst>
                <a:ext uri="{FF2B5EF4-FFF2-40B4-BE49-F238E27FC236}">
                  <a16:creationId xmlns:a16="http://schemas.microsoft.com/office/drawing/2014/main" id="{FE248B1A-D001-7323-D35C-54FB6FC4B188}"/>
                </a:ext>
              </a:extLst>
            </p:cNvPr>
            <p:cNvSpPr/>
            <p:nvPr/>
          </p:nvSpPr>
          <p:spPr>
            <a:xfrm>
              <a:off x="2328930" y="3962400"/>
              <a:ext cx="606378" cy="1734099"/>
            </a:xfrm>
            <a:custGeom>
              <a:avLst/>
              <a:gdLst>
                <a:gd name="connsiteX0" fmla="*/ 401391 w 401391"/>
                <a:gd name="connsiteY0" fmla="*/ 1455312 h 1455312"/>
                <a:gd name="connsiteX1" fmla="*/ 53662 w 401391"/>
                <a:gd name="connsiteY1" fmla="*/ 605307 h 1455312"/>
                <a:gd name="connsiteX2" fmla="*/ 79419 w 401391"/>
                <a:gd name="connsiteY2" fmla="*/ 0 h 1455312"/>
              </a:gdLst>
              <a:ahLst/>
              <a:cxnLst>
                <a:cxn ang="0">
                  <a:pos x="connsiteX0" y="connsiteY0"/>
                </a:cxn>
                <a:cxn ang="0">
                  <a:pos x="connsiteX1" y="connsiteY1"/>
                </a:cxn>
                <a:cxn ang="0">
                  <a:pos x="connsiteX2" y="connsiteY2"/>
                </a:cxn>
              </a:cxnLst>
              <a:rect l="l" t="t" r="r" b="b"/>
              <a:pathLst>
                <a:path w="401391" h="1455312">
                  <a:moveTo>
                    <a:pt x="401391" y="1455312"/>
                  </a:moveTo>
                  <a:cubicBezTo>
                    <a:pt x="254357" y="1151585"/>
                    <a:pt x="107324" y="847859"/>
                    <a:pt x="53662" y="605307"/>
                  </a:cubicBezTo>
                  <a:cubicBezTo>
                    <a:pt x="0" y="362755"/>
                    <a:pt x="39709" y="181377"/>
                    <a:pt x="79419" y="0"/>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 name="TextBox 59">
              <a:extLst>
                <a:ext uri="{FF2B5EF4-FFF2-40B4-BE49-F238E27FC236}">
                  <a16:creationId xmlns:a16="http://schemas.microsoft.com/office/drawing/2014/main" id="{40EA15FF-02A7-09FD-ED39-8D5F342C3A6D}"/>
                </a:ext>
              </a:extLst>
            </p:cNvPr>
            <p:cNvSpPr txBox="1"/>
            <p:nvPr/>
          </p:nvSpPr>
          <p:spPr>
            <a:xfrm>
              <a:off x="2286000" y="4218801"/>
              <a:ext cx="1676400" cy="276999"/>
            </a:xfrm>
            <a:prstGeom prst="rect">
              <a:avLst/>
            </a:prstGeom>
            <a:noFill/>
          </p:spPr>
          <p:txBody>
            <a:bodyPr wrap="square" rtlCol="0">
              <a:spAutoFit/>
            </a:bodyPr>
            <a:lstStyle/>
            <a:p>
              <a:pPr algn="ctr"/>
              <a:r>
                <a:rPr lang="en-US" b="1" baseline="-25000" dirty="0">
                  <a:latin typeface="Rockwell" panose="02060603020205020403" pitchFamily="18" charset="0"/>
                </a:rPr>
                <a:t>ASSIMILATION</a:t>
              </a:r>
            </a:p>
          </p:txBody>
        </p:sp>
        <p:sp>
          <p:nvSpPr>
            <p:cNvPr id="61" name="TextBox 60">
              <a:extLst>
                <a:ext uri="{FF2B5EF4-FFF2-40B4-BE49-F238E27FC236}">
                  <a16:creationId xmlns:a16="http://schemas.microsoft.com/office/drawing/2014/main" id="{B55FAAF7-BD8C-CC40-8FA2-07EDD9A6E70B}"/>
                </a:ext>
              </a:extLst>
            </p:cNvPr>
            <p:cNvSpPr txBox="1"/>
            <p:nvPr/>
          </p:nvSpPr>
          <p:spPr>
            <a:xfrm>
              <a:off x="1676400" y="3609201"/>
              <a:ext cx="1600200" cy="276999"/>
            </a:xfrm>
            <a:prstGeom prst="rect">
              <a:avLst/>
            </a:prstGeom>
            <a:noFill/>
          </p:spPr>
          <p:txBody>
            <a:bodyPr wrap="square" rtlCol="0">
              <a:spAutoFit/>
            </a:bodyPr>
            <a:lstStyle/>
            <a:p>
              <a:pPr algn="ctr"/>
              <a:r>
                <a:rPr lang="en-US" baseline="-25000" dirty="0">
                  <a:latin typeface="Rockwell" panose="02060603020205020403" pitchFamily="18" charset="0"/>
                </a:rPr>
                <a:t>PLANTS</a:t>
              </a:r>
            </a:p>
          </p:txBody>
        </p:sp>
        <p:sp>
          <p:nvSpPr>
            <p:cNvPr id="62" name="Freeform 68">
              <a:extLst>
                <a:ext uri="{FF2B5EF4-FFF2-40B4-BE49-F238E27FC236}">
                  <a16:creationId xmlns:a16="http://schemas.microsoft.com/office/drawing/2014/main" id="{617CE011-FCC5-684C-2980-F9299968B2E4}"/>
                </a:ext>
              </a:extLst>
            </p:cNvPr>
            <p:cNvSpPr/>
            <p:nvPr/>
          </p:nvSpPr>
          <p:spPr>
            <a:xfrm>
              <a:off x="2524259" y="2034862"/>
              <a:ext cx="1738648" cy="1506828"/>
            </a:xfrm>
            <a:custGeom>
              <a:avLst/>
              <a:gdLst>
                <a:gd name="connsiteX0" fmla="*/ 1738648 w 1738648"/>
                <a:gd name="connsiteY0" fmla="*/ 0 h 1506828"/>
                <a:gd name="connsiteX1" fmla="*/ 862885 w 1738648"/>
                <a:gd name="connsiteY1" fmla="*/ 296214 h 1506828"/>
                <a:gd name="connsiteX2" fmla="*/ 167426 w 1738648"/>
                <a:gd name="connsiteY2" fmla="*/ 1210614 h 1506828"/>
                <a:gd name="connsiteX3" fmla="*/ 0 w 1738648"/>
                <a:gd name="connsiteY3" fmla="*/ 1506828 h 1506828"/>
              </a:gdLst>
              <a:ahLst/>
              <a:cxnLst>
                <a:cxn ang="0">
                  <a:pos x="connsiteX0" y="connsiteY0"/>
                </a:cxn>
                <a:cxn ang="0">
                  <a:pos x="connsiteX1" y="connsiteY1"/>
                </a:cxn>
                <a:cxn ang="0">
                  <a:pos x="connsiteX2" y="connsiteY2"/>
                </a:cxn>
                <a:cxn ang="0">
                  <a:pos x="connsiteX3" y="connsiteY3"/>
                </a:cxn>
              </a:cxnLst>
              <a:rect l="l" t="t" r="r" b="b"/>
              <a:pathLst>
                <a:path w="1738648" h="1506828">
                  <a:moveTo>
                    <a:pt x="1738648" y="0"/>
                  </a:moveTo>
                  <a:cubicBezTo>
                    <a:pt x="1431701" y="47222"/>
                    <a:pt x="1124755" y="94445"/>
                    <a:pt x="862885" y="296214"/>
                  </a:cubicBezTo>
                  <a:cubicBezTo>
                    <a:pt x="601015" y="497983"/>
                    <a:pt x="311240" y="1008845"/>
                    <a:pt x="167426" y="1210614"/>
                  </a:cubicBezTo>
                  <a:cubicBezTo>
                    <a:pt x="23612" y="1412383"/>
                    <a:pt x="11806" y="1459605"/>
                    <a:pt x="0" y="1506828"/>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5" name="TextBox 74">
            <a:extLst>
              <a:ext uri="{FF2B5EF4-FFF2-40B4-BE49-F238E27FC236}">
                <a16:creationId xmlns:a16="http://schemas.microsoft.com/office/drawing/2014/main" id="{87F01687-FAB6-5C1D-F1CB-E9FC80910B9F}"/>
              </a:ext>
            </a:extLst>
          </p:cNvPr>
          <p:cNvSpPr txBox="1"/>
          <p:nvPr/>
        </p:nvSpPr>
        <p:spPr>
          <a:xfrm>
            <a:off x="135606" y="6496772"/>
            <a:ext cx="3727526" cy="338554"/>
          </a:xfrm>
          <a:prstGeom prst="rect">
            <a:avLst/>
          </a:prstGeom>
          <a:noFill/>
        </p:spPr>
        <p:txBody>
          <a:bodyPr wrap="square">
            <a:spAutoFit/>
          </a:bodyPr>
          <a:lstStyle/>
          <a:p>
            <a:r>
              <a:rPr lang="en-US" sz="1600" dirty="0">
                <a:latin typeface="Rockwell" panose="02060603020205020403" pitchFamily="18" charset="0"/>
              </a:rPr>
              <a:t>McDonald, 2002; Tortora et al., 2004</a:t>
            </a:r>
          </a:p>
        </p:txBody>
      </p:sp>
      <p:sp>
        <p:nvSpPr>
          <p:cNvPr id="78" name="Rectangle 77">
            <a:extLst>
              <a:ext uri="{FF2B5EF4-FFF2-40B4-BE49-F238E27FC236}">
                <a16:creationId xmlns:a16="http://schemas.microsoft.com/office/drawing/2014/main" id="{6C98A8A4-2C7F-8371-92AA-02075E327D42}"/>
              </a:ext>
            </a:extLst>
          </p:cNvPr>
          <p:cNvSpPr/>
          <p:nvPr/>
        </p:nvSpPr>
        <p:spPr>
          <a:xfrm>
            <a:off x="4468670" y="5488870"/>
            <a:ext cx="802573" cy="49761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b="1" dirty="0"/>
          </a:p>
        </p:txBody>
      </p:sp>
      <p:cxnSp>
        <p:nvCxnSpPr>
          <p:cNvPr id="81" name="Straight Arrow Connector 80">
            <a:extLst>
              <a:ext uri="{FF2B5EF4-FFF2-40B4-BE49-F238E27FC236}">
                <a16:creationId xmlns:a16="http://schemas.microsoft.com/office/drawing/2014/main" id="{832F7937-50FF-2067-D0B1-1732DA7EA5E7}"/>
              </a:ext>
            </a:extLst>
          </p:cNvPr>
          <p:cNvCxnSpPr>
            <a:cxnSpLocks/>
          </p:cNvCxnSpPr>
          <p:nvPr/>
        </p:nvCxnSpPr>
        <p:spPr>
          <a:xfrm>
            <a:off x="4869956" y="6134590"/>
            <a:ext cx="0" cy="642004"/>
          </a:xfrm>
          <a:prstGeom prst="straightConnector1">
            <a:avLst/>
          </a:prstGeom>
          <a:ln>
            <a:prstDash val="dash"/>
            <a:tailEnd type="triangle"/>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7CA3EA87-B12F-74BC-FFE4-6D8D96DC6C10}"/>
              </a:ext>
            </a:extLst>
          </p:cNvPr>
          <p:cNvSpPr txBox="1"/>
          <p:nvPr/>
        </p:nvSpPr>
        <p:spPr>
          <a:xfrm>
            <a:off x="3587828" y="6219773"/>
            <a:ext cx="1708449" cy="276999"/>
          </a:xfrm>
          <a:prstGeom prst="rect">
            <a:avLst/>
          </a:prstGeom>
          <a:noFill/>
        </p:spPr>
        <p:txBody>
          <a:bodyPr wrap="square" rtlCol="0">
            <a:spAutoFit/>
          </a:bodyPr>
          <a:lstStyle/>
          <a:p>
            <a:pPr algn="ctr"/>
            <a:r>
              <a:rPr lang="en-US" b="1" baseline="-25000" dirty="0">
                <a:latin typeface="Rockwell" panose="02060603020205020403" pitchFamily="18" charset="0"/>
              </a:rPr>
              <a:t>Leaching</a:t>
            </a:r>
          </a:p>
        </p:txBody>
      </p:sp>
    </p:spTree>
    <p:extLst>
      <p:ext uri="{BB962C8B-B14F-4D97-AF65-F5344CB8AC3E}">
        <p14:creationId xmlns:p14="http://schemas.microsoft.com/office/powerpoint/2010/main" val="682194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A815AF5-9BE3-0C48-BD22-F240391C13E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AA22B3-70CC-703B-DD38-C4C7F3DE2004}"/>
              </a:ext>
            </a:extLst>
          </p:cNvPr>
          <p:cNvSpPr/>
          <p:nvPr/>
        </p:nvSpPr>
        <p:spPr>
          <a:xfrm>
            <a:off x="3926503" y="3886200"/>
            <a:ext cx="102870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6" name="Rectangle 5">
            <a:extLst>
              <a:ext uri="{FF2B5EF4-FFF2-40B4-BE49-F238E27FC236}">
                <a16:creationId xmlns:a16="http://schemas.microsoft.com/office/drawing/2014/main" id="{25640424-E9F9-BCC0-01EF-DD8E091F2597}"/>
              </a:ext>
            </a:extLst>
          </p:cNvPr>
          <p:cNvSpPr/>
          <p:nvPr/>
        </p:nvSpPr>
        <p:spPr>
          <a:xfrm>
            <a:off x="166326" y="1564445"/>
            <a:ext cx="4341201" cy="427612"/>
          </a:xfrm>
          <a:prstGeom prst="rect">
            <a:avLst/>
          </a:prstGeom>
          <a:pattFill prst="divot">
            <a:fgClr>
              <a:srgbClr val="00B050"/>
            </a:fgClr>
            <a:bgClr>
              <a:srgbClr val="FFFFFF"/>
            </a:bgClr>
          </a:patt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7" name="Rectangle 6">
            <a:extLst>
              <a:ext uri="{FF2B5EF4-FFF2-40B4-BE49-F238E27FC236}">
                <a16:creationId xmlns:a16="http://schemas.microsoft.com/office/drawing/2014/main" id="{6422B4C0-2C3F-1449-47E8-B35DDAA4CC93}"/>
              </a:ext>
            </a:extLst>
          </p:cNvPr>
          <p:cNvSpPr/>
          <p:nvPr/>
        </p:nvSpPr>
        <p:spPr>
          <a:xfrm>
            <a:off x="4507528" y="1391382"/>
            <a:ext cx="2428875" cy="601540"/>
          </a:xfrm>
          <a:prstGeom prst="rect">
            <a:avLst/>
          </a:prstGeom>
          <a:pattFill prst="zigZag">
            <a:fgClr>
              <a:srgbClr val="70AD47">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Rockwell" panose="02060603020205020403" pitchFamily="18" charset="0"/>
            </a:endParaRPr>
          </a:p>
        </p:txBody>
      </p:sp>
      <p:sp>
        <p:nvSpPr>
          <p:cNvPr id="8" name="Rectangle 7">
            <a:extLst>
              <a:ext uri="{FF2B5EF4-FFF2-40B4-BE49-F238E27FC236}">
                <a16:creationId xmlns:a16="http://schemas.microsoft.com/office/drawing/2014/main" id="{5871B521-D8B4-04A5-CE69-D5A78ECF5159}"/>
              </a:ext>
            </a:extLst>
          </p:cNvPr>
          <p:cNvSpPr/>
          <p:nvPr/>
        </p:nvSpPr>
        <p:spPr>
          <a:xfrm>
            <a:off x="4507527" y="1564279"/>
            <a:ext cx="6229350" cy="428643"/>
          </a:xfrm>
          <a:prstGeom prst="rect">
            <a:avLst/>
          </a:prstGeom>
          <a:solidFill>
            <a:srgbClr val="0000FF">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Rockwell" panose="02060603020205020403" pitchFamily="18" charset="0"/>
              </a:rPr>
              <a:t>                                                                                                                                   </a:t>
            </a:r>
          </a:p>
        </p:txBody>
      </p:sp>
      <p:cxnSp>
        <p:nvCxnSpPr>
          <p:cNvPr id="9" name="Straight Connector 8">
            <a:extLst>
              <a:ext uri="{FF2B5EF4-FFF2-40B4-BE49-F238E27FC236}">
                <a16:creationId xmlns:a16="http://schemas.microsoft.com/office/drawing/2014/main" id="{F21BEBE7-916A-8C56-125A-09A946999136}"/>
              </a:ext>
            </a:extLst>
          </p:cNvPr>
          <p:cNvCxnSpPr>
            <a:cxnSpLocks/>
          </p:cNvCxnSpPr>
          <p:nvPr/>
        </p:nvCxnSpPr>
        <p:spPr>
          <a:xfrm>
            <a:off x="173653" y="3886200"/>
            <a:ext cx="10563225" cy="0"/>
          </a:xfrm>
          <a:prstGeom prst="line">
            <a:avLst/>
          </a:prstGeom>
          <a:noFill/>
          <a:ln w="28575" cap="flat" cmpd="sng" algn="ctr">
            <a:solidFill>
              <a:sysClr val="windowText" lastClr="000000"/>
            </a:solidFill>
            <a:prstDash val="solid"/>
            <a:miter lim="800000"/>
            <a:headEnd type="oval" w="med" len="med"/>
            <a:tailEnd type="oval" w="med" len="med"/>
          </a:ln>
          <a:effectLst/>
        </p:spPr>
      </p:cxnSp>
      <p:sp>
        <p:nvSpPr>
          <p:cNvPr id="10" name="Rectangle 9">
            <a:extLst>
              <a:ext uri="{FF2B5EF4-FFF2-40B4-BE49-F238E27FC236}">
                <a16:creationId xmlns:a16="http://schemas.microsoft.com/office/drawing/2014/main" id="{0B410567-CAC5-5240-71BC-CB53911B69DE}"/>
              </a:ext>
            </a:extLst>
          </p:cNvPr>
          <p:cNvSpPr/>
          <p:nvPr/>
        </p:nvSpPr>
        <p:spPr>
          <a:xfrm>
            <a:off x="173653" y="3886200"/>
            <a:ext cx="144780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1" name="Rectangle 10">
            <a:extLst>
              <a:ext uri="{FF2B5EF4-FFF2-40B4-BE49-F238E27FC236}">
                <a16:creationId xmlns:a16="http://schemas.microsoft.com/office/drawing/2014/main" id="{7FD7975B-A6C6-D947-6E83-0AAD99C737BE}"/>
              </a:ext>
            </a:extLst>
          </p:cNvPr>
          <p:cNvSpPr/>
          <p:nvPr/>
        </p:nvSpPr>
        <p:spPr>
          <a:xfrm>
            <a:off x="1621453" y="3886200"/>
            <a:ext cx="116205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2" name="Rectangle 11">
            <a:extLst>
              <a:ext uri="{FF2B5EF4-FFF2-40B4-BE49-F238E27FC236}">
                <a16:creationId xmlns:a16="http://schemas.microsoft.com/office/drawing/2014/main" id="{EA8F1006-57F2-8AC0-1633-2B0D6FF1A75E}"/>
              </a:ext>
            </a:extLst>
          </p:cNvPr>
          <p:cNvSpPr/>
          <p:nvPr/>
        </p:nvSpPr>
        <p:spPr>
          <a:xfrm>
            <a:off x="2783503" y="3886200"/>
            <a:ext cx="114300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3" name="Rectangle 12">
            <a:extLst>
              <a:ext uri="{FF2B5EF4-FFF2-40B4-BE49-F238E27FC236}">
                <a16:creationId xmlns:a16="http://schemas.microsoft.com/office/drawing/2014/main" id="{8CFFC2DE-4D18-F966-F4C6-2098812C362D}"/>
              </a:ext>
            </a:extLst>
          </p:cNvPr>
          <p:cNvSpPr/>
          <p:nvPr/>
        </p:nvSpPr>
        <p:spPr>
          <a:xfrm>
            <a:off x="4955203" y="3886200"/>
            <a:ext cx="102870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4" name="Rectangle 13">
            <a:extLst>
              <a:ext uri="{FF2B5EF4-FFF2-40B4-BE49-F238E27FC236}">
                <a16:creationId xmlns:a16="http://schemas.microsoft.com/office/drawing/2014/main" id="{BCC6293B-90ED-298E-8D29-225B7D9A6D90}"/>
              </a:ext>
            </a:extLst>
          </p:cNvPr>
          <p:cNvSpPr/>
          <p:nvPr/>
        </p:nvSpPr>
        <p:spPr>
          <a:xfrm>
            <a:off x="5983903" y="3886200"/>
            <a:ext cx="95250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5" name="Rectangle 14">
            <a:extLst>
              <a:ext uri="{FF2B5EF4-FFF2-40B4-BE49-F238E27FC236}">
                <a16:creationId xmlns:a16="http://schemas.microsoft.com/office/drawing/2014/main" id="{C7B33CE8-19AC-35DA-1FD4-9303984649D1}"/>
              </a:ext>
            </a:extLst>
          </p:cNvPr>
          <p:cNvSpPr/>
          <p:nvPr/>
        </p:nvSpPr>
        <p:spPr>
          <a:xfrm>
            <a:off x="6936403" y="3886200"/>
            <a:ext cx="70485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6" name="Rectangle 15">
            <a:extLst>
              <a:ext uri="{FF2B5EF4-FFF2-40B4-BE49-F238E27FC236}">
                <a16:creationId xmlns:a16="http://schemas.microsoft.com/office/drawing/2014/main" id="{DEDBF913-DF74-D1F5-9851-3070C56BE04B}"/>
              </a:ext>
            </a:extLst>
          </p:cNvPr>
          <p:cNvSpPr/>
          <p:nvPr/>
        </p:nvSpPr>
        <p:spPr>
          <a:xfrm>
            <a:off x="7641253" y="3886200"/>
            <a:ext cx="1466849"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7" name="Rectangle 16">
            <a:extLst>
              <a:ext uri="{FF2B5EF4-FFF2-40B4-BE49-F238E27FC236}">
                <a16:creationId xmlns:a16="http://schemas.microsoft.com/office/drawing/2014/main" id="{7B5A0D80-C214-09EF-432B-C17A3F75C27E}"/>
              </a:ext>
            </a:extLst>
          </p:cNvPr>
          <p:cNvSpPr/>
          <p:nvPr/>
        </p:nvSpPr>
        <p:spPr>
          <a:xfrm>
            <a:off x="9108103" y="3886200"/>
            <a:ext cx="704850"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18" name="Rectangle 17">
            <a:extLst>
              <a:ext uri="{FF2B5EF4-FFF2-40B4-BE49-F238E27FC236}">
                <a16:creationId xmlns:a16="http://schemas.microsoft.com/office/drawing/2014/main" id="{3FD5E7FD-66D0-DA0F-C90B-4154ABB91246}"/>
              </a:ext>
            </a:extLst>
          </p:cNvPr>
          <p:cNvSpPr/>
          <p:nvPr/>
        </p:nvSpPr>
        <p:spPr>
          <a:xfrm>
            <a:off x="9812953" y="3886200"/>
            <a:ext cx="923925" cy="600057"/>
          </a:xfrm>
          <a:prstGeom prst="rect">
            <a:avLst/>
          </a:prstGeom>
          <a:no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cxnSp>
        <p:nvCxnSpPr>
          <p:cNvPr id="19" name="Straight Connector 18">
            <a:extLst>
              <a:ext uri="{FF2B5EF4-FFF2-40B4-BE49-F238E27FC236}">
                <a16:creationId xmlns:a16="http://schemas.microsoft.com/office/drawing/2014/main" id="{C5DA9371-9EE0-15AA-CEED-7B68E27E0620}"/>
              </a:ext>
            </a:extLst>
          </p:cNvPr>
          <p:cNvCxnSpPr/>
          <p:nvPr/>
        </p:nvCxnSpPr>
        <p:spPr>
          <a:xfrm>
            <a:off x="173653" y="4486257"/>
            <a:ext cx="0" cy="428643"/>
          </a:xfrm>
          <a:prstGeom prst="line">
            <a:avLst/>
          </a:prstGeom>
          <a:noFill/>
          <a:ln w="6350" cap="flat" cmpd="sng" algn="ctr">
            <a:solidFill>
              <a:sysClr val="windowText" lastClr="000000"/>
            </a:solidFill>
            <a:prstDash val="dashDot"/>
            <a:miter lim="800000"/>
          </a:ln>
          <a:effectLst/>
        </p:spPr>
      </p:cxnSp>
      <p:cxnSp>
        <p:nvCxnSpPr>
          <p:cNvPr id="20" name="Straight Connector 19">
            <a:extLst>
              <a:ext uri="{FF2B5EF4-FFF2-40B4-BE49-F238E27FC236}">
                <a16:creationId xmlns:a16="http://schemas.microsoft.com/office/drawing/2014/main" id="{5C4F3196-D6D3-1167-66B3-C15E4322EA1D}"/>
              </a:ext>
            </a:extLst>
          </p:cNvPr>
          <p:cNvCxnSpPr/>
          <p:nvPr/>
        </p:nvCxnSpPr>
        <p:spPr>
          <a:xfrm>
            <a:off x="1621453" y="4486257"/>
            <a:ext cx="0" cy="428643"/>
          </a:xfrm>
          <a:prstGeom prst="line">
            <a:avLst/>
          </a:prstGeom>
          <a:noFill/>
          <a:ln w="6350" cap="flat" cmpd="sng" algn="ctr">
            <a:solidFill>
              <a:sysClr val="windowText" lastClr="000000"/>
            </a:solidFill>
            <a:prstDash val="dashDot"/>
            <a:miter lim="800000"/>
          </a:ln>
          <a:effectLst/>
        </p:spPr>
      </p:cxnSp>
      <p:cxnSp>
        <p:nvCxnSpPr>
          <p:cNvPr id="21" name="Straight Connector 20">
            <a:extLst>
              <a:ext uri="{FF2B5EF4-FFF2-40B4-BE49-F238E27FC236}">
                <a16:creationId xmlns:a16="http://schemas.microsoft.com/office/drawing/2014/main" id="{57A241DA-21D5-C93B-EC69-DDDAC65C6C15}"/>
              </a:ext>
            </a:extLst>
          </p:cNvPr>
          <p:cNvCxnSpPr/>
          <p:nvPr/>
        </p:nvCxnSpPr>
        <p:spPr>
          <a:xfrm>
            <a:off x="2783503" y="4486257"/>
            <a:ext cx="0" cy="428643"/>
          </a:xfrm>
          <a:prstGeom prst="line">
            <a:avLst/>
          </a:prstGeom>
          <a:noFill/>
          <a:ln w="6350" cap="flat" cmpd="sng" algn="ctr">
            <a:solidFill>
              <a:sysClr val="windowText" lastClr="000000"/>
            </a:solidFill>
            <a:prstDash val="dashDot"/>
            <a:miter lim="800000"/>
          </a:ln>
          <a:effectLst/>
        </p:spPr>
      </p:cxnSp>
      <p:cxnSp>
        <p:nvCxnSpPr>
          <p:cNvPr id="22" name="Straight Connector 21">
            <a:extLst>
              <a:ext uri="{FF2B5EF4-FFF2-40B4-BE49-F238E27FC236}">
                <a16:creationId xmlns:a16="http://schemas.microsoft.com/office/drawing/2014/main" id="{373FFF60-3DDB-4D6E-1699-EDF70F2B2404}"/>
              </a:ext>
            </a:extLst>
          </p:cNvPr>
          <p:cNvCxnSpPr/>
          <p:nvPr/>
        </p:nvCxnSpPr>
        <p:spPr>
          <a:xfrm>
            <a:off x="3926503" y="4486257"/>
            <a:ext cx="0" cy="428643"/>
          </a:xfrm>
          <a:prstGeom prst="line">
            <a:avLst/>
          </a:prstGeom>
          <a:noFill/>
          <a:ln w="6350" cap="flat" cmpd="sng" algn="ctr">
            <a:solidFill>
              <a:sysClr val="windowText" lastClr="000000"/>
            </a:solidFill>
            <a:prstDash val="dashDot"/>
            <a:miter lim="800000"/>
          </a:ln>
          <a:effectLst/>
        </p:spPr>
      </p:cxnSp>
      <p:cxnSp>
        <p:nvCxnSpPr>
          <p:cNvPr id="23" name="Straight Connector 22">
            <a:extLst>
              <a:ext uri="{FF2B5EF4-FFF2-40B4-BE49-F238E27FC236}">
                <a16:creationId xmlns:a16="http://schemas.microsoft.com/office/drawing/2014/main" id="{7C0222D5-3D91-34C6-A57E-E50959ED73F6}"/>
              </a:ext>
            </a:extLst>
          </p:cNvPr>
          <p:cNvCxnSpPr/>
          <p:nvPr/>
        </p:nvCxnSpPr>
        <p:spPr>
          <a:xfrm>
            <a:off x="4955203" y="4486257"/>
            <a:ext cx="0" cy="428643"/>
          </a:xfrm>
          <a:prstGeom prst="line">
            <a:avLst/>
          </a:prstGeom>
          <a:noFill/>
          <a:ln w="6350" cap="flat" cmpd="sng" algn="ctr">
            <a:solidFill>
              <a:sysClr val="windowText" lastClr="000000"/>
            </a:solidFill>
            <a:prstDash val="dashDot"/>
            <a:miter lim="800000"/>
          </a:ln>
          <a:effectLst/>
        </p:spPr>
      </p:cxnSp>
      <p:cxnSp>
        <p:nvCxnSpPr>
          <p:cNvPr id="24" name="Straight Connector 23">
            <a:extLst>
              <a:ext uri="{FF2B5EF4-FFF2-40B4-BE49-F238E27FC236}">
                <a16:creationId xmlns:a16="http://schemas.microsoft.com/office/drawing/2014/main" id="{5F554581-A836-2BF0-088B-66346792A4EB}"/>
              </a:ext>
            </a:extLst>
          </p:cNvPr>
          <p:cNvCxnSpPr/>
          <p:nvPr/>
        </p:nvCxnSpPr>
        <p:spPr>
          <a:xfrm>
            <a:off x="5983903" y="4486257"/>
            <a:ext cx="0" cy="428643"/>
          </a:xfrm>
          <a:prstGeom prst="line">
            <a:avLst/>
          </a:prstGeom>
          <a:noFill/>
          <a:ln w="6350" cap="flat" cmpd="sng" algn="ctr">
            <a:solidFill>
              <a:sysClr val="windowText" lastClr="000000"/>
            </a:solidFill>
            <a:prstDash val="dashDot"/>
            <a:miter lim="800000"/>
          </a:ln>
          <a:effectLst/>
        </p:spPr>
      </p:cxnSp>
      <p:cxnSp>
        <p:nvCxnSpPr>
          <p:cNvPr id="25" name="Straight Connector 24">
            <a:extLst>
              <a:ext uri="{FF2B5EF4-FFF2-40B4-BE49-F238E27FC236}">
                <a16:creationId xmlns:a16="http://schemas.microsoft.com/office/drawing/2014/main" id="{BA0546BD-2451-8697-F0B2-5EED5EE8040C}"/>
              </a:ext>
            </a:extLst>
          </p:cNvPr>
          <p:cNvCxnSpPr/>
          <p:nvPr/>
        </p:nvCxnSpPr>
        <p:spPr>
          <a:xfrm>
            <a:off x="6936403" y="4486257"/>
            <a:ext cx="0" cy="428643"/>
          </a:xfrm>
          <a:prstGeom prst="line">
            <a:avLst/>
          </a:prstGeom>
          <a:noFill/>
          <a:ln w="6350" cap="flat" cmpd="sng" algn="ctr">
            <a:solidFill>
              <a:sysClr val="windowText" lastClr="000000"/>
            </a:solidFill>
            <a:prstDash val="dashDot"/>
            <a:miter lim="800000"/>
          </a:ln>
          <a:effectLst/>
        </p:spPr>
      </p:cxnSp>
      <p:cxnSp>
        <p:nvCxnSpPr>
          <p:cNvPr id="26" name="Straight Connector 25">
            <a:extLst>
              <a:ext uri="{FF2B5EF4-FFF2-40B4-BE49-F238E27FC236}">
                <a16:creationId xmlns:a16="http://schemas.microsoft.com/office/drawing/2014/main" id="{B0656D35-AE13-961D-B615-09B0E898D171}"/>
              </a:ext>
            </a:extLst>
          </p:cNvPr>
          <p:cNvCxnSpPr/>
          <p:nvPr/>
        </p:nvCxnSpPr>
        <p:spPr>
          <a:xfrm>
            <a:off x="7641253" y="4486257"/>
            <a:ext cx="0" cy="428643"/>
          </a:xfrm>
          <a:prstGeom prst="line">
            <a:avLst/>
          </a:prstGeom>
          <a:noFill/>
          <a:ln w="6350" cap="flat" cmpd="sng" algn="ctr">
            <a:solidFill>
              <a:sysClr val="windowText" lastClr="000000"/>
            </a:solidFill>
            <a:prstDash val="dashDot"/>
            <a:miter lim="800000"/>
          </a:ln>
          <a:effectLst/>
        </p:spPr>
      </p:cxnSp>
      <p:cxnSp>
        <p:nvCxnSpPr>
          <p:cNvPr id="27" name="Straight Connector 26">
            <a:extLst>
              <a:ext uri="{FF2B5EF4-FFF2-40B4-BE49-F238E27FC236}">
                <a16:creationId xmlns:a16="http://schemas.microsoft.com/office/drawing/2014/main" id="{1E4B45A1-83E0-ABF0-008A-53DD5F76A124}"/>
              </a:ext>
            </a:extLst>
          </p:cNvPr>
          <p:cNvCxnSpPr/>
          <p:nvPr/>
        </p:nvCxnSpPr>
        <p:spPr>
          <a:xfrm>
            <a:off x="9108102" y="4486257"/>
            <a:ext cx="0" cy="428643"/>
          </a:xfrm>
          <a:prstGeom prst="line">
            <a:avLst/>
          </a:prstGeom>
          <a:noFill/>
          <a:ln w="6350" cap="flat" cmpd="sng" algn="ctr">
            <a:solidFill>
              <a:sysClr val="windowText" lastClr="000000"/>
            </a:solidFill>
            <a:prstDash val="dashDot"/>
            <a:miter lim="800000"/>
          </a:ln>
          <a:effectLst/>
        </p:spPr>
      </p:cxnSp>
      <p:cxnSp>
        <p:nvCxnSpPr>
          <p:cNvPr id="28" name="Straight Connector 27">
            <a:extLst>
              <a:ext uri="{FF2B5EF4-FFF2-40B4-BE49-F238E27FC236}">
                <a16:creationId xmlns:a16="http://schemas.microsoft.com/office/drawing/2014/main" id="{928E09A7-B04E-D90F-FF96-2CDB5EC59D8E}"/>
              </a:ext>
            </a:extLst>
          </p:cNvPr>
          <p:cNvCxnSpPr/>
          <p:nvPr/>
        </p:nvCxnSpPr>
        <p:spPr>
          <a:xfrm>
            <a:off x="9812953" y="4486257"/>
            <a:ext cx="0" cy="428643"/>
          </a:xfrm>
          <a:prstGeom prst="line">
            <a:avLst/>
          </a:prstGeom>
          <a:noFill/>
          <a:ln w="6350" cap="flat" cmpd="sng" algn="ctr">
            <a:solidFill>
              <a:sysClr val="windowText" lastClr="000000"/>
            </a:solidFill>
            <a:prstDash val="dashDot"/>
            <a:miter lim="800000"/>
          </a:ln>
          <a:effectLst/>
        </p:spPr>
      </p:cxnSp>
      <p:cxnSp>
        <p:nvCxnSpPr>
          <p:cNvPr id="29" name="Straight Connector 28">
            <a:extLst>
              <a:ext uri="{FF2B5EF4-FFF2-40B4-BE49-F238E27FC236}">
                <a16:creationId xmlns:a16="http://schemas.microsoft.com/office/drawing/2014/main" id="{E3F2CBD9-FD47-E553-F90A-C854CB0396C3}"/>
              </a:ext>
            </a:extLst>
          </p:cNvPr>
          <p:cNvCxnSpPr/>
          <p:nvPr/>
        </p:nvCxnSpPr>
        <p:spPr>
          <a:xfrm>
            <a:off x="10736878" y="4486257"/>
            <a:ext cx="0" cy="428643"/>
          </a:xfrm>
          <a:prstGeom prst="line">
            <a:avLst/>
          </a:prstGeom>
          <a:noFill/>
          <a:ln w="6350" cap="flat" cmpd="sng" algn="ctr">
            <a:solidFill>
              <a:sysClr val="windowText" lastClr="000000"/>
            </a:solidFill>
            <a:prstDash val="dashDot"/>
            <a:miter lim="800000"/>
          </a:ln>
          <a:effectLst/>
        </p:spPr>
      </p:cxnSp>
      <p:cxnSp>
        <p:nvCxnSpPr>
          <p:cNvPr id="30" name="Straight Connector 29">
            <a:extLst>
              <a:ext uri="{FF2B5EF4-FFF2-40B4-BE49-F238E27FC236}">
                <a16:creationId xmlns:a16="http://schemas.microsoft.com/office/drawing/2014/main" id="{E8ABDA72-3B33-E8FB-26FD-82F642D9021D}"/>
              </a:ext>
            </a:extLst>
          </p:cNvPr>
          <p:cNvCxnSpPr/>
          <p:nvPr/>
        </p:nvCxnSpPr>
        <p:spPr>
          <a:xfrm>
            <a:off x="173653" y="4486257"/>
            <a:ext cx="0" cy="274320"/>
          </a:xfrm>
          <a:prstGeom prst="line">
            <a:avLst/>
          </a:prstGeom>
          <a:noFill/>
          <a:ln w="6350" cap="flat" cmpd="sng" algn="ctr">
            <a:solidFill>
              <a:sysClr val="windowText" lastClr="000000"/>
            </a:solidFill>
            <a:prstDash val="solid"/>
            <a:miter lim="800000"/>
          </a:ln>
          <a:effectLst/>
        </p:spPr>
      </p:cxnSp>
      <p:cxnSp>
        <p:nvCxnSpPr>
          <p:cNvPr id="31" name="Straight Connector 30">
            <a:extLst>
              <a:ext uri="{FF2B5EF4-FFF2-40B4-BE49-F238E27FC236}">
                <a16:creationId xmlns:a16="http://schemas.microsoft.com/office/drawing/2014/main" id="{5C2C6D39-BC53-FFA4-51B0-3B13F040B437}"/>
              </a:ext>
            </a:extLst>
          </p:cNvPr>
          <p:cNvCxnSpPr/>
          <p:nvPr/>
        </p:nvCxnSpPr>
        <p:spPr>
          <a:xfrm>
            <a:off x="1621453" y="4486257"/>
            <a:ext cx="0" cy="274320"/>
          </a:xfrm>
          <a:prstGeom prst="line">
            <a:avLst/>
          </a:prstGeom>
          <a:noFill/>
          <a:ln w="6350" cap="flat" cmpd="sng" algn="ctr">
            <a:solidFill>
              <a:sysClr val="windowText" lastClr="000000"/>
            </a:solidFill>
            <a:prstDash val="solid"/>
            <a:miter lim="800000"/>
          </a:ln>
          <a:effectLst/>
        </p:spPr>
      </p:cxnSp>
      <p:cxnSp>
        <p:nvCxnSpPr>
          <p:cNvPr id="32" name="Straight Connector 31">
            <a:extLst>
              <a:ext uri="{FF2B5EF4-FFF2-40B4-BE49-F238E27FC236}">
                <a16:creationId xmlns:a16="http://schemas.microsoft.com/office/drawing/2014/main" id="{6F281ACE-1989-1C99-8068-471CF694E386}"/>
              </a:ext>
            </a:extLst>
          </p:cNvPr>
          <p:cNvCxnSpPr/>
          <p:nvPr/>
        </p:nvCxnSpPr>
        <p:spPr>
          <a:xfrm>
            <a:off x="2783503" y="4486257"/>
            <a:ext cx="0" cy="274320"/>
          </a:xfrm>
          <a:prstGeom prst="line">
            <a:avLst/>
          </a:prstGeom>
          <a:noFill/>
          <a:ln w="6350" cap="flat" cmpd="sng" algn="ctr">
            <a:solidFill>
              <a:sysClr val="windowText" lastClr="000000"/>
            </a:solidFill>
            <a:prstDash val="solid"/>
            <a:miter lim="800000"/>
          </a:ln>
          <a:effectLst/>
        </p:spPr>
      </p:cxnSp>
      <p:cxnSp>
        <p:nvCxnSpPr>
          <p:cNvPr id="33" name="Straight Connector 32">
            <a:extLst>
              <a:ext uri="{FF2B5EF4-FFF2-40B4-BE49-F238E27FC236}">
                <a16:creationId xmlns:a16="http://schemas.microsoft.com/office/drawing/2014/main" id="{E9F9D920-2BBE-8245-66AE-A37B68BDDB37}"/>
              </a:ext>
            </a:extLst>
          </p:cNvPr>
          <p:cNvCxnSpPr/>
          <p:nvPr/>
        </p:nvCxnSpPr>
        <p:spPr>
          <a:xfrm>
            <a:off x="3926503" y="4486257"/>
            <a:ext cx="0" cy="274320"/>
          </a:xfrm>
          <a:prstGeom prst="line">
            <a:avLst/>
          </a:prstGeom>
          <a:noFill/>
          <a:ln w="6350" cap="flat" cmpd="sng" algn="ctr">
            <a:solidFill>
              <a:sysClr val="windowText" lastClr="000000"/>
            </a:solidFill>
            <a:prstDash val="solid"/>
            <a:miter lim="800000"/>
          </a:ln>
          <a:effectLst/>
        </p:spPr>
      </p:cxnSp>
      <p:cxnSp>
        <p:nvCxnSpPr>
          <p:cNvPr id="34" name="Straight Connector 33">
            <a:extLst>
              <a:ext uri="{FF2B5EF4-FFF2-40B4-BE49-F238E27FC236}">
                <a16:creationId xmlns:a16="http://schemas.microsoft.com/office/drawing/2014/main" id="{5218D804-B6FA-BD96-0604-B55F523BEAE6}"/>
              </a:ext>
            </a:extLst>
          </p:cNvPr>
          <p:cNvCxnSpPr/>
          <p:nvPr/>
        </p:nvCxnSpPr>
        <p:spPr>
          <a:xfrm>
            <a:off x="4955203" y="4486257"/>
            <a:ext cx="0" cy="274320"/>
          </a:xfrm>
          <a:prstGeom prst="line">
            <a:avLst/>
          </a:prstGeom>
          <a:noFill/>
          <a:ln w="6350" cap="flat" cmpd="sng" algn="ctr">
            <a:solidFill>
              <a:sysClr val="windowText" lastClr="000000"/>
            </a:solidFill>
            <a:prstDash val="solid"/>
            <a:miter lim="800000"/>
          </a:ln>
          <a:effectLst/>
        </p:spPr>
      </p:cxnSp>
      <p:cxnSp>
        <p:nvCxnSpPr>
          <p:cNvPr id="35" name="Straight Connector 34">
            <a:extLst>
              <a:ext uri="{FF2B5EF4-FFF2-40B4-BE49-F238E27FC236}">
                <a16:creationId xmlns:a16="http://schemas.microsoft.com/office/drawing/2014/main" id="{8AD07038-7FBE-B2D1-7B6D-60CD0C94F35B}"/>
              </a:ext>
            </a:extLst>
          </p:cNvPr>
          <p:cNvCxnSpPr/>
          <p:nvPr/>
        </p:nvCxnSpPr>
        <p:spPr>
          <a:xfrm>
            <a:off x="5983903" y="4486257"/>
            <a:ext cx="0" cy="274320"/>
          </a:xfrm>
          <a:prstGeom prst="line">
            <a:avLst/>
          </a:prstGeom>
          <a:noFill/>
          <a:ln w="6350" cap="flat" cmpd="sng" algn="ctr">
            <a:solidFill>
              <a:sysClr val="windowText" lastClr="000000"/>
            </a:solidFill>
            <a:prstDash val="solid"/>
            <a:miter lim="800000"/>
          </a:ln>
          <a:effectLst/>
        </p:spPr>
      </p:cxnSp>
      <p:cxnSp>
        <p:nvCxnSpPr>
          <p:cNvPr id="36" name="Straight Connector 35">
            <a:extLst>
              <a:ext uri="{FF2B5EF4-FFF2-40B4-BE49-F238E27FC236}">
                <a16:creationId xmlns:a16="http://schemas.microsoft.com/office/drawing/2014/main" id="{EFA43A72-26B5-C2E1-CF21-0CE54D6231B0}"/>
              </a:ext>
            </a:extLst>
          </p:cNvPr>
          <p:cNvCxnSpPr/>
          <p:nvPr/>
        </p:nvCxnSpPr>
        <p:spPr>
          <a:xfrm>
            <a:off x="6936403" y="4486257"/>
            <a:ext cx="0" cy="274320"/>
          </a:xfrm>
          <a:prstGeom prst="line">
            <a:avLst/>
          </a:prstGeom>
          <a:noFill/>
          <a:ln w="6350" cap="flat" cmpd="sng" algn="ctr">
            <a:solidFill>
              <a:sysClr val="windowText" lastClr="000000"/>
            </a:solidFill>
            <a:prstDash val="solid"/>
            <a:miter lim="800000"/>
          </a:ln>
          <a:effectLst/>
        </p:spPr>
      </p:cxnSp>
      <p:cxnSp>
        <p:nvCxnSpPr>
          <p:cNvPr id="37" name="Straight Connector 36">
            <a:extLst>
              <a:ext uri="{FF2B5EF4-FFF2-40B4-BE49-F238E27FC236}">
                <a16:creationId xmlns:a16="http://schemas.microsoft.com/office/drawing/2014/main" id="{43E7FFA8-1F28-4D1E-DE2D-A4E38FC50CBA}"/>
              </a:ext>
            </a:extLst>
          </p:cNvPr>
          <p:cNvCxnSpPr/>
          <p:nvPr/>
        </p:nvCxnSpPr>
        <p:spPr>
          <a:xfrm>
            <a:off x="7641253" y="4486257"/>
            <a:ext cx="0" cy="274320"/>
          </a:xfrm>
          <a:prstGeom prst="line">
            <a:avLst/>
          </a:prstGeom>
          <a:noFill/>
          <a:ln w="6350" cap="flat" cmpd="sng" algn="ctr">
            <a:solidFill>
              <a:sysClr val="windowText" lastClr="000000"/>
            </a:solidFill>
            <a:prstDash val="solid"/>
            <a:miter lim="800000"/>
          </a:ln>
          <a:effectLst/>
        </p:spPr>
      </p:cxnSp>
      <p:cxnSp>
        <p:nvCxnSpPr>
          <p:cNvPr id="38" name="Straight Connector 37">
            <a:extLst>
              <a:ext uri="{FF2B5EF4-FFF2-40B4-BE49-F238E27FC236}">
                <a16:creationId xmlns:a16="http://schemas.microsoft.com/office/drawing/2014/main" id="{57E5A31C-608C-164D-D5DD-052CC4FFC17A}"/>
              </a:ext>
            </a:extLst>
          </p:cNvPr>
          <p:cNvCxnSpPr/>
          <p:nvPr/>
        </p:nvCxnSpPr>
        <p:spPr>
          <a:xfrm>
            <a:off x="9108102" y="4486257"/>
            <a:ext cx="0" cy="274320"/>
          </a:xfrm>
          <a:prstGeom prst="line">
            <a:avLst/>
          </a:prstGeom>
          <a:noFill/>
          <a:ln w="6350" cap="flat" cmpd="sng" algn="ctr">
            <a:solidFill>
              <a:sysClr val="windowText" lastClr="000000"/>
            </a:solidFill>
            <a:prstDash val="solid"/>
            <a:miter lim="800000"/>
          </a:ln>
          <a:effectLst/>
        </p:spPr>
      </p:cxnSp>
      <p:cxnSp>
        <p:nvCxnSpPr>
          <p:cNvPr id="39" name="Straight Connector 38">
            <a:extLst>
              <a:ext uri="{FF2B5EF4-FFF2-40B4-BE49-F238E27FC236}">
                <a16:creationId xmlns:a16="http://schemas.microsoft.com/office/drawing/2014/main" id="{CF973222-D6B4-030C-8346-5BE661E311A2}"/>
              </a:ext>
            </a:extLst>
          </p:cNvPr>
          <p:cNvCxnSpPr/>
          <p:nvPr/>
        </p:nvCxnSpPr>
        <p:spPr>
          <a:xfrm>
            <a:off x="9812953" y="4486257"/>
            <a:ext cx="0" cy="274320"/>
          </a:xfrm>
          <a:prstGeom prst="line">
            <a:avLst/>
          </a:prstGeom>
          <a:noFill/>
          <a:ln w="6350" cap="flat" cmpd="sng" algn="ctr">
            <a:solidFill>
              <a:sysClr val="windowText" lastClr="000000"/>
            </a:solidFill>
            <a:prstDash val="solid"/>
            <a:miter lim="800000"/>
          </a:ln>
          <a:effectLst/>
        </p:spPr>
      </p:cxnSp>
      <p:cxnSp>
        <p:nvCxnSpPr>
          <p:cNvPr id="40" name="Straight Connector 39">
            <a:extLst>
              <a:ext uri="{FF2B5EF4-FFF2-40B4-BE49-F238E27FC236}">
                <a16:creationId xmlns:a16="http://schemas.microsoft.com/office/drawing/2014/main" id="{0CAF0A4D-148E-B3E2-4C1D-0C99977D55FC}"/>
              </a:ext>
            </a:extLst>
          </p:cNvPr>
          <p:cNvCxnSpPr/>
          <p:nvPr/>
        </p:nvCxnSpPr>
        <p:spPr>
          <a:xfrm>
            <a:off x="10736878" y="4486257"/>
            <a:ext cx="0" cy="274320"/>
          </a:xfrm>
          <a:prstGeom prst="line">
            <a:avLst/>
          </a:prstGeom>
          <a:noFill/>
          <a:ln w="6350" cap="flat" cmpd="sng" algn="ctr">
            <a:solidFill>
              <a:sysClr val="windowText" lastClr="000000"/>
            </a:solidFill>
            <a:prstDash val="solid"/>
            <a:miter lim="800000"/>
          </a:ln>
          <a:effectLst/>
        </p:spPr>
      </p:cxnSp>
      <p:sp>
        <p:nvSpPr>
          <p:cNvPr id="41" name="TextBox 40">
            <a:extLst>
              <a:ext uri="{FF2B5EF4-FFF2-40B4-BE49-F238E27FC236}">
                <a16:creationId xmlns:a16="http://schemas.microsoft.com/office/drawing/2014/main" id="{F9638A90-9CAC-FC6E-A425-56300CEDFE45}"/>
              </a:ext>
            </a:extLst>
          </p:cNvPr>
          <p:cNvSpPr txBox="1"/>
          <p:nvPr/>
        </p:nvSpPr>
        <p:spPr>
          <a:xfrm>
            <a:off x="5121384" y="1507486"/>
            <a:ext cx="1352806" cy="369332"/>
          </a:xfrm>
          <a:prstGeom prst="rect">
            <a:avLst/>
          </a:prstGeom>
          <a:noFill/>
        </p:spPr>
        <p:txBody>
          <a:bodyPr wrap="none" rtlCol="0">
            <a:spAutoFit/>
          </a:bodyPr>
          <a:lstStyle/>
          <a:p>
            <a:r>
              <a:rPr lang="en-US" dirty="0">
                <a:solidFill>
                  <a:prstClr val="black"/>
                </a:solidFill>
                <a:latin typeface="Rockwell" panose="02060603020205020403" pitchFamily="18" charset="0"/>
              </a:rPr>
              <a:t>agriculture</a:t>
            </a:r>
          </a:p>
        </p:txBody>
      </p:sp>
      <p:sp>
        <p:nvSpPr>
          <p:cNvPr id="42" name="TextBox 41">
            <a:extLst>
              <a:ext uri="{FF2B5EF4-FFF2-40B4-BE49-F238E27FC236}">
                <a16:creationId xmlns:a16="http://schemas.microsoft.com/office/drawing/2014/main" id="{8753E799-E86A-57B6-82A1-7FD752E04B76}"/>
              </a:ext>
            </a:extLst>
          </p:cNvPr>
          <p:cNvSpPr txBox="1"/>
          <p:nvPr/>
        </p:nvSpPr>
        <p:spPr>
          <a:xfrm>
            <a:off x="8374028" y="1593934"/>
            <a:ext cx="1139543" cy="369332"/>
          </a:xfrm>
          <a:prstGeom prst="rect">
            <a:avLst/>
          </a:prstGeom>
          <a:noFill/>
        </p:spPr>
        <p:txBody>
          <a:bodyPr wrap="none" rtlCol="0">
            <a:spAutoFit/>
          </a:bodyPr>
          <a:lstStyle/>
          <a:p>
            <a:r>
              <a:rPr lang="en-US">
                <a:solidFill>
                  <a:prstClr val="black"/>
                </a:solidFill>
                <a:latin typeface="Rockwell" panose="02060603020205020403" pitchFamily="18" charset="0"/>
              </a:rPr>
              <a:t>recharge</a:t>
            </a:r>
          </a:p>
        </p:txBody>
      </p:sp>
      <p:sp>
        <p:nvSpPr>
          <p:cNvPr id="43" name="Rectangle 42">
            <a:extLst>
              <a:ext uri="{FF2B5EF4-FFF2-40B4-BE49-F238E27FC236}">
                <a16:creationId xmlns:a16="http://schemas.microsoft.com/office/drawing/2014/main" id="{845DC6D7-C4F2-80AD-67C1-B278ACE6F920}"/>
              </a:ext>
            </a:extLst>
          </p:cNvPr>
          <p:cNvSpPr/>
          <p:nvPr/>
        </p:nvSpPr>
        <p:spPr>
          <a:xfrm>
            <a:off x="4507527" y="1391381"/>
            <a:ext cx="2428875" cy="172892"/>
          </a:xfrm>
          <a:prstGeom prst="rect">
            <a:avLst/>
          </a:prstGeom>
          <a:solidFill>
            <a:srgbClr val="4472C4">
              <a:alpha val="1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44" name="TextBox 43">
            <a:extLst>
              <a:ext uri="{FF2B5EF4-FFF2-40B4-BE49-F238E27FC236}">
                <a16:creationId xmlns:a16="http://schemas.microsoft.com/office/drawing/2014/main" id="{7CBEE105-9295-5B73-A1C8-B8C8D7BBF406}"/>
              </a:ext>
            </a:extLst>
          </p:cNvPr>
          <p:cNvSpPr txBox="1"/>
          <p:nvPr/>
        </p:nvSpPr>
        <p:spPr>
          <a:xfrm>
            <a:off x="1787738" y="1593585"/>
            <a:ext cx="1098378" cy="369332"/>
          </a:xfrm>
          <a:prstGeom prst="rect">
            <a:avLst/>
          </a:prstGeom>
          <a:noFill/>
        </p:spPr>
        <p:txBody>
          <a:bodyPr wrap="none" rtlCol="0">
            <a:spAutoFit/>
          </a:bodyPr>
          <a:lstStyle/>
          <a:p>
            <a:pPr algn="ctr"/>
            <a:r>
              <a:rPr lang="en-US" dirty="0">
                <a:solidFill>
                  <a:prstClr val="black"/>
                </a:solidFill>
                <a:latin typeface="Rockwell" panose="02060603020205020403" pitchFamily="18" charset="0"/>
              </a:rPr>
              <a:t>legumes</a:t>
            </a:r>
          </a:p>
        </p:txBody>
      </p:sp>
      <p:sp>
        <p:nvSpPr>
          <p:cNvPr id="45" name="Oval 44">
            <a:extLst>
              <a:ext uri="{FF2B5EF4-FFF2-40B4-BE49-F238E27FC236}">
                <a16:creationId xmlns:a16="http://schemas.microsoft.com/office/drawing/2014/main" id="{1201350F-C0C1-D64A-E348-1B3ACFD792FA}"/>
              </a:ext>
            </a:extLst>
          </p:cNvPr>
          <p:cNvSpPr/>
          <p:nvPr/>
        </p:nvSpPr>
        <p:spPr>
          <a:xfrm>
            <a:off x="9484137" y="2837214"/>
            <a:ext cx="182880" cy="182880"/>
          </a:xfrm>
          <a:prstGeom prst="ellipse">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46" name="Oval 45">
            <a:extLst>
              <a:ext uri="{FF2B5EF4-FFF2-40B4-BE49-F238E27FC236}">
                <a16:creationId xmlns:a16="http://schemas.microsoft.com/office/drawing/2014/main" id="{9911B81D-0A5B-C7CA-D245-D15F5B38DBB1}"/>
              </a:ext>
            </a:extLst>
          </p:cNvPr>
          <p:cNvSpPr/>
          <p:nvPr/>
        </p:nvSpPr>
        <p:spPr>
          <a:xfrm>
            <a:off x="8100427" y="3531128"/>
            <a:ext cx="182880" cy="182880"/>
          </a:xfrm>
          <a:prstGeom prst="ellipse">
            <a:avLst/>
          </a:prstGeom>
          <a:solidFill>
            <a:srgbClr val="0000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cxnSp>
        <p:nvCxnSpPr>
          <p:cNvPr id="47" name="Straight Connector 46">
            <a:extLst>
              <a:ext uri="{FF2B5EF4-FFF2-40B4-BE49-F238E27FC236}">
                <a16:creationId xmlns:a16="http://schemas.microsoft.com/office/drawing/2014/main" id="{348C2408-43C5-29BD-B169-208311578A44}"/>
              </a:ext>
            </a:extLst>
          </p:cNvPr>
          <p:cNvCxnSpPr>
            <a:cxnSpLocks/>
          </p:cNvCxnSpPr>
          <p:nvPr/>
        </p:nvCxnSpPr>
        <p:spPr>
          <a:xfrm>
            <a:off x="4489945" y="1837215"/>
            <a:ext cx="0" cy="2020022"/>
          </a:xfrm>
          <a:prstGeom prst="line">
            <a:avLst/>
          </a:prstGeom>
          <a:noFill/>
          <a:ln w="6350" cap="flat" cmpd="sng" algn="ctr">
            <a:solidFill>
              <a:sysClr val="windowText" lastClr="000000"/>
            </a:solidFill>
            <a:prstDash val="lgDashDotDot"/>
            <a:miter lim="800000"/>
          </a:ln>
          <a:effectLst/>
        </p:spPr>
      </p:cxnSp>
      <p:cxnSp>
        <p:nvCxnSpPr>
          <p:cNvPr id="48" name="Straight Connector 47">
            <a:extLst>
              <a:ext uri="{FF2B5EF4-FFF2-40B4-BE49-F238E27FC236}">
                <a16:creationId xmlns:a16="http://schemas.microsoft.com/office/drawing/2014/main" id="{E9490487-34CC-CBFB-0742-B4B27E7BB501}"/>
              </a:ext>
            </a:extLst>
          </p:cNvPr>
          <p:cNvCxnSpPr/>
          <p:nvPr/>
        </p:nvCxnSpPr>
        <p:spPr>
          <a:xfrm>
            <a:off x="6936402" y="1806081"/>
            <a:ext cx="0" cy="2020022"/>
          </a:xfrm>
          <a:prstGeom prst="line">
            <a:avLst/>
          </a:prstGeom>
          <a:noFill/>
          <a:ln w="6350" cap="flat" cmpd="sng" algn="ctr">
            <a:solidFill>
              <a:sysClr val="windowText" lastClr="000000"/>
            </a:solidFill>
            <a:prstDash val="lgDashDotDot"/>
            <a:miter lim="800000"/>
          </a:ln>
          <a:effectLst/>
        </p:spPr>
      </p:cxnSp>
      <p:cxnSp>
        <p:nvCxnSpPr>
          <p:cNvPr id="49" name="Straight Connector 48">
            <a:extLst>
              <a:ext uri="{FF2B5EF4-FFF2-40B4-BE49-F238E27FC236}">
                <a16:creationId xmlns:a16="http://schemas.microsoft.com/office/drawing/2014/main" id="{236C82E4-4F80-91F5-F520-02E9FBAD947A}"/>
              </a:ext>
            </a:extLst>
          </p:cNvPr>
          <p:cNvCxnSpPr>
            <a:cxnSpLocks/>
          </p:cNvCxnSpPr>
          <p:nvPr/>
        </p:nvCxnSpPr>
        <p:spPr>
          <a:xfrm>
            <a:off x="173653" y="1837215"/>
            <a:ext cx="0" cy="2020022"/>
          </a:xfrm>
          <a:prstGeom prst="line">
            <a:avLst/>
          </a:prstGeom>
          <a:noFill/>
          <a:ln w="6350" cap="flat" cmpd="sng" algn="ctr">
            <a:solidFill>
              <a:sysClr val="windowText" lastClr="000000"/>
            </a:solidFill>
            <a:prstDash val="lgDashDotDot"/>
            <a:miter lim="800000"/>
          </a:ln>
          <a:effectLst/>
        </p:spPr>
      </p:cxnSp>
      <p:cxnSp>
        <p:nvCxnSpPr>
          <p:cNvPr id="50" name="Straight Arrow Connector 49">
            <a:extLst>
              <a:ext uri="{FF2B5EF4-FFF2-40B4-BE49-F238E27FC236}">
                <a16:creationId xmlns:a16="http://schemas.microsoft.com/office/drawing/2014/main" id="{7B89393A-310C-4507-8977-D008F939E500}"/>
              </a:ext>
            </a:extLst>
          </p:cNvPr>
          <p:cNvCxnSpPr>
            <a:stCxn id="44" idx="2"/>
          </p:cNvCxnSpPr>
          <p:nvPr/>
        </p:nvCxnSpPr>
        <p:spPr>
          <a:xfrm flipH="1">
            <a:off x="2336926" y="1962917"/>
            <a:ext cx="1" cy="486512"/>
          </a:xfrm>
          <a:prstGeom prst="straightConnector1">
            <a:avLst/>
          </a:prstGeom>
          <a:noFill/>
          <a:ln w="6350" cap="flat" cmpd="sng" algn="ctr">
            <a:solidFill>
              <a:sysClr val="windowText" lastClr="000000"/>
            </a:solidFill>
            <a:prstDash val="solid"/>
            <a:miter lim="800000"/>
            <a:tailEnd type="triangle"/>
          </a:ln>
          <a:effectLst/>
        </p:spPr>
      </p:cxnSp>
      <p:cxnSp>
        <p:nvCxnSpPr>
          <p:cNvPr id="51" name="Straight Arrow Connector 50">
            <a:extLst>
              <a:ext uri="{FF2B5EF4-FFF2-40B4-BE49-F238E27FC236}">
                <a16:creationId xmlns:a16="http://schemas.microsoft.com/office/drawing/2014/main" id="{8B5673DD-D785-4BF7-FB84-855158863600}"/>
              </a:ext>
            </a:extLst>
          </p:cNvPr>
          <p:cNvCxnSpPr/>
          <p:nvPr/>
        </p:nvCxnSpPr>
        <p:spPr>
          <a:xfrm flipH="1">
            <a:off x="5501227" y="1993654"/>
            <a:ext cx="1" cy="731520"/>
          </a:xfrm>
          <a:prstGeom prst="straightConnector1">
            <a:avLst/>
          </a:prstGeom>
          <a:noFill/>
          <a:ln w="6350" cap="flat" cmpd="sng" algn="ctr">
            <a:solidFill>
              <a:sysClr val="windowText" lastClr="000000"/>
            </a:solidFill>
            <a:prstDash val="solid"/>
            <a:miter lim="800000"/>
            <a:tailEnd type="triangle"/>
          </a:ln>
          <a:effectLst/>
        </p:spPr>
      </p:cxnSp>
      <p:cxnSp>
        <p:nvCxnSpPr>
          <p:cNvPr id="52" name="Straight Arrow Connector 51">
            <a:extLst>
              <a:ext uri="{FF2B5EF4-FFF2-40B4-BE49-F238E27FC236}">
                <a16:creationId xmlns:a16="http://schemas.microsoft.com/office/drawing/2014/main" id="{B385E40B-CFD4-AA91-EAB6-0081DDD73835}"/>
              </a:ext>
            </a:extLst>
          </p:cNvPr>
          <p:cNvCxnSpPr>
            <a:cxnSpLocks/>
          </p:cNvCxnSpPr>
          <p:nvPr/>
        </p:nvCxnSpPr>
        <p:spPr>
          <a:xfrm flipH="1">
            <a:off x="8617452" y="1985234"/>
            <a:ext cx="3" cy="574277"/>
          </a:xfrm>
          <a:prstGeom prst="straightConnector1">
            <a:avLst/>
          </a:prstGeom>
          <a:noFill/>
          <a:ln w="6350" cap="flat" cmpd="sng" algn="ctr">
            <a:solidFill>
              <a:sysClr val="windowText" lastClr="000000"/>
            </a:solidFill>
            <a:prstDash val="solid"/>
            <a:miter lim="800000"/>
            <a:tailEnd type="triangle"/>
          </a:ln>
          <a:effectLst/>
        </p:spPr>
      </p:cxnSp>
      <p:sp>
        <p:nvSpPr>
          <p:cNvPr id="53" name="TextBox 52">
            <a:extLst>
              <a:ext uri="{FF2B5EF4-FFF2-40B4-BE49-F238E27FC236}">
                <a16:creationId xmlns:a16="http://schemas.microsoft.com/office/drawing/2014/main" id="{4F1209D3-C7C0-8805-31C5-DD87D7B09AA8}"/>
              </a:ext>
            </a:extLst>
          </p:cNvPr>
          <p:cNvSpPr txBox="1"/>
          <p:nvPr/>
        </p:nvSpPr>
        <p:spPr>
          <a:xfrm>
            <a:off x="10413556" y="825179"/>
            <a:ext cx="1799467" cy="369332"/>
          </a:xfrm>
          <a:prstGeom prst="rect">
            <a:avLst/>
          </a:prstGeom>
          <a:noFill/>
        </p:spPr>
        <p:txBody>
          <a:bodyPr wrap="none" rtlCol="0">
            <a:spAutoFit/>
          </a:bodyPr>
          <a:lstStyle/>
          <a:p>
            <a:r>
              <a:rPr lang="en-US" b="1" dirty="0">
                <a:solidFill>
                  <a:prstClr val="black"/>
                </a:solidFill>
                <a:latin typeface="Rockwell" panose="02060603020205020403" pitchFamily="18" charset="0"/>
              </a:rPr>
              <a:t>wells package</a:t>
            </a:r>
          </a:p>
        </p:txBody>
      </p:sp>
      <p:sp>
        <p:nvSpPr>
          <p:cNvPr id="54" name="TextBox 53">
            <a:extLst>
              <a:ext uri="{FF2B5EF4-FFF2-40B4-BE49-F238E27FC236}">
                <a16:creationId xmlns:a16="http://schemas.microsoft.com/office/drawing/2014/main" id="{996AA1BF-0E5C-4C6B-BE61-B066FC57B049}"/>
              </a:ext>
            </a:extLst>
          </p:cNvPr>
          <p:cNvSpPr txBox="1"/>
          <p:nvPr/>
        </p:nvSpPr>
        <p:spPr>
          <a:xfrm>
            <a:off x="31055" y="-337585"/>
            <a:ext cx="4709687" cy="646331"/>
          </a:xfrm>
          <a:prstGeom prst="rect">
            <a:avLst/>
          </a:prstGeom>
          <a:noFill/>
        </p:spPr>
        <p:txBody>
          <a:bodyPr wrap="none" rtlCol="0">
            <a:spAutoFit/>
          </a:bodyPr>
          <a:lstStyle/>
          <a:p>
            <a:r>
              <a:rPr lang="en-US" b="1" dirty="0">
                <a:solidFill>
                  <a:prstClr val="black"/>
                </a:solidFill>
                <a:latin typeface="Calibri" panose="020F0502020204030204"/>
              </a:rPr>
              <a:t>Solute Transport Model Concept</a:t>
            </a:r>
          </a:p>
          <a:p>
            <a:r>
              <a:rPr lang="en-US" b="1" dirty="0">
                <a:solidFill>
                  <a:prstClr val="black"/>
                </a:solidFill>
                <a:latin typeface="Calibri" panose="020F0502020204030204"/>
              </a:rPr>
              <a:t>cross-section</a:t>
            </a:r>
            <a:r>
              <a:rPr lang="en-US" dirty="0">
                <a:solidFill>
                  <a:prstClr val="black"/>
                </a:solidFill>
                <a:latin typeface="Calibri" panose="020F0502020204030204"/>
              </a:rPr>
              <a:t> | polygon sources | points sources</a:t>
            </a:r>
          </a:p>
        </p:txBody>
      </p:sp>
      <p:sp>
        <p:nvSpPr>
          <p:cNvPr id="55" name="TextBox 54">
            <a:extLst>
              <a:ext uri="{FF2B5EF4-FFF2-40B4-BE49-F238E27FC236}">
                <a16:creationId xmlns:a16="http://schemas.microsoft.com/office/drawing/2014/main" id="{58CA0142-AA4D-C85F-4E5B-E372B2DC7602}"/>
              </a:ext>
            </a:extLst>
          </p:cNvPr>
          <p:cNvSpPr txBox="1"/>
          <p:nvPr/>
        </p:nvSpPr>
        <p:spPr>
          <a:xfrm>
            <a:off x="443288" y="3570755"/>
            <a:ext cx="4031639" cy="369332"/>
          </a:xfrm>
          <a:prstGeom prst="rect">
            <a:avLst/>
          </a:prstGeom>
          <a:noFill/>
        </p:spPr>
        <p:txBody>
          <a:bodyPr wrap="square" rtlCol="0">
            <a:spAutoFit/>
          </a:bodyPr>
          <a:lstStyle/>
          <a:p>
            <a:r>
              <a:rPr lang="en-US">
                <a:solidFill>
                  <a:prstClr val="black"/>
                </a:solidFill>
                <a:latin typeface="Rockwell" panose="02060603020205020403" pitchFamily="18" charset="0"/>
              </a:rPr>
              <a:t>Voronoi grid| </a:t>
            </a:r>
            <a:r>
              <a:rPr lang="en-US" dirty="0">
                <a:solidFill>
                  <a:prstClr val="black"/>
                </a:solidFill>
                <a:latin typeface="Rockwell" panose="02060603020205020403" pitchFamily="18" charset="0"/>
              </a:rPr>
              <a:t>MODFLOW USG</a:t>
            </a:r>
          </a:p>
        </p:txBody>
      </p:sp>
      <p:sp>
        <p:nvSpPr>
          <p:cNvPr id="56" name="TextBox 55">
            <a:extLst>
              <a:ext uri="{FF2B5EF4-FFF2-40B4-BE49-F238E27FC236}">
                <a16:creationId xmlns:a16="http://schemas.microsoft.com/office/drawing/2014/main" id="{4822EB8A-AB75-35DE-55B7-BEB883B14C5C}"/>
              </a:ext>
            </a:extLst>
          </p:cNvPr>
          <p:cNvSpPr txBox="1"/>
          <p:nvPr/>
        </p:nvSpPr>
        <p:spPr>
          <a:xfrm>
            <a:off x="6923213" y="3411134"/>
            <a:ext cx="1228863" cy="369332"/>
          </a:xfrm>
          <a:prstGeom prst="rect">
            <a:avLst/>
          </a:prstGeom>
          <a:noFill/>
        </p:spPr>
        <p:txBody>
          <a:bodyPr wrap="none" rtlCol="0">
            <a:spAutoFit/>
          </a:bodyPr>
          <a:lstStyle/>
          <a:p>
            <a:r>
              <a:rPr lang="en-US" dirty="0">
                <a:solidFill>
                  <a:prstClr val="black"/>
                </a:solidFill>
                <a:latin typeface="Rockwell" panose="02060603020205020403" pitchFamily="18" charset="0"/>
              </a:rPr>
              <a:t>well point</a:t>
            </a:r>
          </a:p>
        </p:txBody>
      </p:sp>
      <p:sp>
        <p:nvSpPr>
          <p:cNvPr id="57" name="TextBox 56">
            <a:extLst>
              <a:ext uri="{FF2B5EF4-FFF2-40B4-BE49-F238E27FC236}">
                <a16:creationId xmlns:a16="http://schemas.microsoft.com/office/drawing/2014/main" id="{4B2C75E6-FECD-214C-0F12-D167A0687EFF}"/>
              </a:ext>
            </a:extLst>
          </p:cNvPr>
          <p:cNvSpPr txBox="1"/>
          <p:nvPr/>
        </p:nvSpPr>
        <p:spPr>
          <a:xfrm>
            <a:off x="9615481" y="2731169"/>
            <a:ext cx="1486304" cy="369332"/>
          </a:xfrm>
          <a:prstGeom prst="rect">
            <a:avLst/>
          </a:prstGeom>
          <a:noFill/>
        </p:spPr>
        <p:txBody>
          <a:bodyPr wrap="none" rtlCol="0">
            <a:spAutoFit/>
          </a:bodyPr>
          <a:lstStyle/>
          <a:p>
            <a:r>
              <a:rPr lang="en-US" dirty="0">
                <a:solidFill>
                  <a:prstClr val="black"/>
                </a:solidFill>
                <a:latin typeface="Rockwell" panose="02060603020205020403" pitchFamily="18" charset="0"/>
              </a:rPr>
              <a:t>septic point </a:t>
            </a:r>
          </a:p>
        </p:txBody>
      </p:sp>
      <p:cxnSp>
        <p:nvCxnSpPr>
          <p:cNvPr id="58" name="Straight Arrow Connector 57">
            <a:extLst>
              <a:ext uri="{FF2B5EF4-FFF2-40B4-BE49-F238E27FC236}">
                <a16:creationId xmlns:a16="http://schemas.microsoft.com/office/drawing/2014/main" id="{6F7D6C35-4608-E59F-9F55-B654BF4312DE}"/>
              </a:ext>
            </a:extLst>
          </p:cNvPr>
          <p:cNvCxnSpPr>
            <a:cxnSpLocks/>
          </p:cNvCxnSpPr>
          <p:nvPr/>
        </p:nvCxnSpPr>
        <p:spPr>
          <a:xfrm flipH="1" flipV="1">
            <a:off x="8180143" y="2826363"/>
            <a:ext cx="1" cy="640080"/>
          </a:xfrm>
          <a:prstGeom prst="straightConnector1">
            <a:avLst/>
          </a:prstGeom>
          <a:noFill/>
          <a:ln w="6350" cap="flat" cmpd="sng" algn="ctr">
            <a:solidFill>
              <a:sysClr val="windowText" lastClr="000000"/>
            </a:solidFill>
            <a:prstDash val="solid"/>
            <a:miter lim="800000"/>
            <a:tailEnd type="triangle"/>
          </a:ln>
          <a:effectLst/>
        </p:spPr>
      </p:cxnSp>
      <p:cxnSp>
        <p:nvCxnSpPr>
          <p:cNvPr id="59" name="Straight Arrow Connector 58">
            <a:extLst>
              <a:ext uri="{FF2B5EF4-FFF2-40B4-BE49-F238E27FC236}">
                <a16:creationId xmlns:a16="http://schemas.microsoft.com/office/drawing/2014/main" id="{F2DD7287-1874-DF0C-CB85-DA5BFB311B0B}"/>
              </a:ext>
            </a:extLst>
          </p:cNvPr>
          <p:cNvCxnSpPr/>
          <p:nvPr/>
        </p:nvCxnSpPr>
        <p:spPr>
          <a:xfrm flipH="1">
            <a:off x="9569178" y="3053419"/>
            <a:ext cx="1" cy="731520"/>
          </a:xfrm>
          <a:prstGeom prst="straightConnector1">
            <a:avLst/>
          </a:prstGeom>
          <a:noFill/>
          <a:ln w="6350" cap="flat" cmpd="sng" algn="ctr">
            <a:solidFill>
              <a:sysClr val="windowText" lastClr="000000"/>
            </a:solidFill>
            <a:prstDash val="solid"/>
            <a:miter lim="800000"/>
            <a:tailEnd type="triangle"/>
          </a:ln>
          <a:effectLst/>
        </p:spPr>
      </p:cxnSp>
      <p:cxnSp>
        <p:nvCxnSpPr>
          <p:cNvPr id="60" name="Straight Arrow Connector 59">
            <a:extLst>
              <a:ext uri="{FF2B5EF4-FFF2-40B4-BE49-F238E27FC236}">
                <a16:creationId xmlns:a16="http://schemas.microsoft.com/office/drawing/2014/main" id="{701BE5F6-4650-7AD2-A422-DE89ABD3F940}"/>
              </a:ext>
            </a:extLst>
          </p:cNvPr>
          <p:cNvCxnSpPr/>
          <p:nvPr/>
        </p:nvCxnSpPr>
        <p:spPr>
          <a:xfrm flipH="1">
            <a:off x="6486865" y="1993654"/>
            <a:ext cx="1" cy="731520"/>
          </a:xfrm>
          <a:prstGeom prst="straightConnector1">
            <a:avLst/>
          </a:prstGeom>
          <a:noFill/>
          <a:ln w="6350" cap="flat" cmpd="sng" algn="ctr">
            <a:solidFill>
              <a:sysClr val="windowText" lastClr="000000"/>
            </a:solidFill>
            <a:prstDash val="solid"/>
            <a:miter lim="800000"/>
            <a:tailEnd type="triangle"/>
          </a:ln>
          <a:effectLst/>
        </p:spPr>
      </p:cxnSp>
      <p:cxnSp>
        <p:nvCxnSpPr>
          <p:cNvPr id="61" name="Straight Arrow Connector 60">
            <a:extLst>
              <a:ext uri="{FF2B5EF4-FFF2-40B4-BE49-F238E27FC236}">
                <a16:creationId xmlns:a16="http://schemas.microsoft.com/office/drawing/2014/main" id="{EE8FD4CD-52BC-0D9D-BC4F-7BEE18DC7BD2}"/>
              </a:ext>
            </a:extLst>
          </p:cNvPr>
          <p:cNvCxnSpPr/>
          <p:nvPr/>
        </p:nvCxnSpPr>
        <p:spPr>
          <a:xfrm flipH="1">
            <a:off x="4740357" y="1993654"/>
            <a:ext cx="1" cy="731520"/>
          </a:xfrm>
          <a:prstGeom prst="straightConnector1">
            <a:avLst/>
          </a:prstGeom>
          <a:noFill/>
          <a:ln w="6350" cap="flat" cmpd="sng" algn="ctr">
            <a:solidFill>
              <a:sysClr val="windowText" lastClr="000000"/>
            </a:solidFill>
            <a:prstDash val="solid"/>
            <a:miter lim="800000"/>
            <a:tailEnd type="triangle"/>
          </a:ln>
          <a:effectLst/>
        </p:spPr>
      </p:cxnSp>
      <p:cxnSp>
        <p:nvCxnSpPr>
          <p:cNvPr id="62" name="Straight Arrow Connector 61">
            <a:extLst>
              <a:ext uri="{FF2B5EF4-FFF2-40B4-BE49-F238E27FC236}">
                <a16:creationId xmlns:a16="http://schemas.microsoft.com/office/drawing/2014/main" id="{FB665359-0FC1-E666-C6DF-15DFC8D9C3BA}"/>
              </a:ext>
            </a:extLst>
          </p:cNvPr>
          <p:cNvCxnSpPr/>
          <p:nvPr/>
        </p:nvCxnSpPr>
        <p:spPr>
          <a:xfrm flipH="1">
            <a:off x="3445467" y="2003258"/>
            <a:ext cx="1" cy="457200"/>
          </a:xfrm>
          <a:prstGeom prst="straightConnector1">
            <a:avLst/>
          </a:prstGeom>
          <a:noFill/>
          <a:ln w="6350" cap="flat" cmpd="sng" algn="ctr">
            <a:solidFill>
              <a:sysClr val="windowText" lastClr="000000"/>
            </a:solidFill>
            <a:prstDash val="solid"/>
            <a:miter lim="800000"/>
            <a:tailEnd type="triangle"/>
          </a:ln>
          <a:effectLst/>
        </p:spPr>
      </p:cxnSp>
      <p:cxnSp>
        <p:nvCxnSpPr>
          <p:cNvPr id="63" name="Straight Arrow Connector 62">
            <a:extLst>
              <a:ext uri="{FF2B5EF4-FFF2-40B4-BE49-F238E27FC236}">
                <a16:creationId xmlns:a16="http://schemas.microsoft.com/office/drawing/2014/main" id="{CA2F9CBC-84A7-8EDE-D979-B68B9CE9E0AC}"/>
              </a:ext>
            </a:extLst>
          </p:cNvPr>
          <p:cNvCxnSpPr/>
          <p:nvPr/>
        </p:nvCxnSpPr>
        <p:spPr>
          <a:xfrm flipH="1">
            <a:off x="4179614" y="1998435"/>
            <a:ext cx="1" cy="457200"/>
          </a:xfrm>
          <a:prstGeom prst="straightConnector1">
            <a:avLst/>
          </a:prstGeom>
          <a:noFill/>
          <a:ln w="6350" cap="flat" cmpd="sng" algn="ctr">
            <a:solidFill>
              <a:sysClr val="windowText" lastClr="000000"/>
            </a:solidFill>
            <a:prstDash val="solid"/>
            <a:miter lim="800000"/>
            <a:tailEnd type="triangle"/>
          </a:ln>
          <a:effectLst/>
        </p:spPr>
      </p:cxnSp>
      <p:cxnSp>
        <p:nvCxnSpPr>
          <p:cNvPr id="64" name="Straight Arrow Connector 63">
            <a:extLst>
              <a:ext uri="{FF2B5EF4-FFF2-40B4-BE49-F238E27FC236}">
                <a16:creationId xmlns:a16="http://schemas.microsoft.com/office/drawing/2014/main" id="{C8E7E8DA-9669-84D2-A5B5-60506C26437F}"/>
              </a:ext>
            </a:extLst>
          </p:cNvPr>
          <p:cNvCxnSpPr/>
          <p:nvPr/>
        </p:nvCxnSpPr>
        <p:spPr>
          <a:xfrm flipH="1">
            <a:off x="900947" y="2003941"/>
            <a:ext cx="1" cy="457200"/>
          </a:xfrm>
          <a:prstGeom prst="straightConnector1">
            <a:avLst/>
          </a:prstGeom>
          <a:noFill/>
          <a:ln w="6350" cap="flat" cmpd="sng" algn="ctr">
            <a:solidFill>
              <a:sysClr val="windowText" lastClr="000000"/>
            </a:solidFill>
            <a:prstDash val="solid"/>
            <a:miter lim="800000"/>
            <a:tailEnd type="triangle"/>
          </a:ln>
          <a:effectLst/>
        </p:spPr>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84DE791C-DEF7-0139-B5AA-E82B550EFE3C}"/>
                  </a:ext>
                </a:extLst>
              </p:cNvPr>
              <p:cNvSpPr txBox="1"/>
              <p:nvPr/>
            </p:nvSpPr>
            <p:spPr>
              <a:xfrm>
                <a:off x="6925592" y="2869668"/>
                <a:ext cx="1243610" cy="461665"/>
              </a:xfrm>
              <a:prstGeom prst="rect">
                <a:avLst/>
              </a:prstGeom>
              <a:noFill/>
            </p:spPr>
            <p:txBody>
              <a:bodyPr wrap="none" rtlCol="0">
                <a:spAutoFit/>
              </a:bodyPr>
              <a:lstStyle/>
              <a:p>
                <a:pPr algn="r"/>
                <a:r>
                  <a:rPr lang="en-US" sz="1200" dirty="0">
                    <a:solidFill>
                      <a:prstClr val="black"/>
                    </a:solidFill>
                    <a:latin typeface="Rockwell" panose="02060603020205020403" pitchFamily="18" charset="0"/>
                  </a:rPr>
                  <a:t>-Q (pump rate)</a:t>
                </a:r>
              </a:p>
              <a:p>
                <a:pPr algn="r"/>
                <a:r>
                  <a:rPr lang="en-US" sz="1200" dirty="0">
                    <a:solidFill>
                      <a:prstClr val="black"/>
                    </a:solidFill>
                    <a:latin typeface="Rockwell" panose="02060603020205020403" pitchFamily="18" charset="0"/>
                  </a:rPr>
                  <a:t>[</a:t>
                </a:r>
                <a14:m>
                  <m:oMath xmlns:m="http://schemas.openxmlformats.org/officeDocument/2006/math">
                    <m:sSubSup>
                      <m:sSubSupPr>
                        <m:ctrlPr>
                          <a:rPr lang="en-US" sz="1200" i="1" smtClean="0">
                            <a:solidFill>
                              <a:prstClr val="black"/>
                            </a:solidFill>
                            <a:latin typeface="Cambria Math" panose="02040503050406030204" pitchFamily="18" charset="0"/>
                          </a:rPr>
                        </m:ctrlPr>
                      </m:sSubSupPr>
                      <m:e>
                        <m:r>
                          <a:rPr lang="en-US" sz="1200" i="1" smtClean="0">
                            <a:solidFill>
                              <a:prstClr val="black"/>
                            </a:solidFill>
                            <a:latin typeface="Cambria Math" panose="02040503050406030204" pitchFamily="18" charset="0"/>
                          </a:rPr>
                          <m:t>𝑁𝑂</m:t>
                        </m:r>
                      </m:e>
                      <m:sub>
                        <m:r>
                          <a:rPr lang="en-US" sz="1200" i="1" smtClean="0">
                            <a:solidFill>
                              <a:prstClr val="black"/>
                            </a:solidFill>
                            <a:latin typeface="Cambria Math" panose="02040503050406030204" pitchFamily="18" charset="0"/>
                          </a:rPr>
                          <m:t>3</m:t>
                        </m:r>
                      </m:sub>
                      <m:sup>
                        <m:r>
                          <a:rPr lang="en-US" sz="1200" i="1" smtClean="0">
                            <a:solidFill>
                              <a:prstClr val="black"/>
                            </a:solidFill>
                            <a:latin typeface="Cambria Math" panose="02040503050406030204" pitchFamily="18" charset="0"/>
                          </a:rPr>
                          <m:t>−</m:t>
                        </m:r>
                      </m:sup>
                    </m:sSubSup>
                    <m:r>
                      <a:rPr lang="en-US" sz="1200" i="1" smtClean="0">
                        <a:solidFill>
                          <a:prstClr val="black"/>
                        </a:solidFill>
                        <a:latin typeface="Cambria Math" panose="02040503050406030204" pitchFamily="18" charset="0"/>
                      </a:rPr>
                      <m:t>−</m:t>
                    </m:r>
                    <m:r>
                      <a:rPr lang="en-US" sz="1200" i="1" smtClean="0">
                        <a:solidFill>
                          <a:prstClr val="black"/>
                        </a:solidFill>
                        <a:latin typeface="Cambria Math" panose="02040503050406030204" pitchFamily="18" charset="0"/>
                      </a:rPr>
                      <m:t>𝑁</m:t>
                    </m:r>
                  </m:oMath>
                </a14:m>
                <a:r>
                  <a:rPr lang="en-US" sz="1200" dirty="0">
                    <a:solidFill>
                      <a:prstClr val="black"/>
                    </a:solidFill>
                    <a:latin typeface="Rockwell" panose="02060603020205020403" pitchFamily="18" charset="0"/>
                  </a:rPr>
                  <a:t>]</a:t>
                </a:r>
              </a:p>
            </p:txBody>
          </p:sp>
        </mc:Choice>
        <mc:Fallback xmlns="">
          <p:sp>
            <p:nvSpPr>
              <p:cNvPr id="65" name="TextBox 64">
                <a:extLst>
                  <a:ext uri="{FF2B5EF4-FFF2-40B4-BE49-F238E27FC236}">
                    <a16:creationId xmlns:a16="http://schemas.microsoft.com/office/drawing/2014/main" id="{84DE791C-DEF7-0139-B5AA-E82B550EFE3C}"/>
                  </a:ext>
                </a:extLst>
              </p:cNvPr>
              <p:cNvSpPr txBox="1">
                <a:spLocks noRot="1" noChangeAspect="1" noMove="1" noResize="1" noEditPoints="1" noAdjustHandles="1" noChangeArrowheads="1" noChangeShapeType="1" noTextEdit="1"/>
              </p:cNvSpPr>
              <p:nvPr/>
            </p:nvSpPr>
            <p:spPr>
              <a:xfrm>
                <a:off x="6925592" y="2869668"/>
                <a:ext cx="1243610" cy="461665"/>
              </a:xfrm>
              <a:prstGeom prst="rect">
                <a:avLst/>
              </a:prstGeom>
              <a:blipFill>
                <a:blip r:embed="rId2"/>
                <a:stretch>
                  <a:fillRect t="-1333" r="-490" b="-10667"/>
                </a:stretch>
              </a:blipFill>
            </p:spPr>
            <p:txBody>
              <a:bodyPr/>
              <a:lstStyle/>
              <a:p>
                <a:r>
                  <a:rPr lang="en-GU">
                    <a:noFill/>
                  </a:rPr>
                  <a:t> </a:t>
                </a:r>
              </a:p>
            </p:txBody>
          </p:sp>
        </mc:Fallback>
      </mc:AlternateContent>
      <p:sp>
        <p:nvSpPr>
          <p:cNvPr id="66" name="Right Brace 65">
            <a:extLst>
              <a:ext uri="{FF2B5EF4-FFF2-40B4-BE49-F238E27FC236}">
                <a16:creationId xmlns:a16="http://schemas.microsoft.com/office/drawing/2014/main" id="{54E7E75A-E867-8C07-AEF0-63FED2294D27}"/>
              </a:ext>
            </a:extLst>
          </p:cNvPr>
          <p:cNvSpPr/>
          <p:nvPr/>
        </p:nvSpPr>
        <p:spPr>
          <a:xfrm>
            <a:off x="10756562" y="2559511"/>
            <a:ext cx="449534" cy="1220954"/>
          </a:xfrm>
          <a:prstGeom prst="rightBrace">
            <a:avLst/>
          </a:pr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ockwell" panose="02060603020205020403" pitchFamily="18" charset="0"/>
            </a:endParaRPr>
          </a:p>
        </p:txBody>
      </p:sp>
      <p:cxnSp>
        <p:nvCxnSpPr>
          <p:cNvPr id="67" name="Straight Arrow Connector 66">
            <a:extLst>
              <a:ext uri="{FF2B5EF4-FFF2-40B4-BE49-F238E27FC236}">
                <a16:creationId xmlns:a16="http://schemas.microsoft.com/office/drawing/2014/main" id="{C767DAC5-02CD-BFA2-2F4C-C433BC03038F}"/>
              </a:ext>
            </a:extLst>
          </p:cNvPr>
          <p:cNvCxnSpPr>
            <a:cxnSpLocks/>
          </p:cNvCxnSpPr>
          <p:nvPr/>
        </p:nvCxnSpPr>
        <p:spPr>
          <a:xfrm flipH="1">
            <a:off x="9484137" y="1973079"/>
            <a:ext cx="3" cy="574277"/>
          </a:xfrm>
          <a:prstGeom prst="straightConnector1">
            <a:avLst/>
          </a:prstGeom>
          <a:noFill/>
          <a:ln w="6350" cap="flat" cmpd="sng" algn="ctr">
            <a:solidFill>
              <a:sysClr val="windowText" lastClr="000000"/>
            </a:solidFill>
            <a:prstDash val="solid"/>
            <a:miter lim="800000"/>
            <a:tailEnd type="triangle"/>
          </a:ln>
          <a:effectLst/>
        </p:spPr>
      </p:cxnSp>
      <p:cxnSp>
        <p:nvCxnSpPr>
          <p:cNvPr id="68" name="Straight Arrow Connector 67">
            <a:extLst>
              <a:ext uri="{FF2B5EF4-FFF2-40B4-BE49-F238E27FC236}">
                <a16:creationId xmlns:a16="http://schemas.microsoft.com/office/drawing/2014/main" id="{5582DB96-0EB5-DC42-7384-391EFFD25DAE}"/>
              </a:ext>
            </a:extLst>
          </p:cNvPr>
          <p:cNvCxnSpPr>
            <a:cxnSpLocks/>
          </p:cNvCxnSpPr>
          <p:nvPr/>
        </p:nvCxnSpPr>
        <p:spPr>
          <a:xfrm flipH="1">
            <a:off x="10354959" y="1997668"/>
            <a:ext cx="3" cy="574277"/>
          </a:xfrm>
          <a:prstGeom prst="straightConnector1">
            <a:avLst/>
          </a:prstGeom>
          <a:noFill/>
          <a:ln w="6350" cap="flat" cmpd="sng" algn="ctr">
            <a:solidFill>
              <a:sysClr val="windowText" lastClr="000000"/>
            </a:solidFill>
            <a:prstDash val="solid"/>
            <a:miter lim="800000"/>
            <a:tailEnd type="triangle"/>
          </a:ln>
          <a:effectLst/>
        </p:spPr>
      </p:cxnSp>
      <p:cxnSp>
        <p:nvCxnSpPr>
          <p:cNvPr id="69" name="Straight Arrow Connector 68">
            <a:extLst>
              <a:ext uri="{FF2B5EF4-FFF2-40B4-BE49-F238E27FC236}">
                <a16:creationId xmlns:a16="http://schemas.microsoft.com/office/drawing/2014/main" id="{43961E39-6ABF-ADBB-DB6C-0ABAB7019B39}"/>
              </a:ext>
            </a:extLst>
          </p:cNvPr>
          <p:cNvCxnSpPr>
            <a:cxnSpLocks/>
          </p:cNvCxnSpPr>
          <p:nvPr/>
        </p:nvCxnSpPr>
        <p:spPr>
          <a:xfrm flipH="1">
            <a:off x="7401463" y="1985233"/>
            <a:ext cx="3" cy="574277"/>
          </a:xfrm>
          <a:prstGeom prst="straightConnector1">
            <a:avLst/>
          </a:prstGeom>
          <a:noFill/>
          <a:ln w="6350" cap="flat" cmpd="sng" algn="ctr">
            <a:solidFill>
              <a:sysClr val="windowText" lastClr="000000"/>
            </a:solidFill>
            <a:prstDash val="solid"/>
            <a:miter lim="800000"/>
            <a:tailEnd type="triangle"/>
          </a:ln>
          <a:effectLst/>
        </p:spPr>
      </p:cxnSp>
      <p:sp>
        <p:nvSpPr>
          <p:cNvPr id="70" name="TextBox 69">
            <a:extLst>
              <a:ext uri="{FF2B5EF4-FFF2-40B4-BE49-F238E27FC236}">
                <a16:creationId xmlns:a16="http://schemas.microsoft.com/office/drawing/2014/main" id="{3626915D-892B-762A-4CEC-4D8CB14AD958}"/>
              </a:ext>
            </a:extLst>
          </p:cNvPr>
          <p:cNvSpPr txBox="1"/>
          <p:nvPr/>
        </p:nvSpPr>
        <p:spPr>
          <a:xfrm>
            <a:off x="11188212" y="2588746"/>
            <a:ext cx="999376" cy="1200329"/>
          </a:xfrm>
          <a:prstGeom prst="rect">
            <a:avLst/>
          </a:prstGeom>
          <a:noFill/>
        </p:spPr>
        <p:txBody>
          <a:bodyPr wrap="none" rtlCol="0">
            <a:spAutoFit/>
          </a:bodyPr>
          <a:lstStyle/>
          <a:p>
            <a:r>
              <a:rPr lang="en-US" dirty="0">
                <a:solidFill>
                  <a:prstClr val="black"/>
                </a:solidFill>
                <a:latin typeface="Rockwell" panose="02060603020205020403" pitchFamily="18" charset="0"/>
              </a:rPr>
              <a:t>point</a:t>
            </a:r>
          </a:p>
          <a:p>
            <a:r>
              <a:rPr lang="en-US" dirty="0">
                <a:solidFill>
                  <a:prstClr val="black"/>
                </a:solidFill>
                <a:latin typeface="Rockwell" panose="02060603020205020403" pitchFamily="18" charset="0"/>
              </a:rPr>
              <a:t>sources</a:t>
            </a:r>
          </a:p>
          <a:p>
            <a:r>
              <a:rPr lang="en-US" dirty="0">
                <a:solidFill>
                  <a:prstClr val="black"/>
                </a:solidFill>
                <a:latin typeface="Rockwell" panose="02060603020205020403" pitchFamily="18" charset="0"/>
              </a:rPr>
              <a:t>and</a:t>
            </a:r>
          </a:p>
          <a:p>
            <a:r>
              <a:rPr lang="en-US" dirty="0">
                <a:solidFill>
                  <a:prstClr val="black"/>
                </a:solidFill>
                <a:latin typeface="Rockwell" panose="02060603020205020403" pitchFamily="18" charset="0"/>
              </a:rPr>
              <a:t>wells</a:t>
            </a:r>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CA4F98F1-623D-AF9C-F7B1-5E79168A9D1E}"/>
                  </a:ext>
                </a:extLst>
              </p:cNvPr>
              <p:cNvSpPr txBox="1"/>
              <p:nvPr/>
            </p:nvSpPr>
            <p:spPr>
              <a:xfrm>
                <a:off x="9517005" y="3078017"/>
                <a:ext cx="1554143" cy="461665"/>
              </a:xfrm>
              <a:prstGeom prst="rect">
                <a:avLst/>
              </a:prstGeom>
              <a:noFill/>
            </p:spPr>
            <p:txBody>
              <a:bodyPr wrap="none" rtlCol="0">
                <a:spAutoFit/>
              </a:bodyPr>
              <a:lstStyle/>
              <a:p>
                <a:r>
                  <a:rPr lang="en-US" sz="1200" dirty="0">
                    <a:solidFill>
                      <a:prstClr val="black"/>
                    </a:solidFill>
                    <a:latin typeface="Rockwell" panose="02060603020205020403" pitchFamily="18" charset="0"/>
                  </a:rPr>
                  <a:t>Q (daily discharge)</a:t>
                </a:r>
              </a:p>
              <a:p>
                <a:r>
                  <a:rPr lang="en-US" sz="1200" dirty="0">
                    <a:solidFill>
                      <a:prstClr val="black"/>
                    </a:solidFill>
                    <a:latin typeface="Rockwell" panose="02060603020205020403" pitchFamily="18" charset="0"/>
                  </a:rPr>
                  <a:t>[</a:t>
                </a:r>
                <a14:m>
                  <m:oMath xmlns:m="http://schemas.openxmlformats.org/officeDocument/2006/math">
                    <m:sSubSup>
                      <m:sSubSupPr>
                        <m:ctrlPr>
                          <a:rPr lang="en-US" sz="1200" i="1" smtClean="0">
                            <a:solidFill>
                              <a:prstClr val="black"/>
                            </a:solidFill>
                            <a:latin typeface="Cambria Math" panose="02040503050406030204" pitchFamily="18" charset="0"/>
                          </a:rPr>
                        </m:ctrlPr>
                      </m:sSubSupPr>
                      <m:e>
                        <m:r>
                          <a:rPr lang="en-US" sz="1200" i="1" smtClean="0">
                            <a:solidFill>
                              <a:prstClr val="black"/>
                            </a:solidFill>
                            <a:latin typeface="Cambria Math" panose="02040503050406030204" pitchFamily="18" charset="0"/>
                          </a:rPr>
                          <m:t>𝑁𝑂</m:t>
                        </m:r>
                      </m:e>
                      <m:sub>
                        <m:r>
                          <a:rPr lang="en-US" sz="1200" i="1" smtClean="0">
                            <a:solidFill>
                              <a:prstClr val="black"/>
                            </a:solidFill>
                            <a:latin typeface="Cambria Math" panose="02040503050406030204" pitchFamily="18" charset="0"/>
                          </a:rPr>
                          <m:t>3</m:t>
                        </m:r>
                      </m:sub>
                      <m:sup>
                        <m:r>
                          <a:rPr lang="en-US" sz="1200" i="1" smtClean="0">
                            <a:solidFill>
                              <a:prstClr val="black"/>
                            </a:solidFill>
                            <a:latin typeface="Cambria Math" panose="02040503050406030204" pitchFamily="18" charset="0"/>
                          </a:rPr>
                          <m:t>−</m:t>
                        </m:r>
                      </m:sup>
                    </m:sSubSup>
                    <m:r>
                      <a:rPr lang="en-US" sz="1200" i="1" smtClean="0">
                        <a:solidFill>
                          <a:prstClr val="black"/>
                        </a:solidFill>
                        <a:latin typeface="Cambria Math" panose="02040503050406030204" pitchFamily="18" charset="0"/>
                      </a:rPr>
                      <m:t>−</m:t>
                    </m:r>
                    <m:r>
                      <a:rPr lang="en-US" sz="1200" i="1" smtClean="0">
                        <a:solidFill>
                          <a:prstClr val="black"/>
                        </a:solidFill>
                        <a:latin typeface="Cambria Math" panose="02040503050406030204" pitchFamily="18" charset="0"/>
                      </a:rPr>
                      <m:t>𝑁</m:t>
                    </m:r>
                  </m:oMath>
                </a14:m>
                <a:r>
                  <a:rPr lang="en-US" sz="1200" dirty="0">
                    <a:solidFill>
                      <a:prstClr val="black"/>
                    </a:solidFill>
                    <a:latin typeface="Rockwell" panose="02060603020205020403" pitchFamily="18" charset="0"/>
                  </a:rPr>
                  <a:t>]</a:t>
                </a:r>
              </a:p>
            </p:txBody>
          </p:sp>
        </mc:Choice>
        <mc:Fallback xmlns="">
          <p:sp>
            <p:nvSpPr>
              <p:cNvPr id="71" name="TextBox 70">
                <a:extLst>
                  <a:ext uri="{FF2B5EF4-FFF2-40B4-BE49-F238E27FC236}">
                    <a16:creationId xmlns:a16="http://schemas.microsoft.com/office/drawing/2014/main" id="{CA4F98F1-623D-AF9C-F7B1-5E79168A9D1E}"/>
                  </a:ext>
                </a:extLst>
              </p:cNvPr>
              <p:cNvSpPr txBox="1">
                <a:spLocks noRot="1" noChangeAspect="1" noMove="1" noResize="1" noEditPoints="1" noAdjustHandles="1" noChangeArrowheads="1" noChangeShapeType="1" noTextEdit="1"/>
              </p:cNvSpPr>
              <p:nvPr/>
            </p:nvSpPr>
            <p:spPr>
              <a:xfrm>
                <a:off x="9517005" y="3078017"/>
                <a:ext cx="1554143" cy="461665"/>
              </a:xfrm>
              <a:prstGeom prst="rect">
                <a:avLst/>
              </a:prstGeom>
              <a:blipFill>
                <a:blip r:embed="rId3"/>
                <a:stretch>
                  <a:fillRect t="-1316" b="-9211"/>
                </a:stretch>
              </a:blipFill>
            </p:spPr>
            <p:txBody>
              <a:bodyPr/>
              <a:lstStyle/>
              <a:p>
                <a:r>
                  <a:rPr lang="en-GU">
                    <a:noFill/>
                  </a:rPr>
                  <a:t> </a:t>
                </a:r>
              </a:p>
            </p:txBody>
          </p:sp>
        </mc:Fallback>
      </mc:AlternateContent>
      <p:sp>
        <p:nvSpPr>
          <p:cNvPr id="72" name="Right Brace 71">
            <a:extLst>
              <a:ext uri="{FF2B5EF4-FFF2-40B4-BE49-F238E27FC236}">
                <a16:creationId xmlns:a16="http://schemas.microsoft.com/office/drawing/2014/main" id="{CA31D8D8-B47E-12F6-FF9C-854D8819DDCE}"/>
              </a:ext>
            </a:extLst>
          </p:cNvPr>
          <p:cNvSpPr/>
          <p:nvPr/>
        </p:nvSpPr>
        <p:spPr>
          <a:xfrm>
            <a:off x="10756562" y="1325840"/>
            <a:ext cx="449534" cy="1220954"/>
          </a:xfrm>
          <a:prstGeom prst="rightBrace">
            <a:avLst/>
          </a:pr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ockwell" panose="02060603020205020403" pitchFamily="18" charset="0"/>
            </a:endParaRPr>
          </a:p>
        </p:txBody>
      </p:sp>
      <p:sp>
        <p:nvSpPr>
          <p:cNvPr id="73" name="TextBox 72">
            <a:extLst>
              <a:ext uri="{FF2B5EF4-FFF2-40B4-BE49-F238E27FC236}">
                <a16:creationId xmlns:a16="http://schemas.microsoft.com/office/drawing/2014/main" id="{91003A64-B258-DBAF-0C37-5633C1A07130}"/>
              </a:ext>
            </a:extLst>
          </p:cNvPr>
          <p:cNvSpPr txBox="1"/>
          <p:nvPr/>
        </p:nvSpPr>
        <p:spPr>
          <a:xfrm>
            <a:off x="11186453" y="1582421"/>
            <a:ext cx="1060290" cy="646331"/>
          </a:xfrm>
          <a:prstGeom prst="rect">
            <a:avLst/>
          </a:prstGeom>
          <a:noFill/>
        </p:spPr>
        <p:txBody>
          <a:bodyPr wrap="none" rtlCol="0">
            <a:spAutoFit/>
          </a:bodyPr>
          <a:lstStyle/>
          <a:p>
            <a:r>
              <a:rPr lang="en-US" dirty="0">
                <a:solidFill>
                  <a:prstClr val="black"/>
                </a:solidFill>
                <a:latin typeface="Rockwell" panose="02060603020205020403" pitchFamily="18" charset="0"/>
              </a:rPr>
              <a:t>polygon</a:t>
            </a:r>
          </a:p>
          <a:p>
            <a:r>
              <a:rPr lang="en-US" dirty="0">
                <a:solidFill>
                  <a:prstClr val="black"/>
                </a:solidFill>
                <a:latin typeface="Rockwell" panose="02060603020205020403" pitchFamily="18" charset="0"/>
              </a:rPr>
              <a:t>sources</a:t>
            </a:r>
          </a:p>
        </p:txBody>
      </p:sp>
      <p:sp>
        <p:nvSpPr>
          <p:cNvPr id="74" name="TextBox 73">
            <a:extLst>
              <a:ext uri="{FF2B5EF4-FFF2-40B4-BE49-F238E27FC236}">
                <a16:creationId xmlns:a16="http://schemas.microsoft.com/office/drawing/2014/main" id="{7A01201D-0940-ED24-78B2-CCB9DE7F3ED2}"/>
              </a:ext>
            </a:extLst>
          </p:cNvPr>
          <p:cNvSpPr txBox="1"/>
          <p:nvPr/>
        </p:nvSpPr>
        <p:spPr>
          <a:xfrm>
            <a:off x="4740357" y="6056369"/>
            <a:ext cx="2930482" cy="646331"/>
          </a:xfrm>
          <a:prstGeom prst="rect">
            <a:avLst/>
          </a:prstGeom>
          <a:noFill/>
        </p:spPr>
        <p:txBody>
          <a:bodyPr wrap="none" rtlCol="0">
            <a:spAutoFit/>
          </a:bodyPr>
          <a:lstStyle/>
          <a:p>
            <a:r>
              <a:rPr lang="en-US" dirty="0">
                <a:solidFill>
                  <a:prstClr val="black"/>
                </a:solidFill>
                <a:latin typeface="Calibri" panose="020F0502020204030204"/>
              </a:rPr>
              <a:t>N-Sources | Recharge | Wells</a:t>
            </a:r>
          </a:p>
          <a:p>
            <a:pPr algn="ctr"/>
            <a:r>
              <a:rPr lang="en-US" dirty="0">
                <a:solidFill>
                  <a:prstClr val="black"/>
                </a:solidFill>
                <a:latin typeface="Calibri" panose="020F0502020204030204"/>
              </a:rPr>
              <a:t>cross-section</a:t>
            </a:r>
          </a:p>
        </p:txBody>
      </p:sp>
      <p:sp>
        <p:nvSpPr>
          <p:cNvPr id="75" name="Rectangle 74">
            <a:extLst>
              <a:ext uri="{FF2B5EF4-FFF2-40B4-BE49-F238E27FC236}">
                <a16:creationId xmlns:a16="http://schemas.microsoft.com/office/drawing/2014/main" id="{EBCFA3C0-7B72-6BB1-FB47-4DCBDF155AD1}"/>
              </a:ext>
            </a:extLst>
          </p:cNvPr>
          <p:cNvSpPr/>
          <p:nvPr/>
        </p:nvSpPr>
        <p:spPr>
          <a:xfrm>
            <a:off x="8149091" y="3858133"/>
            <a:ext cx="45719" cy="1028698"/>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U"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76" name="Isosceles Triangle 75">
            <a:extLst>
              <a:ext uri="{FF2B5EF4-FFF2-40B4-BE49-F238E27FC236}">
                <a16:creationId xmlns:a16="http://schemas.microsoft.com/office/drawing/2014/main" id="{5C34BFEE-8B39-49E9-2536-EB74F570F687}"/>
              </a:ext>
            </a:extLst>
          </p:cNvPr>
          <p:cNvSpPr/>
          <p:nvPr/>
        </p:nvSpPr>
        <p:spPr>
          <a:xfrm flipV="1">
            <a:off x="269629" y="3689697"/>
            <a:ext cx="223996" cy="172192"/>
          </a:xfrm>
          <a:prstGeom prst="triangle">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ckwell" panose="02060603020205020403" pitchFamily="18" charset="0"/>
            </a:endParaRPr>
          </a:p>
        </p:txBody>
      </p:sp>
      <p:sp>
        <p:nvSpPr>
          <p:cNvPr id="77" name="TextBox 76">
            <a:extLst>
              <a:ext uri="{FF2B5EF4-FFF2-40B4-BE49-F238E27FC236}">
                <a16:creationId xmlns:a16="http://schemas.microsoft.com/office/drawing/2014/main" id="{CE5679A0-3044-B469-6797-32807D1FFFC0}"/>
              </a:ext>
            </a:extLst>
          </p:cNvPr>
          <p:cNvSpPr txBox="1"/>
          <p:nvPr/>
        </p:nvSpPr>
        <p:spPr>
          <a:xfrm>
            <a:off x="622798" y="4299254"/>
            <a:ext cx="118974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Rockwell" panose="02060603020205020403" pitchFamily="18" charset="0"/>
              </a:rPr>
              <a:t>3-D mesh</a:t>
            </a:r>
          </a:p>
        </p:txBody>
      </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1EE56E74-94DE-B335-CB3E-C1EB6F8D9C8B}"/>
                  </a:ext>
                </a:extLst>
              </p:cNvPr>
              <p:cNvSpPr txBox="1"/>
              <p:nvPr/>
            </p:nvSpPr>
            <p:spPr>
              <a:xfrm>
                <a:off x="5146625" y="2890962"/>
                <a:ext cx="1554143" cy="461665"/>
              </a:xfrm>
              <a:prstGeom prst="rect">
                <a:avLst/>
              </a:prstGeom>
              <a:noFill/>
            </p:spPr>
            <p:txBody>
              <a:bodyPr wrap="none" rtlCol="0">
                <a:spAutoFit/>
              </a:bodyPr>
              <a:lstStyle/>
              <a:p>
                <a:r>
                  <a:rPr lang="en-US" sz="1200" dirty="0">
                    <a:solidFill>
                      <a:prstClr val="black"/>
                    </a:solidFill>
                    <a:latin typeface="Rockwell" panose="02060603020205020403" pitchFamily="18" charset="0"/>
                  </a:rPr>
                  <a:t>Q (daily discharge)</a:t>
                </a:r>
              </a:p>
              <a:p>
                <a:r>
                  <a:rPr lang="en-US" sz="1200" dirty="0">
                    <a:solidFill>
                      <a:prstClr val="black"/>
                    </a:solidFill>
                    <a:latin typeface="Rockwell" panose="02060603020205020403" pitchFamily="18" charset="0"/>
                  </a:rPr>
                  <a:t>[</a:t>
                </a:r>
                <a14:m>
                  <m:oMath xmlns:m="http://schemas.openxmlformats.org/officeDocument/2006/math">
                    <m:sSubSup>
                      <m:sSubSupPr>
                        <m:ctrlPr>
                          <a:rPr lang="en-US" sz="1200" i="1" smtClean="0">
                            <a:solidFill>
                              <a:prstClr val="black"/>
                            </a:solidFill>
                            <a:latin typeface="Cambria Math" panose="02040503050406030204" pitchFamily="18" charset="0"/>
                          </a:rPr>
                        </m:ctrlPr>
                      </m:sSubSupPr>
                      <m:e>
                        <m:r>
                          <a:rPr lang="en-US" sz="1200" i="1" smtClean="0">
                            <a:solidFill>
                              <a:prstClr val="black"/>
                            </a:solidFill>
                            <a:latin typeface="Cambria Math" panose="02040503050406030204" pitchFamily="18" charset="0"/>
                          </a:rPr>
                          <m:t>𝑁𝑂</m:t>
                        </m:r>
                      </m:e>
                      <m:sub>
                        <m:r>
                          <a:rPr lang="en-US" sz="1200" i="1" smtClean="0">
                            <a:solidFill>
                              <a:prstClr val="black"/>
                            </a:solidFill>
                            <a:latin typeface="Cambria Math" panose="02040503050406030204" pitchFamily="18" charset="0"/>
                          </a:rPr>
                          <m:t>3</m:t>
                        </m:r>
                      </m:sub>
                      <m:sup>
                        <m:r>
                          <a:rPr lang="en-US" sz="1200" i="1" smtClean="0">
                            <a:solidFill>
                              <a:prstClr val="black"/>
                            </a:solidFill>
                            <a:latin typeface="Cambria Math" panose="02040503050406030204" pitchFamily="18" charset="0"/>
                          </a:rPr>
                          <m:t>−</m:t>
                        </m:r>
                      </m:sup>
                    </m:sSubSup>
                    <m:r>
                      <a:rPr lang="en-US" sz="1200" i="1" smtClean="0">
                        <a:solidFill>
                          <a:prstClr val="black"/>
                        </a:solidFill>
                        <a:latin typeface="Cambria Math" panose="02040503050406030204" pitchFamily="18" charset="0"/>
                      </a:rPr>
                      <m:t>−</m:t>
                    </m:r>
                    <m:r>
                      <a:rPr lang="en-US" sz="1200" i="1" smtClean="0">
                        <a:solidFill>
                          <a:prstClr val="black"/>
                        </a:solidFill>
                        <a:latin typeface="Cambria Math" panose="02040503050406030204" pitchFamily="18" charset="0"/>
                      </a:rPr>
                      <m:t>𝑁</m:t>
                    </m:r>
                  </m:oMath>
                </a14:m>
                <a:r>
                  <a:rPr lang="en-US" sz="1200" dirty="0">
                    <a:solidFill>
                      <a:prstClr val="black"/>
                    </a:solidFill>
                    <a:latin typeface="Rockwell" panose="02060603020205020403" pitchFamily="18" charset="0"/>
                  </a:rPr>
                  <a:t>]</a:t>
                </a:r>
              </a:p>
            </p:txBody>
          </p:sp>
        </mc:Choice>
        <mc:Fallback xmlns="">
          <p:sp>
            <p:nvSpPr>
              <p:cNvPr id="78" name="TextBox 77">
                <a:extLst>
                  <a:ext uri="{FF2B5EF4-FFF2-40B4-BE49-F238E27FC236}">
                    <a16:creationId xmlns:a16="http://schemas.microsoft.com/office/drawing/2014/main" id="{1EE56E74-94DE-B335-CB3E-C1EB6F8D9C8B}"/>
                  </a:ext>
                </a:extLst>
              </p:cNvPr>
              <p:cNvSpPr txBox="1">
                <a:spLocks noRot="1" noChangeAspect="1" noMove="1" noResize="1" noEditPoints="1" noAdjustHandles="1" noChangeArrowheads="1" noChangeShapeType="1" noTextEdit="1"/>
              </p:cNvSpPr>
              <p:nvPr/>
            </p:nvSpPr>
            <p:spPr>
              <a:xfrm>
                <a:off x="5146625" y="2890962"/>
                <a:ext cx="1554143" cy="461665"/>
              </a:xfrm>
              <a:prstGeom prst="rect">
                <a:avLst/>
              </a:prstGeom>
              <a:blipFill>
                <a:blip r:embed="rId4"/>
                <a:stretch>
                  <a:fillRect b="-9211"/>
                </a:stretch>
              </a:blipFill>
            </p:spPr>
            <p:txBody>
              <a:bodyPr/>
              <a:lstStyle/>
              <a:p>
                <a:r>
                  <a:rPr lang="en-GU">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EE739482-01BF-1536-AB6A-0DECE49AB151}"/>
                  </a:ext>
                </a:extLst>
              </p:cNvPr>
              <p:cNvSpPr txBox="1"/>
              <p:nvPr/>
            </p:nvSpPr>
            <p:spPr>
              <a:xfrm>
                <a:off x="1608828" y="2885336"/>
                <a:ext cx="1554143" cy="461665"/>
              </a:xfrm>
              <a:prstGeom prst="rect">
                <a:avLst/>
              </a:prstGeom>
              <a:noFill/>
            </p:spPr>
            <p:txBody>
              <a:bodyPr wrap="none" rtlCol="0">
                <a:spAutoFit/>
              </a:bodyPr>
              <a:lstStyle/>
              <a:p>
                <a:r>
                  <a:rPr lang="en-US" sz="1200" dirty="0">
                    <a:solidFill>
                      <a:prstClr val="black"/>
                    </a:solidFill>
                    <a:latin typeface="Rockwell" panose="02060603020205020403" pitchFamily="18" charset="0"/>
                  </a:rPr>
                  <a:t>Q (daily discharge)</a:t>
                </a:r>
              </a:p>
              <a:p>
                <a:r>
                  <a:rPr lang="en-US" sz="1200" dirty="0">
                    <a:solidFill>
                      <a:prstClr val="black"/>
                    </a:solidFill>
                    <a:latin typeface="Rockwell" panose="02060603020205020403" pitchFamily="18" charset="0"/>
                  </a:rPr>
                  <a:t>[</a:t>
                </a:r>
                <a14:m>
                  <m:oMath xmlns:m="http://schemas.openxmlformats.org/officeDocument/2006/math">
                    <m:sSubSup>
                      <m:sSubSupPr>
                        <m:ctrlPr>
                          <a:rPr lang="en-US" sz="1200" i="1" smtClean="0">
                            <a:solidFill>
                              <a:prstClr val="black"/>
                            </a:solidFill>
                            <a:latin typeface="Cambria Math" panose="02040503050406030204" pitchFamily="18" charset="0"/>
                          </a:rPr>
                        </m:ctrlPr>
                      </m:sSubSupPr>
                      <m:e>
                        <m:r>
                          <a:rPr lang="en-US" sz="1200" i="1" smtClean="0">
                            <a:solidFill>
                              <a:prstClr val="black"/>
                            </a:solidFill>
                            <a:latin typeface="Cambria Math" panose="02040503050406030204" pitchFamily="18" charset="0"/>
                          </a:rPr>
                          <m:t>𝑁𝑂</m:t>
                        </m:r>
                      </m:e>
                      <m:sub>
                        <m:r>
                          <a:rPr lang="en-US" sz="1200" i="1" smtClean="0">
                            <a:solidFill>
                              <a:prstClr val="black"/>
                            </a:solidFill>
                            <a:latin typeface="Cambria Math" panose="02040503050406030204" pitchFamily="18" charset="0"/>
                          </a:rPr>
                          <m:t>3</m:t>
                        </m:r>
                      </m:sub>
                      <m:sup>
                        <m:r>
                          <a:rPr lang="en-US" sz="1200" i="1" smtClean="0">
                            <a:solidFill>
                              <a:prstClr val="black"/>
                            </a:solidFill>
                            <a:latin typeface="Cambria Math" panose="02040503050406030204" pitchFamily="18" charset="0"/>
                          </a:rPr>
                          <m:t>−</m:t>
                        </m:r>
                      </m:sup>
                    </m:sSubSup>
                    <m:r>
                      <a:rPr lang="en-US" sz="1200" i="1" smtClean="0">
                        <a:solidFill>
                          <a:prstClr val="black"/>
                        </a:solidFill>
                        <a:latin typeface="Cambria Math" panose="02040503050406030204" pitchFamily="18" charset="0"/>
                      </a:rPr>
                      <m:t>−</m:t>
                    </m:r>
                    <m:r>
                      <a:rPr lang="en-US" sz="1200" i="1" smtClean="0">
                        <a:solidFill>
                          <a:prstClr val="black"/>
                        </a:solidFill>
                        <a:latin typeface="Cambria Math" panose="02040503050406030204" pitchFamily="18" charset="0"/>
                      </a:rPr>
                      <m:t>𝑁</m:t>
                    </m:r>
                  </m:oMath>
                </a14:m>
                <a:r>
                  <a:rPr lang="en-US" sz="1200" dirty="0">
                    <a:solidFill>
                      <a:prstClr val="black"/>
                    </a:solidFill>
                    <a:latin typeface="Rockwell" panose="02060603020205020403" pitchFamily="18" charset="0"/>
                  </a:rPr>
                  <a:t>]</a:t>
                </a:r>
              </a:p>
            </p:txBody>
          </p:sp>
        </mc:Choice>
        <mc:Fallback xmlns="">
          <p:sp>
            <p:nvSpPr>
              <p:cNvPr id="79" name="TextBox 78">
                <a:extLst>
                  <a:ext uri="{FF2B5EF4-FFF2-40B4-BE49-F238E27FC236}">
                    <a16:creationId xmlns:a16="http://schemas.microsoft.com/office/drawing/2014/main" id="{EE739482-01BF-1536-AB6A-0DECE49AB151}"/>
                  </a:ext>
                </a:extLst>
              </p:cNvPr>
              <p:cNvSpPr txBox="1">
                <a:spLocks noRot="1" noChangeAspect="1" noMove="1" noResize="1" noEditPoints="1" noAdjustHandles="1" noChangeArrowheads="1" noChangeShapeType="1" noTextEdit="1"/>
              </p:cNvSpPr>
              <p:nvPr/>
            </p:nvSpPr>
            <p:spPr>
              <a:xfrm>
                <a:off x="1608828" y="2885336"/>
                <a:ext cx="1554143" cy="461665"/>
              </a:xfrm>
              <a:prstGeom prst="rect">
                <a:avLst/>
              </a:prstGeom>
              <a:blipFill>
                <a:blip r:embed="rId5"/>
                <a:stretch>
                  <a:fillRect l="-392" b="-9211"/>
                </a:stretch>
              </a:blipFill>
            </p:spPr>
            <p:txBody>
              <a:bodyPr/>
              <a:lstStyle/>
              <a:p>
                <a:r>
                  <a:rPr lang="en-GU">
                    <a:noFill/>
                  </a:rPr>
                  <a:t> </a:t>
                </a:r>
              </a:p>
            </p:txBody>
          </p:sp>
        </mc:Fallback>
      </mc:AlternateContent>
      <p:sp>
        <p:nvSpPr>
          <p:cNvPr id="80" name="TextBox 79">
            <a:extLst>
              <a:ext uri="{FF2B5EF4-FFF2-40B4-BE49-F238E27FC236}">
                <a16:creationId xmlns:a16="http://schemas.microsoft.com/office/drawing/2014/main" id="{7EF6BB6F-02DF-B802-D82D-37E5CDAB37C1}"/>
              </a:ext>
            </a:extLst>
          </p:cNvPr>
          <p:cNvSpPr txBox="1"/>
          <p:nvPr/>
        </p:nvSpPr>
        <p:spPr>
          <a:xfrm>
            <a:off x="7349346" y="2187784"/>
            <a:ext cx="1340239" cy="461665"/>
          </a:xfrm>
          <a:prstGeom prst="rect">
            <a:avLst/>
          </a:prstGeom>
          <a:noFill/>
        </p:spPr>
        <p:txBody>
          <a:bodyPr wrap="square" rtlCol="0">
            <a:spAutoFit/>
          </a:bodyPr>
          <a:lstStyle/>
          <a:p>
            <a:r>
              <a:rPr lang="en-US" sz="1200" dirty="0">
                <a:solidFill>
                  <a:prstClr val="black"/>
                </a:solidFill>
                <a:latin typeface="Rockwell" panose="02060603020205020403" pitchFamily="18" charset="0"/>
              </a:rPr>
              <a:t>Q (daily discharge)</a:t>
            </a:r>
          </a:p>
        </p:txBody>
      </p:sp>
    </p:spTree>
    <p:extLst>
      <p:ext uri="{BB962C8B-B14F-4D97-AF65-F5344CB8AC3E}">
        <p14:creationId xmlns:p14="http://schemas.microsoft.com/office/powerpoint/2010/main" val="609678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35E4BE-CBA0-FF83-C88B-89F82863925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67" b="89869" l="9967" r="93791">
                        <a14:foregroundMark x1="90359" y1="52451" x2="93791" y2="56373"/>
                      </a14:backgroundRemoval>
                    </a14:imgEffect>
                  </a14:imgLayer>
                </a14:imgProps>
              </a:ext>
            </a:extLst>
          </a:blip>
          <a:stretch>
            <a:fillRect/>
          </a:stretch>
        </p:blipFill>
        <p:spPr>
          <a:xfrm>
            <a:off x="2578186" y="3926576"/>
            <a:ext cx="4751145" cy="2375573"/>
          </a:xfrm>
          <a:prstGeom prst="rect">
            <a:avLst/>
          </a:prstGeom>
        </p:spPr>
      </p:pic>
      <p:pic>
        <p:nvPicPr>
          <p:cNvPr id="4" name="Picture 3">
            <a:extLst>
              <a:ext uri="{FF2B5EF4-FFF2-40B4-BE49-F238E27FC236}">
                <a16:creationId xmlns:a16="http://schemas.microsoft.com/office/drawing/2014/main" id="{41C7AC29-C3C3-4429-9ECA-484C1FC920E6}"/>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6104" b="89767" l="10000" r="91826">
                        <a14:foregroundMark x1="43478" y1="10772" x2="47739" y2="7720"/>
                        <a14:foregroundMark x1="47739" y1="7720" x2="49913" y2="10054"/>
                        <a14:foregroundMark x1="50000" y1="8797" x2="52000" y2="11311"/>
                        <a14:foregroundMark x1="86261" y1="42908" x2="90783" y2="42011"/>
                        <a14:foregroundMark x1="90783" y1="42011" x2="91913" y2="51885"/>
                        <a14:foregroundMark x1="91913" y1="51885" x2="91478" y2="52962"/>
                        <a14:foregroundMark x1="46435" y1="6104" x2="47478" y2="6104"/>
                      </a14:backgroundRemoval>
                    </a14:imgEffect>
                  </a14:imgLayer>
                </a14:imgProps>
              </a:ext>
            </a:extLst>
          </a:blip>
          <a:srcRect b="16822"/>
          <a:stretch>
            <a:fillRect/>
          </a:stretch>
        </p:blipFill>
        <p:spPr>
          <a:xfrm>
            <a:off x="2285953" y="3615787"/>
            <a:ext cx="5123679" cy="2064194"/>
          </a:xfrm>
          <a:prstGeom prst="rect">
            <a:avLst/>
          </a:prstGeom>
        </p:spPr>
      </p:pic>
      <p:pic>
        <p:nvPicPr>
          <p:cNvPr id="5" name="Picture 4">
            <a:extLst>
              <a:ext uri="{FF2B5EF4-FFF2-40B4-BE49-F238E27FC236}">
                <a16:creationId xmlns:a16="http://schemas.microsoft.com/office/drawing/2014/main" id="{B0D23740-B9B9-7AA5-8F80-BCB194187CB4}"/>
              </a:ext>
            </a:extLst>
          </p:cNvPr>
          <p:cNvPicPr>
            <a:picLocks noChangeAspect="1"/>
          </p:cNvPicPr>
          <p:nvPr/>
        </p:nvPicPr>
        <p:blipFill>
          <a:blip r:embed="rId6">
            <a:alphaModFix amt="50000"/>
            <a:extLst>
              <a:ext uri="{BEBA8EAE-BF5A-486C-A8C5-ECC9F3942E4B}">
                <a14:imgProps xmlns:a14="http://schemas.microsoft.com/office/drawing/2010/main">
                  <a14:imgLayer r:embed="rId7">
                    <a14:imgEffect>
                      <a14:backgroundRemoval t="5252" b="89716" l="9839" r="92576">
                        <a14:foregroundMark x1="10823" y1="73742" x2="21825" y2="71116"/>
                        <a14:foregroundMark x1="21825" y1="71116" x2="25671" y2="59737"/>
                        <a14:foregroundMark x1="25671" y1="59737" x2="22630" y2="46171"/>
                        <a14:foregroundMark x1="22630" y1="46171" x2="38730" y2="21663"/>
                        <a14:foregroundMark x1="38730" y1="21663" x2="46959" y2="18381"/>
                        <a14:foregroundMark x1="46959" y1="18381" x2="59481" y2="34354"/>
                        <a14:foregroundMark x1="59481" y1="34354" x2="64401" y2="49672"/>
                        <a14:foregroundMark x1="64401" y1="49672" x2="74150" y2="58425"/>
                        <a14:foregroundMark x1="74150" y1="58425" x2="83453" y2="57768"/>
                        <a14:foregroundMark x1="83453" y1="57768" x2="20215" y2="82932"/>
                        <a14:foregroundMark x1="20215" y1="82932" x2="16190" y2="76149"/>
                        <a14:foregroundMark x1="41503" y1="61926" x2="41413" y2="44201"/>
                        <a14:foregroundMark x1="41413" y1="44201" x2="40340" y2="54486"/>
                        <a14:foregroundMark x1="43202" y1="47265" x2="34258" y2="63676"/>
                        <a14:foregroundMark x1="34258" y1="63676" x2="38462" y2="78993"/>
                        <a14:foregroundMark x1="35868" y1="84026" x2="38462" y2="85996"/>
                        <a14:foregroundMark x1="36762" y1="85339" x2="37388" y2="85558"/>
                        <a14:foregroundMark x1="36225" y1="85339" x2="36583" y2="85996"/>
                        <a14:foregroundMark x1="36673" y1="85777" x2="36941" y2="86214"/>
                        <a14:foregroundMark x1="43739" y1="5252" x2="45528" y2="17505"/>
                        <a14:foregroundMark x1="45528" y1="17505" x2="48122" y2="13567"/>
                        <a14:foregroundMark x1="79159" y1="55580" x2="91413" y2="51641"/>
                        <a14:foregroundMark x1="90250" y1="50766" x2="89088" y2="57330"/>
                        <a14:foregroundMark x1="91145" y1="49672" x2="89535" y2="58862"/>
                        <a14:foregroundMark x1="92576" y1="51860" x2="87567" y2="58206"/>
                        <a14:foregroundMark x1="87567" y1="58206" x2="86941" y2="58425"/>
                        <a14:foregroundMark x1="57603" y1="21663" x2="58408" y2="25164"/>
                        <a14:foregroundMark x1="57871" y1="20788" x2="58497" y2="23632"/>
                        <a14:backgroundMark x1="95349" y1="51204" x2="95528" y2="54923"/>
                      </a14:backgroundRemoval>
                    </a14:imgEffect>
                  </a14:imgLayer>
                </a14:imgProps>
              </a:ext>
            </a:extLst>
          </a:blip>
          <a:srcRect b="4213"/>
          <a:stretch>
            <a:fillRect/>
          </a:stretch>
        </p:blipFill>
        <p:spPr>
          <a:xfrm>
            <a:off x="1675118" y="3128650"/>
            <a:ext cx="5600027" cy="2192670"/>
          </a:xfrm>
          <a:prstGeom prst="rect">
            <a:avLst/>
          </a:prstGeom>
        </p:spPr>
      </p:pic>
    </p:spTree>
    <p:extLst>
      <p:ext uri="{BB962C8B-B14F-4D97-AF65-F5344CB8AC3E}">
        <p14:creationId xmlns:p14="http://schemas.microsoft.com/office/powerpoint/2010/main" val="4107039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4145</TotalTime>
  <Words>1997</Words>
  <Application>Microsoft Office PowerPoint</Application>
  <PresentationFormat>Widescreen</PresentationFormat>
  <Paragraphs>261</Paragraphs>
  <Slides>32</Slides>
  <Notes>20</Notes>
  <HiddenSlides>14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Aptos</vt:lpstr>
      <vt:lpstr>Aptos Display</vt:lpstr>
      <vt:lpstr>Arial</vt:lpstr>
      <vt:lpstr>Calibri</vt:lpstr>
      <vt:lpstr>Cambria Math</vt:lpstr>
      <vt:lpstr>Rockwell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vt:lpstr>
      <vt:lpstr>PowerPoint Presentation</vt:lpstr>
      <vt:lpstr>Background </vt:lpstr>
      <vt:lpstr>PowerPoint Presentation</vt:lpstr>
      <vt:lpstr>PowerPoint Presentation</vt:lpstr>
      <vt:lpstr>Methods  </vt:lpstr>
      <vt:lpstr>Results and Discussion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Atasha Bautista</dc:creator>
  <cp:lastModifiedBy>Atasha Bautista</cp:lastModifiedBy>
  <cp:revision>4</cp:revision>
  <dcterms:created xsi:type="dcterms:W3CDTF">2025-07-28T03:24:47Z</dcterms:created>
  <dcterms:modified xsi:type="dcterms:W3CDTF">2025-08-28T22:46:10Z</dcterms:modified>
</cp:coreProperties>
</file>