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9" r:id="rId4"/>
    <p:sldId id="258" r:id="rId5"/>
    <p:sldId id="261" r:id="rId6"/>
    <p:sldId id="278" r:id="rId7"/>
    <p:sldId id="282" r:id="rId8"/>
    <p:sldId id="281" r:id="rId9"/>
    <p:sldId id="280" r:id="rId10"/>
    <p:sldId id="279" r:id="rId11"/>
    <p:sldId id="270" r:id="rId12"/>
    <p:sldId id="277" r:id="rId13"/>
    <p:sldId id="272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61"/>
    <p:restoredTop sz="96405"/>
  </p:normalViewPr>
  <p:slideViewPr>
    <p:cSldViewPr snapToGrid="0">
      <p:cViewPr varScale="1">
        <p:scale>
          <a:sx n="67" d="100"/>
          <a:sy n="67" d="100"/>
        </p:scale>
        <p:origin x="6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ECFBC-4F67-1640-9497-BF41DE7972A7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74BBB-7067-D940-9301-F06C54C74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09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Agenda
* Introduction
* Overview of GWA’s 5-year CIP
* Overall Program and Priorities
* Specific Project Categories
* Currently Available Funding
* Approved 5-yr CIP
* Projected Needs and Adjustments
* Market Update
* Expected Financing Structures
* Short-Term Options Discussion
* Planned Long-Term Takeout Financing
* Strategy Outline
* Follow-up Meeting Schedules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747F3-CEE5-4E47-BB89-005F5C8778E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02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Agenda
* Introduction
* Overview of GWA’s 5-year CIP
* Overall Program and Priorities
* Specific Project Categories
* Currently Available Funding
* Approved 5-yr CIP
* Projected Needs and Adjustments
* Market Update
* Expected Financing Structures
* Short-Term Options Discussion
* Planned Long-Term Takeout Financing
* Strategy Outline
* Follow-up Meeting Schedules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747F3-CEE5-4E47-BB89-005F5C8778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36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DF588-65D8-2BDE-83E5-84B956CC3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F5D79A-033B-2249-55C6-0247243F6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85F99B-1A09-50C3-B197-DBBB7C0FE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Agenda
* Introduction
* Overview of GWA’s 5-year CIP
* Overall Program and Priorities
* Specific Project Categories
* Currently Available Funding
* Approved 5-yr CIP
* Projected Needs and Adjustments
* Market Update
* Expected Financing Structures
* Short-Term Options Discussion
* Planned Long-Term Takeout Financing
* Strategy Outline
* Follow-up Meeting Schedules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E04D6-9BC0-5558-F7CE-2D3AEC2F36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747F3-CEE5-4E47-BB89-005F5C8778E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05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47B4D-86F0-B17B-DEED-994EAC663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E504D6-7289-3ACD-9752-62145BBCB8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F5A9D-5F1E-C610-E111-2E666A0DBC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Agenda
* Introduction
* Overview of GWA’s 5-year CIP
* Overall Program and Priorities
* Specific Project Categories
* Currently Available Funding
* Approved 5-yr CIP
* Projected Needs and Adjustments
* Market Update
* Expected Financing Structures
* Short-Term Options Discussion
* Planned Long-Term Takeout Financing
* Strategy Outline
* Follow-up Meeting Schedules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4F72C-F84B-8BFA-0286-AE5AC291A5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747F3-CEE5-4E47-BB89-005F5C8778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629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D162F-92D4-9049-4BF8-96E0B435D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94E47D-F34E-DD89-FC1D-CCF593B9A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27D40C-B1AC-CD71-9E44-D67252ACCE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Agenda
* Introduction
* Overview of GWA’s 5-year CIP
* Overall Program and Priorities
* Specific Project Categories
* Currently Available Funding
* Approved 5-yr CIP
* Projected Needs and Adjustments
* Market Update
* Expected Financing Structures
* Short-Term Options Discussion
* Planned Long-Term Takeout Financing
* Strategy Outline
* Follow-up Meeting Schedules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49659A-B50E-35B7-4EC1-2D0382AB8F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747F3-CEE5-4E47-BB89-005F5C8778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911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D0CDB-D676-560B-7142-8B5B3114D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B6EA38-ABA5-650E-7F2A-1D3F9D0EF7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5F9314-CBB4-4BA5-F6E2-F96A4A9C53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Agenda
* Introduction
* Overview of GWA’s 5-year CIP
* Overall Program and Priorities
* Specific Project Categories
* Currently Available Funding
* Approved 5-yr CIP
* Projected Needs and Adjustments
* Market Update
* Expected Financing Structures
* Short-Term Options Discussion
* Planned Long-Term Takeout Financing
* Strategy Outline
* Follow-up Meeting Schedules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3FA8B8-AF53-1449-54A8-93173243C2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747F3-CEE5-4E47-BB89-005F5C8778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6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1AA3C-231D-8E16-0FFB-6ECBF8081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9535DF-182E-4E0C-DF16-A37C847D8C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74F451-9E97-A8DF-FC34-67B2A00321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Agenda
* Introduction
* Overview of GWA’s 5-year CIP
* Overall Program and Priorities
* Specific Project Categories
* Currently Available Funding
* Approved 5-yr CIP
* Projected Needs and Adjustments
* Market Update
* Expected Financing Structures
* Short-Term Options Discussion
* Planned Long-Term Takeout Financing
* Strategy Outline
* Follow-up Meeting Schedules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3A52F-B16A-4B8D-BE45-7D7475418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747F3-CEE5-4E47-BB89-005F5C8778E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23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B8B26-773B-8024-8B90-6EF4A1C78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611377-8A24-2239-0779-CB34E258F5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0FEDD1-C3EB-2177-60A9-E807FA0BF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Agenda
* Introduction
* Overview of GWA’s 5-year CIP
* Overall Program and Priorities
* Specific Project Categories
* Currently Available Funding
* Approved 5-yr CIP
* Projected Needs and Adjustments
* Market Update
* Expected Financing Structures
* Short-Term Options Discussion
* Planned Long-Term Takeout Financing
* Strategy Outline
* Follow-up Meeting Schedules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2512C-D295-1E20-393B-A3F84CD795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747F3-CEE5-4E47-BB89-005F5C8778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51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5F4D2-D38A-B4BA-F0F5-2CB77230F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39845C-0C93-CF37-FCF1-09C680D57F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02DAC9-B189-8294-00D1-3A00041337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Agenda
* Introduction
* Overview of GWA’s 5-year CIP
* Overall Program and Priorities
* Specific Project Categories
* Currently Available Funding
* Approved 5-yr CIP
* Projected Needs and Adjustments
* Market Update
* Expected Financing Structures
* Short-Term Options Discussion
* Planned Long-Term Takeout Financing
* Strategy Outline
* Follow-up Meeting Schedules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1FDD7-82FD-1C69-137C-42A8F85629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747F3-CEE5-4E47-BB89-005F5C8778E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341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79233-E644-B8DA-13DD-48C9FF270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5D9C5B-D078-6EA7-81C1-08C579EDA0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6F0852-6A01-F08E-23F5-3BBA1EC2EC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Agenda
* Introduction
* Overview of GWA’s 5-year CIP
* Overall Program and Priorities
* Specific Project Categories
* Currently Available Funding
* Approved 5-yr CIP
* Projected Needs and Adjustments
* Market Update
* Expected Financing Structures
* Short-Term Options Discussion
* Planned Long-Term Takeout Financing
* Strategy Outline
* Follow-up Meeting Schedules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352D2-1AA2-43B3-4AFC-1612F66C2A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747F3-CEE5-4E47-BB89-005F5C8778E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292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Agenda
* Introduction
* Overview of GWA’s 5-year CIP
* Overall Program and Priorities
* Specific Project Categories
* Currently Available Funding
* Approved 5-yr CIP
* Projected Needs and Adjustments
* Market Update
* Expected Financing Structures
* Short-Term Options Discussion
* Planned Long-Term Takeout Financing
* Strategy Outline
* Follow-up Meeting Schedules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747F3-CEE5-4E47-BB89-005F5C8778E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6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AFBB0-CB57-A187-78B2-88E16B1AD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EA51F3-BC78-2972-3E35-1E9180482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B4A2A-EFB0-F0A6-735C-287A33C21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C701C-2EDF-EE48-BC17-802CB2D77976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4E58B-9DE6-DBF6-D7AE-E088E47E1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BBD69-08E9-8430-F5C7-A587B9861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CF2E-BEC6-9E4C-BBAA-4B8070EE4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482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A1FF2-DB41-D72A-96B3-E383A9074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FB687-1FA8-CBAD-BD4D-CE4F68D87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15F6E-E0F1-319C-563B-AA55792C4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C701C-2EDF-EE48-BC17-802CB2D77976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6713A-32A2-0021-C3F0-92F1A4830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E2961-0681-CED4-3245-A809B0EF5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CF2E-BEC6-9E4C-BBAA-4B8070EE4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60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26924-CC06-187D-7809-D467C184A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4520B-2470-3D02-2C2F-3D721C34C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EEB97-0B1F-065D-E436-AD36040FB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C701C-2EDF-EE48-BC17-802CB2D77976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21C86-2F74-A856-B53B-77B28E7E1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9A5E4-C649-52C0-1D2D-AC20102F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CF2E-BEC6-9E4C-BBAA-4B8070EE4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476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0322-B4C4-4091-63E1-9121C9A8C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FC781-BF99-045E-BB96-B3D42DD7A1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A34A38-E7DA-2010-C1D0-4077C67EB3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00508B-F7F8-CE14-891B-E32A1733D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C701C-2EDF-EE48-BC17-802CB2D77976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8B8BEA-6959-D96B-3447-7B6226CEF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DF9C41-DBD7-6862-7229-2ED1ED495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CF2E-BEC6-9E4C-BBAA-4B8070EE4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564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AEAFC-AFAC-60A9-2574-6D5329C01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6A9EA-FCCB-CD00-CB71-40A596805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8044D-3190-33E3-7A34-4301CC4825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BF50D3-8D85-68FC-D27A-B80955BD4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15A106-58D4-0FCF-4BBC-CBD67B1857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6CC586-5A73-6847-23C5-897B1A34F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C701C-2EDF-EE48-BC17-802CB2D77976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C83E31-BF3B-8EE0-92BA-BD6AAE185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B705F7-C0F4-9B61-8A63-CDA4904A2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CF2E-BEC6-9E4C-BBAA-4B8070EE4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53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75606-A0E8-D4BA-7FE3-D970986A7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DBB2EC-9BFA-4867-9EBC-F9377B628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C701C-2EDF-EE48-BC17-802CB2D77976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EAB918-CFCF-A7C3-D9DA-3AF44993E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E7948F-B952-5D32-29A0-3972233A1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CF2E-BEC6-9E4C-BBAA-4B8070EE4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354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FBC2E1-2495-0DA9-4D98-A37AE4666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C701C-2EDF-EE48-BC17-802CB2D77976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0774E5-6E4D-3F8C-8FE2-AF7BE7DC5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FEB789-8DDC-E166-09B0-4002BA13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CF2E-BEC6-9E4C-BBAA-4B8070EE4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4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105AE-56B5-17F5-38D6-FC17B8655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776E0-0F41-8582-100C-9AB18D945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C60EB-6997-01E7-5A1F-096A3BFF06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C8C0F2-0A78-6ED5-C27A-EA0D6D787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C701C-2EDF-EE48-BC17-802CB2D77976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BADBD7-4319-CFAB-81DB-E1C7793A4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EEE69-07E9-25A8-E8A5-9544C9955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CF2E-BEC6-9E4C-BBAA-4B8070EE4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215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CF8CF-0730-DA46-47FE-5E75C1078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D25272-4B03-D884-DB70-2415BAAE52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E98F5-7E67-1CA2-0F5C-89E2B02F5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4036EE-7B6C-9CF3-3C5F-054C46F33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C701C-2EDF-EE48-BC17-802CB2D77976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F167F9-B944-2180-175B-B4D7DD85B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CCA56-8605-17F2-4AEE-5E90E2A3A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CF2E-BEC6-9E4C-BBAA-4B8070EE4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804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243B9-2A17-BEB3-CC7B-48C4EFB00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A8D59-F392-AE3A-784E-88363E75F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CB161-9496-FA9C-DFD9-ACAE7086B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C701C-2EDF-EE48-BC17-802CB2D77976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D4A0D-7CB4-4BFF-25F2-4E228FF1C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A3590-6366-4875-80AE-89815EE91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CF2E-BEC6-9E4C-BBAA-4B8070EE4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64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F72F8E-258E-7B0D-6B0D-221D351611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18B915-9021-5DCC-689B-EA0AA215A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D35A4D-D7CC-7E24-CF44-2E4CA85C5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C701C-2EDF-EE48-BC17-802CB2D77976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28D56-9D3E-7E62-7398-7FA11FF40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5A923-6708-A2C7-C087-BD23C3800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CF2E-BEC6-9E4C-BBAA-4B8070EE4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52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7DC6CE-B889-9655-8492-C83C25AAD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D4AFE2-9B71-20A9-A134-037D907F2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29403-8261-F652-E5FF-9E3666A95D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C701C-2EDF-EE48-BC17-802CB2D77976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47976-BB94-3D84-412E-79DBA502B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59F79-F80D-6ED6-2529-2CDAD8DAEE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4CF2E-BEC6-9E4C-BBAA-4B8070EE4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6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orth.hydroguam.net/hydrology-overview.php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emf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uact=8&amp;ved=0ahUKEwiilO32gsDJAhVV62MKHXJNBjEQjRwIBw&amp;url=http%3A%2F%2Fjzzy.gmc.globalmarket.com%2Fproducts%2Fdetails%2Fbamboo-charcoal-powder-activated-carbon-factory-direct-2260217.html&amp;psig=AFQjCNGJUeXPSZi4hIHsaePPrh15kSxwig&amp;ust=1449243464719545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g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2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DDA3BEB-638F-BC8F-FA4A-E9C737127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43DE9D-7622-13DD-3323-58DD83F03021}"/>
              </a:ext>
            </a:extLst>
          </p:cNvPr>
          <p:cNvSpPr/>
          <p:nvPr/>
        </p:nvSpPr>
        <p:spPr>
          <a:xfrm>
            <a:off x="312235" y="492370"/>
            <a:ext cx="11567531" cy="588041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11200F-7FE5-FD79-169A-A678D7A5CCA9}"/>
              </a:ext>
            </a:extLst>
          </p:cNvPr>
          <p:cNvSpPr/>
          <p:nvPr/>
        </p:nvSpPr>
        <p:spPr>
          <a:xfrm>
            <a:off x="695093" y="812039"/>
            <a:ext cx="10801814" cy="5241072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C33E96-5007-F394-187A-26D12614D302}"/>
              </a:ext>
            </a:extLst>
          </p:cNvPr>
          <p:cNvSpPr/>
          <p:nvPr/>
        </p:nvSpPr>
        <p:spPr>
          <a:xfrm>
            <a:off x="312235" y="2188677"/>
            <a:ext cx="5325834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292A6D8-010C-1DAC-0F92-1BD4C931D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217" y="2324435"/>
            <a:ext cx="3785870" cy="6428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96E5F22-BB6E-9279-2BEA-CF966C5BD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824" y="4199020"/>
            <a:ext cx="9454400" cy="1063586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US" sz="4000" b="1" cap="all" dirty="0">
                <a:solidFill>
                  <a:schemeClr val="accent1">
                    <a:lumMod val="40000"/>
                    <a:lumOff val="60000"/>
                  </a:schemeClr>
                </a:solidFill>
                <a:latin typeface="Avenir Next LT Pro"/>
              </a:rPr>
              <a:t>PROTECTING THE HEALTH AND SUSTAINABLE YIELD OF NOTHERN GUAM’S LENS AQUIFER</a:t>
            </a:r>
            <a:br>
              <a:rPr lang="en-US" sz="3600" b="1" cap="all" dirty="0">
                <a:solidFill>
                  <a:schemeClr val="accent1">
                    <a:lumMod val="40000"/>
                    <a:lumOff val="60000"/>
                  </a:schemeClr>
                </a:solidFill>
                <a:latin typeface="Avenir Next LT Pro"/>
              </a:rPr>
            </a:br>
            <a:br>
              <a:rPr lang="en-US" sz="3600" b="1" cap="all" dirty="0">
                <a:solidFill>
                  <a:schemeClr val="accent1">
                    <a:lumMod val="40000"/>
                    <a:lumOff val="60000"/>
                  </a:schemeClr>
                </a:solidFill>
                <a:latin typeface="Avenir Next LT Pro"/>
              </a:rPr>
            </a:br>
            <a:r>
              <a:rPr lang="en-US" sz="2000" cap="all" dirty="0">
                <a:solidFill>
                  <a:srgbClr val="FFFFFF"/>
                </a:solidFill>
                <a:latin typeface="Avenir Next LT Pro"/>
              </a:rPr>
              <a:t>WERI-GLE GHS Workshop 2025 | AUGUST 29, 2025</a:t>
            </a:r>
            <a:endParaRPr lang="en-US" sz="2000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pic>
        <p:nvPicPr>
          <p:cNvPr id="3" name="Picture 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7057797C-3FBA-990E-2E2C-CC22586B588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5744881" y="2082411"/>
            <a:ext cx="1057369" cy="1057369"/>
          </a:xfrm>
          <a:prstGeom prst="rect">
            <a:avLst/>
          </a:prstGeom>
        </p:spPr>
      </p:pic>
      <p:pic>
        <p:nvPicPr>
          <p:cNvPr id="5" name="Picture 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D9D2BB2-5765-9045-7152-9A86EE2BC292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6724612" y="1923691"/>
            <a:ext cx="1397236" cy="1397236"/>
          </a:xfrm>
          <a:prstGeom prst="rect">
            <a:avLst/>
          </a:prstGeom>
        </p:spPr>
      </p:pic>
      <p:pic>
        <p:nvPicPr>
          <p:cNvPr id="8" name="Picture 7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040A6979-462E-1A3B-783A-0ECC0955AABF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8110877" y="1515540"/>
            <a:ext cx="2191110" cy="2191110"/>
          </a:xfrm>
          <a:prstGeom prst="rect">
            <a:avLst/>
          </a:prstGeom>
        </p:spPr>
      </p:pic>
      <p:pic>
        <p:nvPicPr>
          <p:cNvPr id="10" name="Picture 9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D4CFCD00-E410-4A4B-2EC4-A80D09A4A503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</a:blip>
          <a:stretch>
            <a:fillRect/>
          </a:stretch>
        </p:blipFill>
        <p:spPr>
          <a:xfrm>
            <a:off x="10348224" y="2082411"/>
            <a:ext cx="761559" cy="102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13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99EB391-4CF2-9BB1-05EE-029081556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51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83BF745-85E9-41A2-95AE-0C726BB58F2D}"/>
              </a:ext>
            </a:extLst>
          </p:cNvPr>
          <p:cNvSpPr/>
          <p:nvPr/>
        </p:nvSpPr>
        <p:spPr>
          <a:xfrm>
            <a:off x="312231" y="488795"/>
            <a:ext cx="11567531" cy="5880410"/>
          </a:xfrm>
          <a:prstGeom prst="rect">
            <a:avLst/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3EC4F5-DF2B-565C-B2CC-C12B34D58B1D}"/>
              </a:ext>
            </a:extLst>
          </p:cNvPr>
          <p:cNvSpPr/>
          <p:nvPr/>
        </p:nvSpPr>
        <p:spPr>
          <a:xfrm>
            <a:off x="695093" y="812039"/>
            <a:ext cx="10801814" cy="5241072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B56443-8E5F-8930-862F-686B6BFBB566}"/>
              </a:ext>
            </a:extLst>
          </p:cNvPr>
          <p:cNvSpPr/>
          <p:nvPr/>
        </p:nvSpPr>
        <p:spPr>
          <a:xfrm>
            <a:off x="312234" y="964889"/>
            <a:ext cx="11567530" cy="6854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44C7CA7-159C-4384-967B-6B92D229D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32" y="1008468"/>
            <a:ext cx="11567530" cy="592065"/>
          </a:xfrm>
        </p:spPr>
        <p:txBody>
          <a:bodyPr anchor="t">
            <a:noAutofit/>
          </a:bodyPr>
          <a:lstStyle/>
          <a:p>
            <a:pPr algn="ctr"/>
            <a:r>
              <a:rPr kumimoji="0" lang="en-US" sz="4000" b="1" i="0" u="none" strike="noStrike" kern="1200" cap="all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The Northern </a:t>
            </a:r>
            <a:r>
              <a:rPr kumimoji="0" lang="en-US" sz="4000" b="1" i="0" u="none" strike="noStrike" kern="1200" cap="all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guam</a:t>
            </a:r>
            <a:r>
              <a:rPr kumimoji="0" lang="en-US" sz="4000" b="1" i="0" u="none" strike="noStrike" kern="1200" cap="all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 lens aquifer</a:t>
            </a:r>
            <a:endParaRPr lang="en-US" sz="4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C04570-DC6B-FE82-477F-B231B4728F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40" t="21626" r="1379" b="1138"/>
          <a:stretch/>
        </p:blipFill>
        <p:spPr>
          <a:xfrm>
            <a:off x="4304581" y="1874726"/>
            <a:ext cx="6311988" cy="35048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E58AFF-E0F0-2D8C-BFA3-DDE4B631A9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695" y="1803230"/>
            <a:ext cx="3936625" cy="1793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9AC8EE-0B8A-C60A-A7EF-C144209043D1}"/>
              </a:ext>
            </a:extLst>
          </p:cNvPr>
          <p:cNvSpPr txBox="1"/>
          <p:nvPr/>
        </p:nvSpPr>
        <p:spPr>
          <a:xfrm>
            <a:off x="1062695" y="5603923"/>
            <a:ext cx="106256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Lens Geometry and Zones of the NGLA, Hydroguam.net, </a:t>
            </a:r>
            <a:r>
              <a:rPr lang="en-US" sz="1600" i="1" dirty="0">
                <a:hlinkClick r:id="rId6"/>
              </a:rPr>
              <a:t>Digital Atlas of Northern Guam | WERI | IREI (hydroguam.net)</a:t>
            </a:r>
            <a:endParaRPr lang="en-GU" sz="1600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646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CC94C-3821-A634-AE8B-939A879B4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close-up of a water wave&#10;&#10;AI-generated content may be incorrect.">
            <a:extLst>
              <a:ext uri="{FF2B5EF4-FFF2-40B4-BE49-F238E27FC236}">
                <a16:creationId xmlns:a16="http://schemas.microsoft.com/office/drawing/2014/main" id="{8721EA08-AFD5-262C-4A56-D0E2CD9F4E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>
            <a:fillRect/>
          </a:stretch>
        </p:blipFill>
        <p:spPr>
          <a:xfrm>
            <a:off x="0" y="-60825"/>
            <a:ext cx="12188952" cy="69188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7DDB31-5AB9-174D-E081-6AA155CABBDF}"/>
              </a:ext>
            </a:extLst>
          </p:cNvPr>
          <p:cNvSpPr txBox="1"/>
          <p:nvPr/>
        </p:nvSpPr>
        <p:spPr>
          <a:xfrm>
            <a:off x="9771463" y="4077014"/>
            <a:ext cx="2311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~</a:t>
            </a:r>
            <a:r>
              <a:rPr lang="en-US" sz="3600" b="1" kern="100" dirty="0">
                <a:latin typeface="Roboto Black" panose="02000000000000000000" pitchFamily="2" charset="0"/>
                <a:ea typeface="Roboto Black" panose="02000000000000000000" pitchFamily="2" charset="0"/>
                <a:cs typeface="Arial" panose="020B0604020202020204" pitchFamily="34" charset="0"/>
              </a:rPr>
              <a:t>31,232</a:t>
            </a:r>
          </a:p>
          <a:p>
            <a:pPr algn="ctr"/>
            <a:r>
              <a:rPr lang="en-US" kern="1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Customers served</a:t>
            </a:r>
          </a:p>
        </p:txBody>
      </p:sp>
      <p:pic>
        <p:nvPicPr>
          <p:cNvPr id="22" name="Picture 2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3D3108B-3EC4-090C-7F8E-0ADF2E26D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485" y="2980011"/>
            <a:ext cx="1281321" cy="128132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D30C2FF-8193-9D18-15C3-147700CF2F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97" y="1200825"/>
            <a:ext cx="2331984" cy="395997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2D204997-106A-00D1-0B08-CEFC36AAE26E}"/>
              </a:ext>
            </a:extLst>
          </p:cNvPr>
          <p:cNvSpPr txBox="1"/>
          <p:nvPr/>
        </p:nvSpPr>
        <p:spPr>
          <a:xfrm>
            <a:off x="2851710" y="1637431"/>
            <a:ext cx="6112764" cy="598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kern="1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Wastewater System</a:t>
            </a:r>
          </a:p>
          <a:p>
            <a:pPr marL="11206" lvl="0" algn="ctr">
              <a:lnSpc>
                <a:spcPts val="1527"/>
              </a:lnSpc>
              <a:spcBef>
                <a:spcPts val="76"/>
              </a:spcBef>
              <a:defRPr/>
            </a:pPr>
            <a:r>
              <a:rPr lang="en-US" b="1" spc="-4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</a:t>
            </a:r>
            <a:r>
              <a:rPr lang="en-US" b="1" spc="-70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</a:t>
            </a:r>
            <a:r>
              <a:rPr lang="en-US" b="1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lang="en-US" b="1" spc="8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coll</a:t>
            </a:r>
            <a:r>
              <a:rPr lang="en-US" b="1" spc="-8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</a:t>
            </a:r>
            <a:r>
              <a:rPr lang="en-US" b="1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cts</a:t>
            </a:r>
            <a:r>
              <a:rPr lang="en-US" b="1" spc="-17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 t</a:t>
            </a:r>
            <a:r>
              <a:rPr lang="en-US" b="1" spc="-17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</a:t>
            </a:r>
            <a:r>
              <a:rPr lang="en-US" b="1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</a:t>
            </a:r>
            <a:r>
              <a:rPr lang="en-US" b="1" spc="-12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lang="en-US" b="1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ts</a:t>
            </a:r>
            <a:r>
              <a:rPr lang="en-US" b="1" spc="-12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spc="-17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</a:t>
            </a:r>
            <a:r>
              <a:rPr lang="en-US" b="1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lang="en-US" b="1" spc="-17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stewat</a:t>
            </a:r>
            <a:r>
              <a:rPr lang="en-US" b="1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er</a:t>
            </a:r>
            <a:r>
              <a:rPr lang="en-US" b="1" spc="-12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</a:t>
            </a:r>
            <a:r>
              <a:rPr lang="en-US" b="1" spc="-12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</a:t>
            </a:r>
            <a:r>
              <a:rPr lang="en-US" b="1" spc="4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</a:t>
            </a:r>
            <a:r>
              <a:rPr lang="en-US" b="1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ughout</a:t>
            </a:r>
            <a:r>
              <a:rPr lang="en-US" b="1" spc="4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</a:t>
            </a:r>
            <a:r>
              <a:rPr lang="en-US" b="1" spc="-8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baseline="3413" dirty="0">
                <a:solidFill>
                  <a:srgbClr val="6DABD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island</a:t>
            </a:r>
            <a:endParaRPr lang="en-US" sz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5E063F-D21E-53FF-3AD9-B0D6F3227FB2}"/>
              </a:ext>
            </a:extLst>
          </p:cNvPr>
          <p:cNvSpPr txBox="1"/>
          <p:nvPr/>
        </p:nvSpPr>
        <p:spPr>
          <a:xfrm>
            <a:off x="1920150" y="3800015"/>
            <a:ext cx="19414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latin typeface="Roboto Black" panose="02000000000000000000" pitchFamily="2" charset="0"/>
                <a:ea typeface="Roboto Black" panose="02000000000000000000" pitchFamily="2" charset="0"/>
                <a:cs typeface="Arial" panose="020B0604020202020204" pitchFamily="34" charset="0"/>
              </a:rPr>
              <a:t>7</a:t>
            </a:r>
          </a:p>
          <a:p>
            <a:pPr algn="ctr"/>
            <a:r>
              <a:rPr lang="en-US" kern="1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Service</a:t>
            </a:r>
          </a:p>
          <a:p>
            <a:pPr algn="ctr"/>
            <a:r>
              <a:rPr lang="en-US" kern="1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basins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18D0C2-4018-1CC0-645F-AFB051055364}"/>
              </a:ext>
            </a:extLst>
          </p:cNvPr>
          <p:cNvSpPr txBox="1"/>
          <p:nvPr/>
        </p:nvSpPr>
        <p:spPr>
          <a:xfrm>
            <a:off x="3698354" y="3802432"/>
            <a:ext cx="21948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~</a:t>
            </a:r>
            <a:r>
              <a:rPr lang="en-US" sz="3600" b="1" kern="100" dirty="0">
                <a:latin typeface="Roboto Black" panose="02000000000000000000" pitchFamily="2" charset="0"/>
                <a:ea typeface="Roboto Black" panose="02000000000000000000" pitchFamily="2" charset="0"/>
                <a:cs typeface="Arial" panose="020B0604020202020204" pitchFamily="34" charset="0"/>
              </a:rPr>
              <a:t>300</a:t>
            </a:r>
          </a:p>
          <a:p>
            <a:pPr algn="ctr"/>
            <a:r>
              <a:rPr lang="en-US" kern="1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Miles of</a:t>
            </a:r>
          </a:p>
          <a:p>
            <a:pPr algn="ctr"/>
            <a:r>
              <a:rPr lang="en-US" kern="1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collection piping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C15EC4-56D8-B838-CD24-3B3C1A2D09FA}"/>
              </a:ext>
            </a:extLst>
          </p:cNvPr>
          <p:cNvSpPr txBox="1"/>
          <p:nvPr/>
        </p:nvSpPr>
        <p:spPr>
          <a:xfrm>
            <a:off x="7780040" y="3804213"/>
            <a:ext cx="21948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latin typeface="Roboto Black" panose="02000000000000000000" pitchFamily="2" charset="0"/>
                <a:ea typeface="Roboto Black" panose="02000000000000000000" pitchFamily="2" charset="0"/>
                <a:cs typeface="Arial" panose="020B0604020202020204" pitchFamily="34" charset="0"/>
              </a:rPr>
              <a:t>6</a:t>
            </a:r>
          </a:p>
          <a:p>
            <a:pPr algn="ctr"/>
            <a:r>
              <a:rPr lang="en-US" kern="1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Wastewater Treatment Plants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333AE5-B5E1-7DF1-2E61-AA2FBD9E5FA8}"/>
              </a:ext>
            </a:extLst>
          </p:cNvPr>
          <p:cNvSpPr txBox="1"/>
          <p:nvPr/>
        </p:nvSpPr>
        <p:spPr>
          <a:xfrm>
            <a:off x="72407" y="3793198"/>
            <a:ext cx="21948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latin typeface="Roboto Black" panose="02000000000000000000" pitchFamily="2" charset="0"/>
                <a:ea typeface="Roboto Black" panose="02000000000000000000" pitchFamily="2" charset="0"/>
                <a:cs typeface="Arial" panose="020B0604020202020204" pitchFamily="34" charset="0"/>
              </a:rPr>
              <a:t>84</a:t>
            </a:r>
          </a:p>
          <a:p>
            <a:pPr algn="ctr"/>
            <a:r>
              <a:rPr lang="en-US" kern="1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Wastewater</a:t>
            </a:r>
          </a:p>
          <a:p>
            <a:pPr algn="ctr"/>
            <a:r>
              <a:rPr lang="en-US" kern="1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Lift Stations</a:t>
            </a:r>
          </a:p>
        </p:txBody>
      </p:sp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EFC9A38-0736-76B1-AD66-D25B8B7251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859" y="2478739"/>
            <a:ext cx="1552815" cy="1552815"/>
          </a:xfrm>
          <a:prstGeom prst="rect">
            <a:avLst/>
          </a:prstGeom>
        </p:spPr>
      </p:pic>
      <p:pic>
        <p:nvPicPr>
          <p:cNvPr id="8" name="Picture 7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DAD64E43-39DD-C15C-A345-7D27E25608E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610" y="2526890"/>
            <a:ext cx="1575476" cy="1575476"/>
          </a:xfrm>
          <a:prstGeom prst="rect">
            <a:avLst/>
          </a:prstGeom>
        </p:spPr>
      </p:pic>
      <p:pic>
        <p:nvPicPr>
          <p:cNvPr id="9" name="Picture 8" descr="A black background with a rectangle&#10;&#10;AI-generated content may be incorrect.">
            <a:extLst>
              <a:ext uri="{FF2B5EF4-FFF2-40B4-BE49-F238E27FC236}">
                <a16:creationId xmlns:a16="http://schemas.microsoft.com/office/drawing/2014/main" id="{D42D8F1A-8B61-8642-341D-8967F5C584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808" y="2681741"/>
            <a:ext cx="1427891" cy="1427891"/>
          </a:xfrm>
          <a:prstGeom prst="rect">
            <a:avLst/>
          </a:prstGeom>
        </p:spPr>
      </p:pic>
      <p:pic>
        <p:nvPicPr>
          <p:cNvPr id="17" name="Picture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32F43C4-C2BB-45A8-7802-30261AAA4E9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17" y="2783741"/>
            <a:ext cx="1200329" cy="120032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32BD30B-7490-89AB-15ED-1C2CA40840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8814" y="2645065"/>
            <a:ext cx="1319784" cy="131978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FC6D473-E1E6-46CD-6E32-A2157BD78B2E}"/>
              </a:ext>
            </a:extLst>
          </p:cNvPr>
          <p:cNvSpPr txBox="1"/>
          <p:nvPr/>
        </p:nvSpPr>
        <p:spPr>
          <a:xfrm>
            <a:off x="5808657" y="3807600"/>
            <a:ext cx="21948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3</a:t>
            </a:r>
            <a:endParaRPr lang="en-US" sz="3600" b="1" kern="100" dirty="0">
              <a:latin typeface="Roboto Black" panose="02000000000000000000" pitchFamily="2" charset="0"/>
              <a:ea typeface="Roboto Black" panose="02000000000000000000" pitchFamily="2" charset="0"/>
              <a:cs typeface="Arial" panose="020B0604020202020204" pitchFamily="34" charset="0"/>
            </a:endParaRPr>
          </a:p>
          <a:p>
            <a:pPr algn="ctr"/>
            <a:r>
              <a:rPr lang="en-US" kern="1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Outfalls: 2 owned</a:t>
            </a:r>
          </a:p>
          <a:p>
            <a:pPr algn="ctr"/>
            <a:r>
              <a:rPr lang="en-US" kern="1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1 shared</a:t>
            </a:r>
          </a:p>
        </p:txBody>
      </p:sp>
    </p:spTree>
    <p:extLst>
      <p:ext uri="{BB962C8B-B14F-4D97-AF65-F5344CB8AC3E}">
        <p14:creationId xmlns:p14="http://schemas.microsoft.com/office/powerpoint/2010/main" val="2861452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99EB391-4CF2-9BB1-05EE-029081556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51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83BF745-85E9-41A2-95AE-0C726BB58F2D}"/>
              </a:ext>
            </a:extLst>
          </p:cNvPr>
          <p:cNvSpPr/>
          <p:nvPr/>
        </p:nvSpPr>
        <p:spPr>
          <a:xfrm>
            <a:off x="312235" y="492370"/>
            <a:ext cx="11567531" cy="5880410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B56443-8E5F-8930-862F-686B6BFBB566}"/>
              </a:ext>
            </a:extLst>
          </p:cNvPr>
          <p:cNvSpPr/>
          <p:nvPr/>
        </p:nvSpPr>
        <p:spPr>
          <a:xfrm>
            <a:off x="312234" y="964889"/>
            <a:ext cx="11567530" cy="6854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44C7CA7-159C-4384-967B-6B92D229D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32" y="1023336"/>
            <a:ext cx="11567530" cy="592065"/>
          </a:xfrm>
        </p:spPr>
        <p:txBody>
          <a:bodyPr anchor="t">
            <a:noAutofit/>
          </a:bodyPr>
          <a:lstStyle/>
          <a:p>
            <a:pPr algn="ctr"/>
            <a:r>
              <a:rPr kumimoji="0" lang="en-US" sz="4000" b="1" i="0" u="none" strike="noStrike" kern="1200" cap="all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Current challenges</a:t>
            </a:r>
            <a:endParaRPr lang="en-US" sz="40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3EC4F5-DF2B-565C-B2CC-C12B34D58B1D}"/>
              </a:ext>
            </a:extLst>
          </p:cNvPr>
          <p:cNvSpPr/>
          <p:nvPr/>
        </p:nvSpPr>
        <p:spPr>
          <a:xfrm>
            <a:off x="695093" y="812039"/>
            <a:ext cx="10801814" cy="5241072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BEF961-87D3-073C-6F6E-7807FE6510FF}"/>
              </a:ext>
            </a:extLst>
          </p:cNvPr>
          <p:cNvSpPr/>
          <p:nvPr/>
        </p:nvSpPr>
        <p:spPr>
          <a:xfrm>
            <a:off x="765706" y="1745620"/>
            <a:ext cx="5226210" cy="2058767"/>
          </a:xfrm>
          <a:prstGeom prst="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975D3-59AA-5F55-9C1B-BD3C601AA63E}"/>
              </a:ext>
            </a:extLst>
          </p:cNvPr>
          <p:cNvSpPr txBox="1">
            <a:spLocks/>
          </p:cNvSpPr>
          <p:nvPr/>
        </p:nvSpPr>
        <p:spPr>
          <a:xfrm>
            <a:off x="2708748" y="1964682"/>
            <a:ext cx="3815570" cy="1301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n-US" sz="1600" b="1" dirty="0">
                <a:latin typeface="Avenir Next Demi Bold" panose="020B0503020202020204"/>
              </a:rPr>
              <a:t>Aging Infrastructure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0503E7-4D10-1D16-4480-EBB76C5F8235}"/>
              </a:ext>
            </a:extLst>
          </p:cNvPr>
          <p:cNvSpPr/>
          <p:nvPr/>
        </p:nvSpPr>
        <p:spPr>
          <a:xfrm>
            <a:off x="6148033" y="1769817"/>
            <a:ext cx="5226210" cy="2058767"/>
          </a:xfrm>
          <a:prstGeom prst="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34D64C-6821-51D2-D6AC-B4B948FC739A}"/>
              </a:ext>
            </a:extLst>
          </p:cNvPr>
          <p:cNvSpPr txBox="1">
            <a:spLocks/>
          </p:cNvSpPr>
          <p:nvPr/>
        </p:nvSpPr>
        <p:spPr>
          <a:xfrm>
            <a:off x="7558672" y="1954787"/>
            <a:ext cx="3815571" cy="1860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n-US" sz="1600" b="1" dirty="0">
                <a:latin typeface="Avenir Next Demi Bold" panose="020B0503020202020204"/>
              </a:rPr>
              <a:t>Lack of Redundancy</a:t>
            </a:r>
          </a:p>
          <a:p>
            <a:pPr>
              <a:lnSpc>
                <a:spcPct val="110000"/>
              </a:lnSpc>
              <a:spcBef>
                <a:spcPts val="500"/>
              </a:spcBef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venir Next LT Pro Light"/>
              <a:ea typeface="+mn-ea"/>
              <a:cs typeface="+mn-cs"/>
            </a:endParaRPr>
          </a:p>
          <a:p>
            <a:pPr>
              <a:lnSpc>
                <a:spcPct val="110000"/>
              </a:lnSpc>
              <a:spcBef>
                <a:spcPts val="500"/>
              </a:spcBef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venir Next LT Pro Light"/>
              <a:ea typeface="+mn-ea"/>
              <a:cs typeface="+mn-cs"/>
            </a:endParaRPr>
          </a:p>
          <a:p>
            <a:pPr>
              <a:lnSpc>
                <a:spcPct val="110000"/>
              </a:lnSpc>
              <a:spcBef>
                <a:spcPts val="500"/>
              </a:spcBef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A922BF-DD42-9A2F-44B4-6C9C31B05591}"/>
              </a:ext>
            </a:extLst>
          </p:cNvPr>
          <p:cNvSpPr/>
          <p:nvPr/>
        </p:nvSpPr>
        <p:spPr>
          <a:xfrm>
            <a:off x="799165" y="3939447"/>
            <a:ext cx="5226210" cy="2058767"/>
          </a:xfrm>
          <a:prstGeom prst="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1FED53E-079E-6AF5-F049-DD094B56CFB8}"/>
              </a:ext>
            </a:extLst>
          </p:cNvPr>
          <p:cNvSpPr txBox="1">
            <a:spLocks/>
          </p:cNvSpPr>
          <p:nvPr/>
        </p:nvSpPr>
        <p:spPr>
          <a:xfrm>
            <a:off x="2155897" y="4348498"/>
            <a:ext cx="3869478" cy="1265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n-US" sz="1600" b="1" dirty="0">
                <a:latin typeface="Avenir Next Demi Bold" panose="020B0503020202020204" pitchFamily="34" charset="0"/>
              </a:rPr>
              <a:t>Rising Contaminants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8156A3-F350-B803-BB66-CB705FEDC40D}"/>
              </a:ext>
            </a:extLst>
          </p:cNvPr>
          <p:cNvSpPr/>
          <p:nvPr/>
        </p:nvSpPr>
        <p:spPr>
          <a:xfrm>
            <a:off x="6162896" y="3939447"/>
            <a:ext cx="5226210" cy="2058767"/>
          </a:xfrm>
          <a:prstGeom prst="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CE34664-0E0D-7B04-6E5C-4D36AF37E107}"/>
              </a:ext>
            </a:extLst>
          </p:cNvPr>
          <p:cNvSpPr txBox="1">
            <a:spLocks/>
          </p:cNvSpPr>
          <p:nvPr/>
        </p:nvSpPr>
        <p:spPr>
          <a:xfrm>
            <a:off x="8118095" y="4320954"/>
            <a:ext cx="3815571" cy="1828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n-US" sz="1600" b="1" dirty="0">
                <a:latin typeface="Avenir Next Demi Bold" panose="020B0503020202020204" pitchFamily="34" charset="0"/>
              </a:rPr>
              <a:t>Increasing Population</a:t>
            </a:r>
          </a:p>
        </p:txBody>
      </p:sp>
      <p:pic>
        <p:nvPicPr>
          <p:cNvPr id="12" name="Picture 1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40CF045-AE30-F5A6-29C9-3010189DA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3370" y="2191506"/>
            <a:ext cx="1193786" cy="11937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08A798-8B4D-B10E-189E-48CB4002DD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910" y="4348498"/>
            <a:ext cx="1558654" cy="1400165"/>
          </a:xfrm>
          <a:prstGeom prst="rect">
            <a:avLst/>
          </a:prstGeom>
        </p:spPr>
      </p:pic>
      <p:pic>
        <p:nvPicPr>
          <p:cNvPr id="22" name="Picture 2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079F0635-3328-0F1B-E22E-16FE83241E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7610" y="4156894"/>
            <a:ext cx="1708953" cy="1403835"/>
          </a:xfrm>
          <a:prstGeom prst="rect">
            <a:avLst/>
          </a:prstGeom>
        </p:spPr>
      </p:pic>
      <p:pic>
        <p:nvPicPr>
          <p:cNvPr id="24" name="Picture 2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A9339B22-7DF5-FC1E-DDE1-92E01D871A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218" y="1909713"/>
            <a:ext cx="1705861" cy="170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083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2C41F-A6DA-BEDD-DE50-24F06EE57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close-up of a water wave&#10;&#10;AI-generated content may be incorrect.">
            <a:extLst>
              <a:ext uri="{FF2B5EF4-FFF2-40B4-BE49-F238E27FC236}">
                <a16:creationId xmlns:a16="http://schemas.microsoft.com/office/drawing/2014/main" id="{A9BB6C24-5241-664C-14D5-6E01F06DD71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>
            <a:fillRect/>
          </a:stretch>
        </p:blipFill>
        <p:spPr>
          <a:xfrm>
            <a:off x="0" y="-60825"/>
            <a:ext cx="12188952" cy="691882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832D53A-69CC-B9E8-9612-4BD68BAAAE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472" y="1241434"/>
            <a:ext cx="2331984" cy="395997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94368BC-7997-4C76-EA4E-24358AF3BAD4}"/>
              </a:ext>
            </a:extLst>
          </p:cNvPr>
          <p:cNvSpPr txBox="1"/>
          <p:nvPr/>
        </p:nvSpPr>
        <p:spPr>
          <a:xfrm>
            <a:off x="2606040" y="1637431"/>
            <a:ext cx="67848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kern="1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Current Challenges – 2024 Partial Consent Decree</a:t>
            </a:r>
          </a:p>
          <a:p>
            <a:pPr algn="ctr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Major elements to be completed within 10 years:</a:t>
            </a:r>
          </a:p>
          <a:p>
            <a:pPr algn="ctr"/>
            <a:endParaRPr lang="en-US" sz="1800" b="1" kern="1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974C74-1082-6998-53B6-05C89EC56505}"/>
              </a:ext>
            </a:extLst>
          </p:cNvPr>
          <p:cNvSpPr txBox="1"/>
          <p:nvPr/>
        </p:nvSpPr>
        <p:spPr>
          <a:xfrm>
            <a:off x="1653982" y="2723547"/>
            <a:ext cx="45273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GRAVITY SEWERS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30 miles of gravity main rehabilitation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 priority capacity assurance projects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93EDA5-DE7C-3787-3D24-A88AE94B1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0" y="4242721"/>
            <a:ext cx="1330132" cy="13301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71BAD3-DF9E-6038-6786-17FF283EC735}"/>
              </a:ext>
            </a:extLst>
          </p:cNvPr>
          <p:cNvSpPr txBox="1"/>
          <p:nvPr/>
        </p:nvSpPr>
        <p:spPr>
          <a:xfrm>
            <a:off x="1697797" y="4446122"/>
            <a:ext cx="33175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FORCE MAINS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Inventory, assessment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25% of total LF rehabilitated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F3FDF4-C543-B83D-B7B7-1BCEB71C01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50" y="2544465"/>
            <a:ext cx="1330132" cy="13301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8849AFA-5DC2-F3A9-7A98-1C103E51878C}"/>
              </a:ext>
            </a:extLst>
          </p:cNvPr>
          <p:cNvSpPr txBox="1"/>
          <p:nvPr/>
        </p:nvSpPr>
        <p:spPr>
          <a:xfrm>
            <a:off x="7432727" y="2705495"/>
            <a:ext cx="40561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PUMP STATIONS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 Tier 1 stations rehabilitated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50% of Tier 2 stations rehabilitated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Plan for Tiers 3 and 4</a:t>
            </a:r>
          </a:p>
        </p:txBody>
      </p:sp>
      <p:pic>
        <p:nvPicPr>
          <p:cNvPr id="14" name="Picture 1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9F9BF6C-FA32-7F34-2419-057CE8E029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76" y="2591314"/>
            <a:ext cx="1200329" cy="120032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AC8D902-35E5-A02C-0644-BCCD957F10D5}"/>
              </a:ext>
            </a:extLst>
          </p:cNvPr>
          <p:cNvSpPr txBox="1"/>
          <p:nvPr/>
        </p:nvSpPr>
        <p:spPr>
          <a:xfrm>
            <a:off x="7427214" y="4446122"/>
            <a:ext cx="47617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HAGATNA WWTP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Feasibility Study on Secondary Treatment</a:t>
            </a: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Upgrade and/or relocation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8794523-2756-7FBF-A8F9-4FF462C60C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8121" y="4101538"/>
            <a:ext cx="1330133" cy="133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187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9A355-99D9-AA4B-B25F-6F58C8136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F86AD44-4A54-2884-2C67-2A4DAF350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133"/>
            <a:ext cx="12192000" cy="68651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27B883A-7747-47B7-7D86-C068F6597F9A}"/>
              </a:ext>
            </a:extLst>
          </p:cNvPr>
          <p:cNvSpPr/>
          <p:nvPr/>
        </p:nvSpPr>
        <p:spPr>
          <a:xfrm>
            <a:off x="0" y="-1765"/>
            <a:ext cx="12192000" cy="6854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35FC693-A9CC-4766-F074-542975471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32" y="64116"/>
            <a:ext cx="11567530" cy="592065"/>
          </a:xfrm>
        </p:spPr>
        <p:txBody>
          <a:bodyPr anchor="t">
            <a:noAutofit/>
          </a:bodyPr>
          <a:lstStyle/>
          <a:p>
            <a:pPr algn="ctr"/>
            <a:r>
              <a:rPr lang="en-US" sz="2800" b="1" cap="all" dirty="0">
                <a:solidFill>
                  <a:prstClr val="black"/>
                </a:solidFill>
                <a:latin typeface="Avenir Next LT Pro"/>
              </a:rPr>
              <a:t>Rising contaminants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8348D6-A725-8701-6804-97823FC52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650" y="1410288"/>
            <a:ext cx="6783246" cy="530402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D4DD021-E8E0-8578-24D1-66C1F8D2222D}"/>
              </a:ext>
            </a:extLst>
          </p:cNvPr>
          <p:cNvSpPr txBox="1">
            <a:spLocks/>
          </p:cNvSpPr>
          <p:nvPr/>
        </p:nvSpPr>
        <p:spPr>
          <a:xfrm>
            <a:off x="413650" y="2493086"/>
            <a:ext cx="2976389" cy="1871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>
              <a:solidFill>
                <a:schemeClr val="bg1"/>
              </a:solidFill>
              <a:latin typeface="Avenir Next LT Pro Light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ED73D13-D0E7-D1BD-91A9-7E12A3EE5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814" y="1410288"/>
            <a:ext cx="3111518" cy="3418190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Dieldrin</a:t>
            </a: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Powerful insecticide</a:t>
            </a: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Used 1950s to 1970s</a:t>
            </a: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Probable human carcinogen</a:t>
            </a: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Interim Action Level (IAL): 0.2 ppb or ug/L</a:t>
            </a:r>
          </a:p>
          <a:p>
            <a:r>
              <a:rPr lang="en-US" sz="1600" dirty="0">
                <a:solidFill>
                  <a:schemeClr val="bg1"/>
                </a:solidFill>
              </a:rPr>
              <a:t>PFAS</a:t>
            </a:r>
          </a:p>
          <a:p>
            <a:pPr lvl="1"/>
            <a:r>
              <a:rPr lang="en-US" sz="1400" b="1" dirty="0">
                <a:solidFill>
                  <a:schemeClr val="bg1"/>
                </a:solidFill>
              </a:rPr>
              <a:t>PFOS, PFOA</a:t>
            </a:r>
            <a:r>
              <a:rPr lang="en-US" sz="1200" dirty="0">
                <a:solidFill>
                  <a:schemeClr val="bg1"/>
                </a:solidFill>
              </a:rPr>
              <a:t>, PFNA, </a:t>
            </a:r>
            <a:r>
              <a:rPr lang="en-US" sz="1200" dirty="0" err="1">
                <a:solidFill>
                  <a:schemeClr val="bg1"/>
                </a:solidFill>
              </a:rPr>
              <a:t>PFHxS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F06471-921D-39AD-ED87-8EC030EF5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0717" y="770514"/>
            <a:ext cx="2171624" cy="21056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E2ED37-6D2D-BB61-FE80-B6640733F8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0782" y="745200"/>
            <a:ext cx="4091771" cy="20987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0CD4A8C-832E-7815-7E80-C60DBE8E78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650" y="3580041"/>
            <a:ext cx="6005531" cy="27994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A7F7532-62DC-3EAF-8CF4-348674E98E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987" y="2985441"/>
            <a:ext cx="2732009" cy="48026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DF8CC4-1D37-95B4-BB10-8FBFE1892B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13040" y="3147971"/>
            <a:ext cx="3361013" cy="336101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7F8ED26-68EA-2F78-8004-167DA4B3B4E6}"/>
              </a:ext>
            </a:extLst>
          </p:cNvPr>
          <p:cNvSpPr/>
          <p:nvPr/>
        </p:nvSpPr>
        <p:spPr>
          <a:xfrm>
            <a:off x="485775" y="4524375"/>
            <a:ext cx="5829300" cy="676275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20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4EEA1-5AFE-07E6-255E-DAF741EEE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8D22E63-01DC-5DCA-0724-47D373646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51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A26E3CF-33FE-FE61-E5BB-449FE6FCE97B}"/>
              </a:ext>
            </a:extLst>
          </p:cNvPr>
          <p:cNvSpPr/>
          <p:nvPr/>
        </p:nvSpPr>
        <p:spPr>
          <a:xfrm>
            <a:off x="0" y="-1765"/>
            <a:ext cx="12192000" cy="6854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B53F87-EB7C-DCE3-DF5F-EEB8008D5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32" y="64116"/>
            <a:ext cx="11567530" cy="592065"/>
          </a:xfrm>
        </p:spPr>
        <p:txBody>
          <a:bodyPr anchor="t">
            <a:noAutofit/>
          </a:bodyPr>
          <a:lstStyle/>
          <a:p>
            <a:pPr algn="ctr"/>
            <a:r>
              <a:rPr lang="en-US" sz="2800" b="1" cap="all" dirty="0">
                <a:solidFill>
                  <a:prstClr val="black"/>
                </a:solidFill>
                <a:latin typeface="Avenir Next LT Pro"/>
              </a:rPr>
              <a:t>Granular activated carbon (</a:t>
            </a:r>
            <a:r>
              <a:rPr lang="en-US" sz="2800" b="1" cap="all" dirty="0" err="1">
                <a:solidFill>
                  <a:prstClr val="black"/>
                </a:solidFill>
                <a:latin typeface="Avenir Next LT Pro"/>
              </a:rPr>
              <a:t>gac</a:t>
            </a:r>
            <a:r>
              <a:rPr lang="en-US" sz="2800" b="1" cap="all" dirty="0">
                <a:solidFill>
                  <a:prstClr val="black"/>
                </a:solidFill>
                <a:latin typeface="Avenir Next LT Pro"/>
              </a:rPr>
              <a:t>) treatment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CC9488-6702-C880-4F1B-590555241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14" y="1410288"/>
            <a:ext cx="6783246" cy="530402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AC3AA4E-B8F4-2C3E-5095-D9651289BDF4}"/>
              </a:ext>
            </a:extLst>
          </p:cNvPr>
          <p:cNvSpPr txBox="1">
            <a:spLocks/>
          </p:cNvSpPr>
          <p:nvPr/>
        </p:nvSpPr>
        <p:spPr>
          <a:xfrm>
            <a:off x="413650" y="2493086"/>
            <a:ext cx="2976389" cy="1871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>
              <a:solidFill>
                <a:schemeClr val="bg1"/>
              </a:solidFill>
              <a:latin typeface="Avenir Next LT Pro Light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C563C83-8C17-44D6-28E5-8348106C0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814" y="1410288"/>
            <a:ext cx="3100366" cy="33289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Treatments</a:t>
            </a:r>
          </a:p>
          <a:p>
            <a:r>
              <a:rPr lang="en-US" sz="1400" dirty="0">
                <a:solidFill>
                  <a:schemeClr val="bg1"/>
                </a:solidFill>
              </a:rPr>
              <a:t>Ion Exchange Resin</a:t>
            </a:r>
          </a:p>
          <a:p>
            <a:r>
              <a:rPr lang="en-US" sz="1400" dirty="0">
                <a:solidFill>
                  <a:schemeClr val="bg1"/>
                </a:solidFill>
              </a:rPr>
              <a:t>High-Pressure Membranes: Reverse Osmosis or Nanofiltration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GAC</a:t>
            </a: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Removes many organic compounds</a:t>
            </a: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Works on both PFAS and Dieldrin</a:t>
            </a: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Simple Operations</a:t>
            </a: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Requires large footprint</a:t>
            </a: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Waste media disposal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848085-8169-D3F9-B2F8-18C50B8571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1984" y="1292499"/>
            <a:ext cx="7084738" cy="5313554"/>
          </a:xfrm>
          <a:prstGeom prst="rect">
            <a:avLst/>
          </a:prstGeom>
        </p:spPr>
      </p:pic>
      <p:pic>
        <p:nvPicPr>
          <p:cNvPr id="2" name="Picture 1">
            <a:hlinkClick r:id="rId6"/>
            <a:extLst>
              <a:ext uri="{FF2B5EF4-FFF2-40B4-BE49-F238E27FC236}">
                <a16:creationId xmlns:a16="http://schemas.microsoft.com/office/drawing/2014/main" id="{A7ECE401-CCAE-04B8-84BC-FDAD1C27DF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" t="12833" r="-1093" b="14262"/>
          <a:stretch>
            <a:fillRect/>
          </a:stretch>
        </p:blipFill>
        <p:spPr bwMode="auto">
          <a:xfrm>
            <a:off x="378814" y="4062299"/>
            <a:ext cx="3488752" cy="254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318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30BF2-BCC8-BBC2-E013-7A600F280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D92C624-09AC-5A56-33FE-9D64E788D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51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B67F4B7-CB50-12FE-A2D2-EA38444BDEC9}"/>
              </a:ext>
            </a:extLst>
          </p:cNvPr>
          <p:cNvSpPr/>
          <p:nvPr/>
        </p:nvSpPr>
        <p:spPr>
          <a:xfrm>
            <a:off x="0" y="-1765"/>
            <a:ext cx="12192000" cy="6854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474E132-6B42-D5D1-9E6E-72960A0B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32" y="64116"/>
            <a:ext cx="11567530" cy="592065"/>
          </a:xfrm>
        </p:spPr>
        <p:txBody>
          <a:bodyPr anchor="t">
            <a:noAutofit/>
          </a:bodyPr>
          <a:lstStyle/>
          <a:p>
            <a:pPr algn="ctr"/>
            <a:r>
              <a:rPr lang="en-US" sz="2800" b="1" cap="all" dirty="0">
                <a:solidFill>
                  <a:prstClr val="black"/>
                </a:solidFill>
                <a:latin typeface="Avenir Next LT Pro"/>
              </a:rPr>
              <a:t>Contaminants: Nitrates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0FA9D6-74A3-470F-1C34-518D02CEB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14" y="1410288"/>
            <a:ext cx="6783246" cy="530402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8EB1AB7-B683-9BC9-614F-1BDB1EA48B5E}"/>
              </a:ext>
            </a:extLst>
          </p:cNvPr>
          <p:cNvSpPr txBox="1">
            <a:spLocks/>
          </p:cNvSpPr>
          <p:nvPr/>
        </p:nvSpPr>
        <p:spPr>
          <a:xfrm>
            <a:off x="413650" y="2493086"/>
            <a:ext cx="2976389" cy="1871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>
              <a:solidFill>
                <a:schemeClr val="bg1"/>
              </a:solidFill>
              <a:latin typeface="Avenir Next LT Pro Light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AE5555A-DB75-BE39-0FE4-358DE12A8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814" y="1410287"/>
            <a:ext cx="3133820" cy="3295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Nitrates</a:t>
            </a:r>
          </a:p>
          <a:p>
            <a:r>
              <a:rPr lang="en-US" sz="1400" dirty="0">
                <a:solidFill>
                  <a:schemeClr val="bg1"/>
                </a:solidFill>
              </a:rPr>
              <a:t>Naturally occurring</a:t>
            </a:r>
          </a:p>
          <a:p>
            <a:r>
              <a:rPr lang="en-US" sz="1400" dirty="0">
                <a:solidFill>
                  <a:schemeClr val="bg1"/>
                </a:solidFill>
              </a:rPr>
              <a:t>High nitrate concentrations in wastewater</a:t>
            </a:r>
          </a:p>
          <a:p>
            <a:r>
              <a:rPr lang="en-US" sz="1400" dirty="0">
                <a:solidFill>
                  <a:schemeClr val="bg1"/>
                </a:solidFill>
              </a:rPr>
              <a:t>Adverse health effects in pregnancy</a:t>
            </a: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Blue Baby Syndrome</a:t>
            </a:r>
          </a:p>
          <a:p>
            <a:r>
              <a:rPr lang="en-US" sz="1400" dirty="0">
                <a:solidFill>
                  <a:schemeClr val="bg1"/>
                </a:solidFill>
              </a:rPr>
              <a:t>Safe Drinking Water Standard: </a:t>
            </a: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10 mg/L</a:t>
            </a:r>
          </a:p>
          <a:p>
            <a:r>
              <a:rPr lang="en-US" sz="1400" dirty="0">
                <a:solidFill>
                  <a:schemeClr val="bg1"/>
                </a:solidFill>
              </a:rPr>
              <a:t>1986 to 2019 - 84 wells w/ increasing nitrates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452E06-916B-D314-92B5-D210DBD660A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96" t="1400" r="928" b="863"/>
          <a:stretch>
            <a:fillRect/>
          </a:stretch>
        </p:blipFill>
        <p:spPr>
          <a:xfrm>
            <a:off x="3561199" y="1410287"/>
            <a:ext cx="8318563" cy="50193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A77B223-3D5C-C6A5-1C74-B24234C79DA9}"/>
              </a:ext>
            </a:extLst>
          </p:cNvPr>
          <p:cNvSpPr/>
          <p:nvPr/>
        </p:nvSpPr>
        <p:spPr>
          <a:xfrm>
            <a:off x="6482080" y="1410287"/>
            <a:ext cx="1168400" cy="5019326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544BB-4A40-2BB9-A0D8-143F2EE49F95}"/>
              </a:ext>
            </a:extLst>
          </p:cNvPr>
          <p:cNvSpPr/>
          <p:nvPr/>
        </p:nvSpPr>
        <p:spPr>
          <a:xfrm>
            <a:off x="3561199" y="2421966"/>
            <a:ext cx="8318563" cy="463474"/>
          </a:xfrm>
          <a:prstGeom prst="roundRect">
            <a:avLst/>
          </a:prstGeom>
          <a:solidFill>
            <a:srgbClr val="FFC000">
              <a:alpha val="20000"/>
            </a:srgbClr>
          </a:solidFill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8C9B3EC-6C9F-0B34-5251-A10D3E5319DD}"/>
              </a:ext>
            </a:extLst>
          </p:cNvPr>
          <p:cNvSpPr/>
          <p:nvPr/>
        </p:nvSpPr>
        <p:spPr>
          <a:xfrm>
            <a:off x="3561199" y="3897118"/>
            <a:ext cx="8318563" cy="349762"/>
          </a:xfrm>
          <a:prstGeom prst="roundRect">
            <a:avLst/>
          </a:prstGeom>
          <a:solidFill>
            <a:srgbClr val="FFC000">
              <a:alpha val="20000"/>
            </a:srgbClr>
          </a:solidFill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8CA92F5-1788-19B3-AEB6-638D4BFB27B0}"/>
              </a:ext>
            </a:extLst>
          </p:cNvPr>
          <p:cNvSpPr/>
          <p:nvPr/>
        </p:nvSpPr>
        <p:spPr>
          <a:xfrm>
            <a:off x="3561198" y="4705814"/>
            <a:ext cx="8318563" cy="1329226"/>
          </a:xfrm>
          <a:prstGeom prst="roundRect">
            <a:avLst/>
          </a:prstGeom>
          <a:solidFill>
            <a:srgbClr val="FFC000">
              <a:alpha val="20000"/>
            </a:srgbClr>
          </a:solidFill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208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AE421-7638-0F55-BE70-0A71ED4BE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59D5F05-F23C-773B-370E-7398B1455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51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8B8A14E-E089-2995-8B78-79E5D79D5DAF}"/>
              </a:ext>
            </a:extLst>
          </p:cNvPr>
          <p:cNvSpPr/>
          <p:nvPr/>
        </p:nvSpPr>
        <p:spPr>
          <a:xfrm>
            <a:off x="0" y="-1765"/>
            <a:ext cx="12192000" cy="6854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853A1EB-3036-9332-7784-BA5E1EC8A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32" y="64116"/>
            <a:ext cx="11567530" cy="592065"/>
          </a:xfrm>
        </p:spPr>
        <p:txBody>
          <a:bodyPr anchor="t">
            <a:noAutofit/>
          </a:bodyPr>
          <a:lstStyle/>
          <a:p>
            <a:pPr algn="ctr"/>
            <a:r>
              <a:rPr lang="en-US" sz="2800" b="1" cap="all" dirty="0">
                <a:solidFill>
                  <a:prstClr val="black"/>
                </a:solidFill>
                <a:latin typeface="Avenir Next LT Pro"/>
              </a:rPr>
              <a:t>Capacity assurance projects (</a:t>
            </a:r>
            <a:r>
              <a:rPr lang="en-US" sz="2800" b="1" cap="all" dirty="0" err="1">
                <a:solidFill>
                  <a:prstClr val="black"/>
                </a:solidFill>
                <a:latin typeface="Avenir Next LT Pro"/>
              </a:rPr>
              <a:t>adacao</a:t>
            </a:r>
            <a:r>
              <a:rPr lang="en-US" sz="2800" b="1" cap="all" dirty="0">
                <a:solidFill>
                  <a:prstClr val="black"/>
                </a:solidFill>
                <a:latin typeface="Avenir Next LT Pro"/>
              </a:rPr>
              <a:t>)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3E7595-6DDA-F1D3-7F8F-89709E6573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14" y="1410288"/>
            <a:ext cx="6783246" cy="530402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1C6E3E4-40CF-02A6-5A95-4E99491B5CE7}"/>
              </a:ext>
            </a:extLst>
          </p:cNvPr>
          <p:cNvSpPr txBox="1">
            <a:spLocks/>
          </p:cNvSpPr>
          <p:nvPr/>
        </p:nvSpPr>
        <p:spPr>
          <a:xfrm>
            <a:off x="413650" y="2493086"/>
            <a:ext cx="2976389" cy="1871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>
              <a:solidFill>
                <a:schemeClr val="bg1"/>
              </a:solidFill>
              <a:latin typeface="Avenir Next LT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0F33BA-DA51-8579-C421-B8BCC12A2F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9062" y="2143325"/>
            <a:ext cx="6428558" cy="3445355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3780D86-7DC9-19BC-A377-39FB36DA3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856" y="1653044"/>
            <a:ext cx="2593676" cy="2711869"/>
          </a:xfrm>
        </p:spPr>
        <p:txBody>
          <a:bodyPr>
            <a:norm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4189DE-480B-F75F-E2CC-C74F28AE7E5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02" t="906" r="1389" b="880"/>
          <a:stretch>
            <a:fillRect/>
          </a:stretch>
        </p:blipFill>
        <p:spPr>
          <a:xfrm>
            <a:off x="113924" y="1104681"/>
            <a:ext cx="5500758" cy="552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04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300F4-3931-659F-4989-56C99E526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979C268-E9C2-1546-E7C8-9D6C7F2D2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51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72CE81E-2D5C-3B7A-ED38-37532E6D98BC}"/>
              </a:ext>
            </a:extLst>
          </p:cNvPr>
          <p:cNvSpPr/>
          <p:nvPr/>
        </p:nvSpPr>
        <p:spPr>
          <a:xfrm>
            <a:off x="0" y="-1765"/>
            <a:ext cx="12192000" cy="6854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3B31682-1CBD-925C-E784-65A6A5621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32" y="64116"/>
            <a:ext cx="11567530" cy="592065"/>
          </a:xfrm>
        </p:spPr>
        <p:txBody>
          <a:bodyPr anchor="t">
            <a:noAutofit/>
          </a:bodyPr>
          <a:lstStyle/>
          <a:p>
            <a:pPr algn="ctr"/>
            <a:r>
              <a:rPr lang="en-US" sz="2800" b="1" cap="all" dirty="0">
                <a:solidFill>
                  <a:prstClr val="black"/>
                </a:solidFill>
                <a:latin typeface="Avenir Next LT Pro"/>
              </a:rPr>
              <a:t>Capacity assurance projects (gill breeze subdivision)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EC6C4C-4741-129E-F515-A8D3060CE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14" y="1410288"/>
            <a:ext cx="6783246" cy="530402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DA97BE7-B3ED-6907-1CDF-EC78686ED261}"/>
              </a:ext>
            </a:extLst>
          </p:cNvPr>
          <p:cNvSpPr txBox="1">
            <a:spLocks/>
          </p:cNvSpPr>
          <p:nvPr/>
        </p:nvSpPr>
        <p:spPr>
          <a:xfrm>
            <a:off x="413650" y="2493086"/>
            <a:ext cx="2976389" cy="1871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>
              <a:solidFill>
                <a:schemeClr val="bg1"/>
              </a:solidFill>
              <a:latin typeface="Avenir Next LT Pro Light"/>
            </a:endParaRPr>
          </a:p>
        </p:txBody>
      </p:sp>
      <p:pic>
        <p:nvPicPr>
          <p:cNvPr id="4" name="Picture 3" descr="A map of a city&#10;&#10;AI-generated content may be incorrect.">
            <a:extLst>
              <a:ext uri="{FF2B5EF4-FFF2-40B4-BE49-F238E27FC236}">
                <a16:creationId xmlns:a16="http://schemas.microsoft.com/office/drawing/2014/main" id="{19DEA6AB-BF93-AAAE-BD8C-69247FCCF56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88" r="-73"/>
          <a:stretch>
            <a:fillRect/>
          </a:stretch>
        </p:blipFill>
        <p:spPr>
          <a:xfrm>
            <a:off x="0" y="1382743"/>
            <a:ext cx="7480764" cy="46036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DC0C38-562F-9B66-264B-54F30FBD16F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436" r="611"/>
          <a:stretch>
            <a:fillRect/>
          </a:stretch>
        </p:blipFill>
        <p:spPr>
          <a:xfrm>
            <a:off x="7494626" y="1246677"/>
            <a:ext cx="4683512" cy="487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839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9A129-A4E1-2943-9475-8BB916550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3A7EE9F-17D5-A924-0C74-CD7BFDD7E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51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589D17B-492A-D688-B95B-4FE1B45C416B}"/>
              </a:ext>
            </a:extLst>
          </p:cNvPr>
          <p:cNvSpPr/>
          <p:nvPr/>
        </p:nvSpPr>
        <p:spPr>
          <a:xfrm>
            <a:off x="312235" y="492370"/>
            <a:ext cx="11567531" cy="5880410"/>
          </a:xfrm>
          <a:prstGeom prst="rect">
            <a:avLst/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A34873-F533-2DC8-AED6-270695B840DD}"/>
              </a:ext>
            </a:extLst>
          </p:cNvPr>
          <p:cNvSpPr/>
          <p:nvPr/>
        </p:nvSpPr>
        <p:spPr>
          <a:xfrm>
            <a:off x="695093" y="812039"/>
            <a:ext cx="10801814" cy="5241072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8200AF-7077-C1C0-F73F-BF78C54B2053}"/>
              </a:ext>
            </a:extLst>
          </p:cNvPr>
          <p:cNvSpPr/>
          <p:nvPr/>
        </p:nvSpPr>
        <p:spPr>
          <a:xfrm>
            <a:off x="312234" y="468497"/>
            <a:ext cx="11567530" cy="6854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F1547A6-6514-0061-7216-A86D54919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32" y="512076"/>
            <a:ext cx="11567530" cy="592065"/>
          </a:xfrm>
        </p:spPr>
        <p:txBody>
          <a:bodyPr anchor="t">
            <a:noAutofit/>
          </a:bodyPr>
          <a:lstStyle/>
          <a:p>
            <a:pPr algn="ctr"/>
            <a:r>
              <a:rPr kumimoji="0" lang="en-US" sz="2800" b="1" i="0" u="none" strike="noStrike" kern="1200" cap="all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Hagatna</a:t>
            </a:r>
            <a:r>
              <a:rPr kumimoji="0" lang="en-US" sz="2800" b="1" i="0" u="none" strike="noStrike" kern="1200" cap="all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 wastewater treatment plant upgrades</a:t>
            </a:r>
            <a:endParaRPr lang="en-US" sz="28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F52EE8B-1905-47F2-843B-6196914C70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4479" t="1146" r="3843" b="-1"/>
          <a:stretch>
            <a:fillRect/>
          </a:stretch>
        </p:blipFill>
        <p:spPr>
          <a:xfrm>
            <a:off x="7432487" y="1894801"/>
            <a:ext cx="4567249" cy="43014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4754E0-F945-5935-7C6B-F288917938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24" t="3035" r="7175"/>
          <a:stretch>
            <a:fillRect/>
          </a:stretch>
        </p:blipFill>
        <p:spPr>
          <a:xfrm>
            <a:off x="119974" y="1718314"/>
            <a:ext cx="7192539" cy="465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02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1D529-14B8-80A9-F9CC-8C7463549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04EAA17-ECC8-E35B-55B7-DA4F14958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51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191EFF9-6BDA-C34C-33ED-D1180D6D20DC}"/>
              </a:ext>
            </a:extLst>
          </p:cNvPr>
          <p:cNvSpPr/>
          <p:nvPr/>
        </p:nvSpPr>
        <p:spPr>
          <a:xfrm>
            <a:off x="0" y="-1765"/>
            <a:ext cx="12192000" cy="6854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819B707-706B-BEDE-073C-879D5A83A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32" y="64116"/>
            <a:ext cx="11567530" cy="592065"/>
          </a:xfrm>
        </p:spPr>
        <p:txBody>
          <a:bodyPr anchor="t">
            <a:noAutofit/>
          </a:bodyPr>
          <a:lstStyle/>
          <a:p>
            <a:pPr algn="ctr"/>
            <a:r>
              <a:rPr lang="en-US" sz="2800" b="1" cap="all" dirty="0">
                <a:solidFill>
                  <a:prstClr val="black"/>
                </a:solidFill>
                <a:latin typeface="Avenir Next LT Pro"/>
              </a:rPr>
              <a:t>Capacity assurance projects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717ED7-D009-A53B-90C9-2DB83B6F4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14" y="1410288"/>
            <a:ext cx="6783246" cy="530402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5733B6A-F0A9-485C-6BE9-A31A00607066}"/>
              </a:ext>
            </a:extLst>
          </p:cNvPr>
          <p:cNvSpPr txBox="1">
            <a:spLocks/>
          </p:cNvSpPr>
          <p:nvPr/>
        </p:nvSpPr>
        <p:spPr>
          <a:xfrm>
            <a:off x="413650" y="2493086"/>
            <a:ext cx="2976389" cy="1871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>
              <a:solidFill>
                <a:schemeClr val="bg1"/>
              </a:solidFill>
              <a:latin typeface="Avenir Next LT Pro Light"/>
            </a:endParaRPr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110CC068-EA16-7622-5345-4151F164A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814" y="1410287"/>
            <a:ext cx="3133820" cy="3295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Barrigada</a:t>
            </a:r>
          </a:p>
          <a:p>
            <a:r>
              <a:rPr lang="en-US" sz="1400" dirty="0">
                <a:solidFill>
                  <a:schemeClr val="bg1"/>
                </a:solidFill>
              </a:rPr>
              <a:t>~4,000 LF of sewer pipe</a:t>
            </a:r>
          </a:p>
          <a:p>
            <a:r>
              <a:rPr lang="en-US" sz="1400" dirty="0">
                <a:solidFill>
                  <a:schemeClr val="bg1"/>
                </a:solidFill>
              </a:rPr>
              <a:t>14 to 18” diameter pipe</a:t>
            </a:r>
          </a:p>
          <a:p>
            <a:r>
              <a:rPr lang="en-US" sz="1400" dirty="0">
                <a:solidFill>
                  <a:schemeClr val="bg1"/>
                </a:solidFill>
              </a:rPr>
              <a:t>Upsizing for Capacity</a:t>
            </a: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Dededo</a:t>
            </a:r>
          </a:p>
          <a:p>
            <a:r>
              <a:rPr lang="en-US" sz="1400" dirty="0">
                <a:solidFill>
                  <a:schemeClr val="bg1"/>
                </a:solidFill>
              </a:rPr>
              <a:t>~21,000 LF of sewer pipe</a:t>
            </a:r>
          </a:p>
          <a:p>
            <a:r>
              <a:rPr lang="en-US" sz="1400" dirty="0">
                <a:solidFill>
                  <a:schemeClr val="bg1"/>
                </a:solidFill>
              </a:rPr>
              <a:t>15 to 30” diameter pipe</a:t>
            </a:r>
          </a:p>
          <a:p>
            <a:r>
              <a:rPr lang="en-US" sz="1400" dirty="0">
                <a:solidFill>
                  <a:schemeClr val="bg1"/>
                </a:solidFill>
              </a:rPr>
              <a:t>Upsizing for Capacity</a:t>
            </a:r>
          </a:p>
          <a:p>
            <a:pPr marL="0" indent="0">
              <a:buNone/>
            </a:pP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2EB4FB-DC5C-5C19-AFD2-365DB92294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0728" y="806986"/>
            <a:ext cx="6451432" cy="59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630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DE255-6BB0-517B-4F93-69E5E0149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1D2B7B4-DE0A-7F83-D205-DB95AD272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51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563DA4C-B1E3-DD94-18F6-9029A8F4EE68}"/>
              </a:ext>
            </a:extLst>
          </p:cNvPr>
          <p:cNvSpPr/>
          <p:nvPr/>
        </p:nvSpPr>
        <p:spPr>
          <a:xfrm>
            <a:off x="312234" y="509093"/>
            <a:ext cx="11567531" cy="5880410"/>
          </a:xfrm>
          <a:prstGeom prst="rect">
            <a:avLst/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846527-B9F0-7A3F-A82B-3606C43A59E4}"/>
              </a:ext>
            </a:extLst>
          </p:cNvPr>
          <p:cNvSpPr/>
          <p:nvPr/>
        </p:nvSpPr>
        <p:spPr>
          <a:xfrm>
            <a:off x="695093" y="812039"/>
            <a:ext cx="10801814" cy="5241072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1BB4C9-C9EB-D165-C6FB-73F94BAE489E}"/>
              </a:ext>
            </a:extLst>
          </p:cNvPr>
          <p:cNvSpPr/>
          <p:nvPr/>
        </p:nvSpPr>
        <p:spPr>
          <a:xfrm>
            <a:off x="312234" y="468497"/>
            <a:ext cx="11567530" cy="6854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3F74897-C009-9EA1-A67A-F600A6967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32" y="512076"/>
            <a:ext cx="11567530" cy="592065"/>
          </a:xfrm>
        </p:spPr>
        <p:txBody>
          <a:bodyPr anchor="t">
            <a:noAutofit/>
          </a:bodyPr>
          <a:lstStyle/>
          <a:p>
            <a:pPr algn="ctr"/>
            <a:r>
              <a:rPr kumimoji="0" lang="en-US" sz="2800" b="1" i="0" u="none" strike="noStrike" kern="1200" cap="all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Wastewater pump station upgrades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7EDDC-731F-9893-CCE7-DFA5C76EF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994" y="1833900"/>
            <a:ext cx="10515600" cy="4351338"/>
          </a:xfrm>
        </p:spPr>
        <p:txBody>
          <a:bodyPr/>
          <a:lstStyle/>
          <a:p>
            <a:r>
              <a:rPr lang="en-US" dirty="0"/>
              <a:t>Pump Station Priority Projects</a:t>
            </a:r>
          </a:p>
          <a:p>
            <a:r>
              <a:rPr lang="en-US" dirty="0"/>
              <a:t>Tier 1 Pump Station and Force Main Inspections</a:t>
            </a:r>
          </a:p>
        </p:txBody>
      </p:sp>
      <p:pic>
        <p:nvPicPr>
          <p:cNvPr id="11" name="Picture 10" descr="A white truck parked outside of a building&#10;&#10;AI-generated content may be incorrect.">
            <a:extLst>
              <a:ext uri="{FF2B5EF4-FFF2-40B4-BE49-F238E27FC236}">
                <a16:creationId xmlns:a16="http://schemas.microsoft.com/office/drawing/2014/main" id="{25E56D62-F0F3-9380-E763-D0789D4E2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765" y="2960008"/>
            <a:ext cx="2802900" cy="18577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A18AD2-829F-A3B5-080B-B9DEF713DB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3956" y="1453951"/>
            <a:ext cx="2686012" cy="20634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3F2DBA-9D52-A005-3824-1245345703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2435" y="3972729"/>
            <a:ext cx="2929835" cy="207323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53A7A28-305E-CA42-BE42-21F47D6D14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3171" y="3420396"/>
            <a:ext cx="1916574" cy="26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71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9A55E7-2860-BA96-4486-3878E7302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614" y="0"/>
            <a:ext cx="12249614" cy="689759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44C7CA7-159C-4384-967B-6B92D229D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125" y="2773587"/>
            <a:ext cx="6318183" cy="1634861"/>
          </a:xfrm>
        </p:spPr>
        <p:txBody>
          <a:bodyPr anchor="t">
            <a:noAutofit/>
          </a:bodyPr>
          <a:lstStyle/>
          <a:p>
            <a:pPr algn="ctr"/>
            <a:r>
              <a:rPr kumimoji="0" lang="en-US" sz="3600" b="1" i="0" u="none" strike="noStrike" kern="1200" cap="all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Q&amp;A</a:t>
            </a:r>
            <a:br>
              <a:rPr kumimoji="0" lang="en-US" sz="3600" b="1" i="0" u="none" strike="noStrike" kern="1200" cap="all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</a:br>
            <a:r>
              <a:rPr kumimoji="0" lang="en-US" sz="3600" b="1" i="0" u="none" strike="noStrike" kern="1200" cap="all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OPEN DISCUSSION</a:t>
            </a:r>
            <a:endParaRPr lang="en-US" sz="3600" dirty="0"/>
          </a:p>
        </p:txBody>
      </p:sp>
      <p:pic>
        <p:nvPicPr>
          <p:cNvPr id="3" name="Picture 2" descr="A black background with blue text">
            <a:extLst>
              <a:ext uri="{FF2B5EF4-FFF2-40B4-BE49-F238E27FC236}">
                <a16:creationId xmlns:a16="http://schemas.microsoft.com/office/drawing/2014/main" id="{DF6B974E-90C1-8C9B-B283-AE2DF80D9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393" y="161999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88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2186</TotalTime>
  <Words>1128</Words>
  <Application>Microsoft Office PowerPoint</Application>
  <PresentationFormat>Widescreen</PresentationFormat>
  <Paragraphs>108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Arial</vt:lpstr>
      <vt:lpstr>Avenir Next</vt:lpstr>
      <vt:lpstr>Avenir Next Demi Bold</vt:lpstr>
      <vt:lpstr>Avenir Next LT Pro</vt:lpstr>
      <vt:lpstr>Avenir Next LT Pro Light</vt:lpstr>
      <vt:lpstr>Calibri</vt:lpstr>
      <vt:lpstr>Calibri Light</vt:lpstr>
      <vt:lpstr>Roboto</vt:lpstr>
      <vt:lpstr>Roboto Black</vt:lpstr>
      <vt:lpstr>Wingdings</vt:lpstr>
      <vt:lpstr>Office Theme</vt:lpstr>
      <vt:lpstr>PROTECTING THE HEALTH AND SUSTAINABLE YIELD OF NOTHERN GUAM’S LENS AQUIFER  WERI-GLE GHS Workshop 2025 | AUGUST 29, 2025</vt:lpstr>
      <vt:lpstr>The Northern guam lens aquifer</vt:lpstr>
      <vt:lpstr>PowerPoint Presentation</vt:lpstr>
      <vt:lpstr>Current challenges</vt:lpstr>
      <vt:lpstr>PowerPoint Presentation</vt:lpstr>
      <vt:lpstr>Rising contaminants</vt:lpstr>
      <vt:lpstr>Granular activated carbon (gac) treatment</vt:lpstr>
      <vt:lpstr>Contaminants: Nitrates</vt:lpstr>
      <vt:lpstr>Capacity assurance projects (adacao)</vt:lpstr>
      <vt:lpstr>Capacity assurance projects (gill breeze subdivision)</vt:lpstr>
      <vt:lpstr>Hagatna wastewater treatment plant upgrades</vt:lpstr>
      <vt:lpstr>Capacity assurance projects</vt:lpstr>
      <vt:lpstr>Wastewater pump station upgrades</vt:lpstr>
      <vt:lpstr>Q&amp;A OPEN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5-Year Capital Improvement Plan (CIP) Financing Strategy</dc:title>
  <dc:creator>Microsoft Office User</dc:creator>
  <cp:lastModifiedBy>George Watson</cp:lastModifiedBy>
  <cp:revision>101</cp:revision>
  <dcterms:created xsi:type="dcterms:W3CDTF">2025-03-03T04:03:14Z</dcterms:created>
  <dcterms:modified xsi:type="dcterms:W3CDTF">2025-08-29T00:47:53Z</dcterms:modified>
</cp:coreProperties>
</file>