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37"/>
  </p:notesMasterIdLst>
  <p:sldIdLst>
    <p:sldId id="257" r:id="rId5"/>
    <p:sldId id="266" r:id="rId6"/>
    <p:sldId id="298" r:id="rId7"/>
    <p:sldId id="258" r:id="rId8"/>
    <p:sldId id="260" r:id="rId9"/>
    <p:sldId id="261" r:id="rId10"/>
    <p:sldId id="289" r:id="rId11"/>
    <p:sldId id="267" r:id="rId12"/>
    <p:sldId id="299" r:id="rId13"/>
    <p:sldId id="301" r:id="rId14"/>
    <p:sldId id="324" r:id="rId15"/>
    <p:sldId id="291" r:id="rId16"/>
    <p:sldId id="307" r:id="rId17"/>
    <p:sldId id="328" r:id="rId18"/>
    <p:sldId id="330" r:id="rId19"/>
    <p:sldId id="329" r:id="rId20"/>
    <p:sldId id="263" r:id="rId21"/>
    <p:sldId id="323" r:id="rId22"/>
    <p:sldId id="294" r:id="rId23"/>
    <p:sldId id="286" r:id="rId24"/>
    <p:sldId id="322" r:id="rId25"/>
    <p:sldId id="296" r:id="rId26"/>
    <p:sldId id="281" r:id="rId27"/>
    <p:sldId id="321" r:id="rId28"/>
    <p:sldId id="285" r:id="rId29"/>
    <p:sldId id="320" r:id="rId30"/>
    <p:sldId id="319" r:id="rId31"/>
    <p:sldId id="331" r:id="rId32"/>
    <p:sldId id="325" r:id="rId33"/>
    <p:sldId id="326" r:id="rId34"/>
    <p:sldId id="332" r:id="rId35"/>
    <p:sldId id="33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6888"/>
    <a:srgbClr val="DDF6FF"/>
    <a:srgbClr val="D0EBEB"/>
    <a:srgbClr val="9CB5B4"/>
    <a:srgbClr val="FEF2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775A6D-E603-E74D-9EE3-209D6ED23B8A}" v="2000" dt="2025-08-28T14:57:13.124"/>
    <p1510:client id="{EF85D92F-5842-4C6C-8223-EB3EA41A128C}" v="1328" dt="2025-08-28T05:13:02.6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60"/>
    <p:restoredTop sz="72342"/>
  </p:normalViewPr>
  <p:slideViewPr>
    <p:cSldViewPr snapToGrid="0">
      <p:cViewPr varScale="1">
        <p:scale>
          <a:sx n="79" d="100"/>
          <a:sy n="79" d="100"/>
        </p:scale>
        <p:origin x="5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A35BB-0D0A-48D3-9D52-C8D96793A29F}" type="datetimeFigureOut">
              <a:rPr lang="en-US" smtClean="0"/>
              <a:t>8/29/25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F103E-19C4-4D76-9AD9-87EAF525E958}" type="slidenum">
              <a:rPr lang="en-US" smtClean="0"/>
              <a:t>‹#›</a:t>
            </a:fld>
            <a:endParaRPr lang="en-US"/>
          </a:p>
        </p:txBody>
      </p:sp>
    </p:spTree>
    <p:extLst>
      <p:ext uri="{BB962C8B-B14F-4D97-AF65-F5344CB8AC3E}">
        <p14:creationId xmlns:p14="http://schemas.microsoft.com/office/powerpoint/2010/main" val="2974766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1F103E-19C4-4D76-9AD9-87EAF525E958}" type="slidenum">
              <a:rPr lang="en-US" smtClean="0"/>
              <a:t>1</a:t>
            </a:fld>
            <a:endParaRPr lang="en-US"/>
          </a:p>
        </p:txBody>
      </p:sp>
    </p:spTree>
    <p:extLst>
      <p:ext uri="{BB962C8B-B14F-4D97-AF65-F5344CB8AC3E}">
        <p14:creationId xmlns:p14="http://schemas.microsoft.com/office/powerpoint/2010/main" val="428882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PFAS are per and poly fluoroalkyl substances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They are known for their long carbon chains that are either all have fluorine or fluorine with hydrogen that are differentiated with their functional groups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 made chemicals also nicknamed forever chemicals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They have over 10,000 derivatives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they also have a tendency to bioaccumulate which we will get into </a:t>
            </a:r>
          </a:p>
          <a:p>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4</a:t>
            </a:fld>
            <a:endParaRPr lang="en-US"/>
          </a:p>
        </p:txBody>
      </p:sp>
    </p:spTree>
    <p:extLst>
      <p:ext uri="{BB962C8B-B14F-4D97-AF65-F5344CB8AC3E}">
        <p14:creationId xmlns:p14="http://schemas.microsoft.com/office/powerpoint/2010/main" val="3351949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PFAS are used in consumer products such as personal care products, take out containers, nonstick pans such as Teflon, water proof clothing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Industrial uses such as treating plastic or metal plating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fire fighting foams </a:t>
            </a:r>
          </a:p>
          <a:p>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5</a:t>
            </a:fld>
            <a:endParaRPr lang="en-US"/>
          </a:p>
        </p:txBody>
      </p:sp>
    </p:spTree>
    <p:extLst>
      <p:ext uri="{BB962C8B-B14F-4D97-AF65-F5344CB8AC3E}">
        <p14:creationId xmlns:p14="http://schemas.microsoft.com/office/powerpoint/2010/main" val="799164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Occupational hazards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Drinking or ingesting contaminated water and food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Swallowing contaminated soil or dust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Prenatal/Infant exposure through placenta or breast milk</a:t>
            </a:r>
          </a:p>
          <a:p>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6</a:t>
            </a:fld>
            <a:endParaRPr lang="en-US"/>
          </a:p>
        </p:txBody>
      </p:sp>
    </p:spTree>
    <p:extLst>
      <p:ext uri="{BB962C8B-B14F-4D97-AF65-F5344CB8AC3E}">
        <p14:creationId xmlns:p14="http://schemas.microsoft.com/office/powerpoint/2010/main" val="430476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 the screen we have a photo of immune system organs and glands such as bone marrow or the lymphatic system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immune system functions to protect the body by recognizing and attacking harmful substances that may enter the body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Monitor for abnormalities and eliminating them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for homeostasis to clean cellular debris such as return blood when we get bruises</a:t>
            </a:r>
          </a:p>
        </p:txBody>
      </p:sp>
      <p:sp>
        <p:nvSpPr>
          <p:cNvPr id="4" name="Slide Number Placeholder 3"/>
          <p:cNvSpPr>
            <a:spLocks noGrp="1"/>
          </p:cNvSpPr>
          <p:nvPr>
            <p:ph type="sldNum" sz="quarter" idx="5"/>
          </p:nvPr>
        </p:nvSpPr>
        <p:spPr/>
        <p:txBody>
          <a:bodyPr/>
          <a:lstStyle/>
          <a:p>
            <a:fld id="{1B1F103E-19C4-4D76-9AD9-87EAF525E958}" type="slidenum">
              <a:rPr lang="en-US" smtClean="0"/>
              <a:t>8</a:t>
            </a:fld>
            <a:endParaRPr lang="en-US"/>
          </a:p>
        </p:txBody>
      </p:sp>
    </p:spTree>
    <p:extLst>
      <p:ext uri="{BB962C8B-B14F-4D97-AF65-F5344CB8AC3E}">
        <p14:creationId xmlns:p14="http://schemas.microsoft.com/office/powerpoint/2010/main" val="34287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E7200-40D6-832F-549E-BB11DCB35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67A76-8591-EB36-9105-DD266E130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837F0-510E-48CD-8BD3-AEA6D5DFD3FB}"/>
              </a:ext>
            </a:extLst>
          </p:cNvPr>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we will try to understand how the how the immune system works in general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 the diagram we have green for our foreign substance, yellow for cells of the immune system, and the blue for the antibodies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First a virus will enter our body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Immune cells will then detect unfamiliar proteins and attach our blue antibodies to the virus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yellow cells known as killer T cells can then locate infected cells and eliminate them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Remaining cells either die with the virus or become a memory cell which has the ability to create more antibodies that allows our body to react faster in case the same virus ends up in our body again </a:t>
            </a:r>
          </a:p>
        </p:txBody>
      </p:sp>
      <p:sp>
        <p:nvSpPr>
          <p:cNvPr id="4" name="Slide Number Placeholder 3">
            <a:extLst>
              <a:ext uri="{FF2B5EF4-FFF2-40B4-BE49-F238E27FC236}">
                <a16:creationId xmlns:a16="http://schemas.microsoft.com/office/drawing/2014/main" id="{9B87F6FC-0011-49F7-4AAA-A10A15626B9F}"/>
              </a:ext>
            </a:extLst>
          </p:cNvPr>
          <p:cNvSpPr>
            <a:spLocks noGrp="1"/>
          </p:cNvSpPr>
          <p:nvPr>
            <p:ph type="sldNum" sz="quarter" idx="5"/>
          </p:nvPr>
        </p:nvSpPr>
        <p:spPr/>
        <p:txBody>
          <a:bodyPr/>
          <a:lstStyle/>
          <a:p>
            <a:fld id="{1B1F103E-19C4-4D76-9AD9-87EAF525E958}" type="slidenum">
              <a:rPr lang="en-US" smtClean="0"/>
              <a:t>9</a:t>
            </a:fld>
            <a:endParaRPr lang="en-US"/>
          </a:p>
        </p:txBody>
      </p:sp>
    </p:spTree>
    <p:extLst>
      <p:ext uri="{BB962C8B-B14F-4D97-AF65-F5344CB8AC3E}">
        <p14:creationId xmlns:p14="http://schemas.microsoft.com/office/powerpoint/2010/main" val="2841079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D70CF-BA61-E89A-7A77-DE078AA1A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AD7619-E1BC-E468-35FF-27012D82B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72E492-FAE7-C6CE-FE50-EFD726286F94}"/>
              </a:ext>
            </a:extLst>
          </p:cNvPr>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that we understand the immune system under normal circumstances, we will see how PFAS affects our body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One of the most common ways we get PFAS in our system is through contaminated food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 we will first ingest PFAS contaminated food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food is digested and since PFAS cant be digested, it gets distributed to target organs </a:t>
            </a:r>
            <a:r>
              <a:rPr lang="en-US" sz="1200" kern="1200" dirty="0" err="1">
                <a:solidFill>
                  <a:schemeClr val="tx1"/>
                </a:solidFill>
                <a:effectLst/>
                <a:latin typeface="+mn-lt"/>
                <a:ea typeface="+mn-ea"/>
                <a:cs typeface="+mn-cs"/>
              </a:rPr>
              <a:t>whos</a:t>
            </a:r>
            <a:r>
              <a:rPr lang="en-US" sz="1200" kern="1200" dirty="0">
                <a:solidFill>
                  <a:schemeClr val="tx1"/>
                </a:solidFill>
                <a:effectLst/>
                <a:latin typeface="+mn-lt"/>
                <a:ea typeface="+mn-ea"/>
                <a:cs typeface="+mn-cs"/>
              </a:rPr>
              <a:t> main function is to remove and filter toxins from our body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PFAS being present in the blood has the ability to mimic certain proteins needed to make antibodies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leads to the body having less antibodies and less likely to recognize foreign substances that make enter our body</a:t>
            </a:r>
          </a:p>
        </p:txBody>
      </p:sp>
      <p:sp>
        <p:nvSpPr>
          <p:cNvPr id="4" name="Slide Number Placeholder 3">
            <a:extLst>
              <a:ext uri="{FF2B5EF4-FFF2-40B4-BE49-F238E27FC236}">
                <a16:creationId xmlns:a16="http://schemas.microsoft.com/office/drawing/2014/main" id="{26FC9EC1-11E1-6550-B273-E3561B3F8894}"/>
              </a:ext>
            </a:extLst>
          </p:cNvPr>
          <p:cNvSpPr>
            <a:spLocks noGrp="1"/>
          </p:cNvSpPr>
          <p:nvPr>
            <p:ph type="sldNum" sz="quarter" idx="5"/>
          </p:nvPr>
        </p:nvSpPr>
        <p:spPr/>
        <p:txBody>
          <a:bodyPr/>
          <a:lstStyle/>
          <a:p>
            <a:fld id="{1B1F103E-19C4-4D76-9AD9-87EAF525E958}" type="slidenum">
              <a:rPr lang="en-US" smtClean="0"/>
              <a:t>10</a:t>
            </a:fld>
            <a:endParaRPr lang="en-US"/>
          </a:p>
        </p:txBody>
      </p:sp>
    </p:spTree>
    <p:extLst>
      <p:ext uri="{BB962C8B-B14F-4D97-AF65-F5344CB8AC3E}">
        <p14:creationId xmlns:p14="http://schemas.microsoft.com/office/powerpoint/2010/main" val="277215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9A032-4551-48A6-A8AC-D7ED2205F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FADEE-774C-4807-B93F-77F74FEA17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92A61A-D24D-99DE-FF0D-7BE0FE2B15A5}"/>
              </a:ext>
            </a:extLst>
          </p:cNvPr>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Here we can see how different type of PFAS can affect the immune system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have the type of PFAS, its effect, the results on our body, and my sources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table is also organized in a way where the top rows are highly studied and have more evidence compared to the bottom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illustration I made earlier was PFAS in a more general sense and its potential mechanism within the body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Going back to the table we see that PFOA and PFOS are shown to suppress antibody responses and lower antibody effectiveness which was means our immune response is slower to infections </a:t>
            </a:r>
          </a:p>
          <a:p>
            <a:pPr marL="171450" lvl="0" indent="-171450">
              <a:buFont typeface="Arial" panose="020B0604020202020204" pitchFamily="34" charset="0"/>
              <a:buChar char="•"/>
            </a:pPr>
            <a:r>
              <a:rPr lang="en-US" sz="1200" kern="1200" dirty="0" err="1">
                <a:solidFill>
                  <a:schemeClr val="tx1"/>
                </a:solidFill>
                <a:effectLst/>
                <a:latin typeface="+mn-lt"/>
                <a:ea typeface="+mn-ea"/>
                <a:cs typeface="+mn-cs"/>
              </a:rPr>
              <a:t>PFHxS</a:t>
            </a:r>
            <a:r>
              <a:rPr lang="en-US" sz="1200" kern="1200" dirty="0">
                <a:solidFill>
                  <a:schemeClr val="tx1"/>
                </a:solidFill>
                <a:effectLst/>
                <a:latin typeface="+mn-lt"/>
                <a:ea typeface="+mn-ea"/>
                <a:cs typeface="+mn-cs"/>
              </a:rPr>
              <a:t> was more focused on exposure during pregnancy </a:t>
            </a:r>
          </a:p>
          <a:p>
            <a:pPr marL="171450" lvl="0" indent="-171450">
              <a:buFont typeface="Arial" panose="020B0604020202020204" pitchFamily="34" charset="0"/>
              <a:buChar char="•"/>
            </a:pPr>
            <a:r>
              <a:rPr lang="en-US" sz="1200" kern="1200" dirty="0" err="1">
                <a:solidFill>
                  <a:schemeClr val="tx1"/>
                </a:solidFill>
                <a:effectLst/>
                <a:latin typeface="+mn-lt"/>
                <a:ea typeface="+mn-ea"/>
                <a:cs typeface="+mn-cs"/>
              </a:rPr>
              <a:t>PFHxS</a:t>
            </a:r>
            <a:r>
              <a:rPr lang="en-US" sz="1200" kern="1200" dirty="0">
                <a:solidFill>
                  <a:schemeClr val="tx1"/>
                </a:solidFill>
                <a:effectLst/>
                <a:latin typeface="+mn-lt"/>
                <a:ea typeface="+mn-ea"/>
                <a:cs typeface="+mn-cs"/>
              </a:rPr>
              <a:t> has been linked to more frequent childhood infections like gastroenteritis or the inflammation of the stomach and intestines that’s usually caused by a virus, bacteria or other toxins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Other PFAS such as PFDA and PFNA were also connected with weaker antibody production and higher risk of infections in children due to their weaker immune system </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4968BD7-8C7D-A639-1C65-FEE7E32967B6}"/>
              </a:ext>
            </a:extLst>
          </p:cNvPr>
          <p:cNvSpPr>
            <a:spLocks noGrp="1"/>
          </p:cNvSpPr>
          <p:nvPr>
            <p:ph type="sldNum" sz="quarter" idx="5"/>
          </p:nvPr>
        </p:nvSpPr>
        <p:spPr/>
        <p:txBody>
          <a:bodyPr/>
          <a:lstStyle/>
          <a:p>
            <a:fld id="{1B1F103E-19C4-4D76-9AD9-87EAF525E958}" type="slidenum">
              <a:rPr lang="en-US" smtClean="0"/>
              <a:t>11</a:t>
            </a:fld>
            <a:endParaRPr lang="en-US"/>
          </a:p>
        </p:txBody>
      </p:sp>
    </p:spTree>
    <p:extLst>
      <p:ext uri="{BB962C8B-B14F-4D97-AF65-F5344CB8AC3E}">
        <p14:creationId xmlns:p14="http://schemas.microsoft.com/office/powerpoint/2010/main" val="1143967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liver is one of the most important organs in the body because of its overlapping functions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It helps with digestion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Stores vitamins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Breaks down drugs and toxins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Produces blood clotting factors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Helps manages our sex hormones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contributes to our immune defenses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13</a:t>
            </a:fld>
            <a:endParaRPr lang="en-US"/>
          </a:p>
        </p:txBody>
      </p:sp>
    </p:spTree>
    <p:extLst>
      <p:ext uri="{BB962C8B-B14F-4D97-AF65-F5344CB8AC3E}">
        <p14:creationId xmlns:p14="http://schemas.microsoft.com/office/powerpoint/2010/main" val="2999294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Under normal conditions we know that food is digested by the stomach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Nutrients are absorbed in the small intestine like vitamins minerals, amino acids, and fatty acids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Nutrients are transported through blood or lymph and go to the liver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liver then processes the nutrients and produces bile to help digest fats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14</a:t>
            </a:fld>
            <a:endParaRPr lang="en-US"/>
          </a:p>
        </p:txBody>
      </p:sp>
    </p:spTree>
    <p:extLst>
      <p:ext uri="{BB962C8B-B14F-4D97-AF65-F5344CB8AC3E}">
        <p14:creationId xmlns:p14="http://schemas.microsoft.com/office/powerpoint/2010/main" val="1658085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According to my review on the effects of PFAS on the liver, the one thing researchers are trying to understand is the mechanism of how the body digests the PFAS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Because of the livers essential role in digestion and detoxification, it is very much one of the target organs of this substance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we can see on the slide, PFOA a specific PFAS substance looks nearly identical to fatty acids which we normally consume through our diet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only difference between the two would be the fluorine bonds that we see in green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similarity is crucial because it means PFAS can trick the body into treating it like a fatty acid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Which may explain why PFAS tends to accumulate in the liver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liver cannot metabolize PFAS so it tends to build up and cause stress to the liver over time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15</a:t>
            </a:fld>
            <a:endParaRPr lang="en-US"/>
          </a:p>
        </p:txBody>
      </p:sp>
    </p:spTree>
    <p:extLst>
      <p:ext uri="{BB962C8B-B14F-4D97-AF65-F5344CB8AC3E}">
        <p14:creationId xmlns:p14="http://schemas.microsoft.com/office/powerpoint/2010/main" val="169892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 we know that usually food gets digested, nutrients are absorbed in the small intestine and then enter the bloodstream where it is transported to the liver to be cleaned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is where PFAS gets carried to the liver as if it was a fatty acid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Normally the liver processes proteins and produces bile to breakdown fatty acids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Since PFAS cannot actually be digested it is extremely resistant to breakdown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liver ends up producing more bile to process PFAS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Overproduction stresses the liver as if we had a high fat diet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time this can lead to inflammation, liver damage, and a higher risk of fatty liver disease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16</a:t>
            </a:fld>
            <a:endParaRPr lang="en-US"/>
          </a:p>
        </p:txBody>
      </p:sp>
    </p:spTree>
    <p:extLst>
      <p:ext uri="{BB962C8B-B14F-4D97-AF65-F5344CB8AC3E}">
        <p14:creationId xmlns:p14="http://schemas.microsoft.com/office/powerpoint/2010/main" val="2956012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Liver function tests are routine blood tests that measure enzymes/substances the liver makes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these levels are too high it tells us our liver is under stress or injured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 example ALT and AST are linked to liver metabolism and elevated levels usually points to liver injury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GGT indicated drug and toxin metabolism which can point to alcohol </a:t>
            </a:r>
            <a:r>
              <a:rPr lang="en-US" sz="1200" kern="1200" dirty="0" err="1">
                <a:solidFill>
                  <a:schemeClr val="tx1"/>
                </a:solidFill>
                <a:effectLst/>
                <a:latin typeface="+mn-lt"/>
                <a:ea typeface="+mn-ea"/>
                <a:cs typeface="+mn-cs"/>
              </a:rPr>
              <a:t>releated</a:t>
            </a:r>
            <a:r>
              <a:rPr lang="en-US" sz="1200" kern="1200" dirty="0">
                <a:solidFill>
                  <a:schemeClr val="tx1"/>
                </a:solidFill>
                <a:effectLst/>
                <a:latin typeface="+mn-lt"/>
                <a:ea typeface="+mn-ea"/>
                <a:cs typeface="+mn-cs"/>
              </a:rPr>
              <a:t> liver disease or bile duct problems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bilirubin is a waste product that suggest that the liver is not working properly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PFAS studies, changes in these markers were used to show how exposure affected the liver</a:t>
            </a:r>
          </a:p>
        </p:txBody>
      </p:sp>
      <p:sp>
        <p:nvSpPr>
          <p:cNvPr id="4" name="Slide Number Placeholder 3"/>
          <p:cNvSpPr>
            <a:spLocks noGrp="1"/>
          </p:cNvSpPr>
          <p:nvPr>
            <p:ph type="sldNum" sz="quarter" idx="5"/>
          </p:nvPr>
        </p:nvSpPr>
        <p:spPr/>
        <p:txBody>
          <a:bodyPr/>
          <a:lstStyle/>
          <a:p>
            <a:fld id="{1B1F103E-19C4-4D76-9AD9-87EAF525E958}" type="slidenum">
              <a:rPr lang="en-US" smtClean="0"/>
              <a:t>17</a:t>
            </a:fld>
            <a:endParaRPr lang="en-US"/>
          </a:p>
        </p:txBody>
      </p:sp>
    </p:spTree>
    <p:extLst>
      <p:ext uri="{BB962C8B-B14F-4D97-AF65-F5344CB8AC3E}">
        <p14:creationId xmlns:p14="http://schemas.microsoft.com/office/powerpoint/2010/main" val="1005091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EC26-9C30-5B5D-921B-DAD77269D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01EB3-21D4-5F9E-8884-0911AE144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5E3CB-A87B-3404-E93C-A98CA9E6FE24}"/>
              </a:ext>
            </a:extLst>
          </p:cNvPr>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Here is a summary of my findings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PFOA and PFOS were strongly linked to elevated ALT levels and if we go back to the LFT we see that this means direct liver injury and changes in metabolism </a:t>
            </a:r>
          </a:p>
          <a:p>
            <a:pPr marL="171450" lvl="0" indent="-171450">
              <a:buFont typeface="Arial" panose="020B0604020202020204" pitchFamily="34" charset="0"/>
              <a:buChar char="•"/>
            </a:pPr>
            <a:r>
              <a:rPr lang="en-US" sz="1200" kern="1200" dirty="0" err="1">
                <a:solidFill>
                  <a:schemeClr val="tx1"/>
                </a:solidFill>
                <a:effectLst/>
                <a:latin typeface="+mn-lt"/>
                <a:ea typeface="+mn-ea"/>
                <a:cs typeface="+mn-cs"/>
              </a:rPr>
              <a:t>PFHxS</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PFHpS</a:t>
            </a:r>
            <a:r>
              <a:rPr lang="en-US" sz="1200" kern="1200" dirty="0">
                <a:solidFill>
                  <a:schemeClr val="tx1"/>
                </a:solidFill>
                <a:effectLst/>
                <a:latin typeface="+mn-lt"/>
                <a:ea typeface="+mn-ea"/>
                <a:cs typeface="+mn-cs"/>
              </a:rPr>
              <a:t> were shown to increase fatty liver disease and advanced fibrosis especially in people with obesity, high-fat diets, or heavy alcohol use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PFNA and other PFAS chemicals were tied to a mix of markers which showed impaired liver function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shower chain PFAS like PFBA and PFBS showed signed of liver damage even if they do not stay in the body as long </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10C70FF-6778-7134-872D-E0C1AEC597BF}"/>
              </a:ext>
            </a:extLst>
          </p:cNvPr>
          <p:cNvSpPr>
            <a:spLocks noGrp="1"/>
          </p:cNvSpPr>
          <p:nvPr>
            <p:ph type="sldNum" sz="quarter" idx="5"/>
          </p:nvPr>
        </p:nvSpPr>
        <p:spPr/>
        <p:txBody>
          <a:bodyPr/>
          <a:lstStyle/>
          <a:p>
            <a:fld id="{1B1F103E-19C4-4D76-9AD9-87EAF525E958}" type="slidenum">
              <a:rPr lang="en-US" smtClean="0"/>
              <a:t>18</a:t>
            </a:fld>
            <a:endParaRPr lang="en-US"/>
          </a:p>
        </p:txBody>
      </p:sp>
    </p:spTree>
    <p:extLst>
      <p:ext uri="{BB962C8B-B14F-4D97-AF65-F5344CB8AC3E}">
        <p14:creationId xmlns:p14="http://schemas.microsoft.com/office/powerpoint/2010/main" val="1107183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Next is the endocrine and reproductive system I chose to combine the two as there are many overlaps with the two in each study which we will get into why later on </a:t>
            </a:r>
          </a:p>
          <a:p>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19</a:t>
            </a:fld>
            <a:endParaRPr lang="en-US"/>
          </a:p>
        </p:txBody>
      </p:sp>
    </p:spTree>
    <p:extLst>
      <p:ext uri="{BB962C8B-B14F-4D97-AF65-F5344CB8AC3E}">
        <p14:creationId xmlns:p14="http://schemas.microsoft.com/office/powerpoint/2010/main" val="3603940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Pictured are the endocrine system and its organs and glands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Complex network of glands and organs that are responsible for hormones that control many things in our body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20</a:t>
            </a:fld>
            <a:endParaRPr lang="en-US"/>
          </a:p>
        </p:txBody>
      </p:sp>
    </p:spTree>
    <p:extLst>
      <p:ext uri="{BB962C8B-B14F-4D97-AF65-F5344CB8AC3E}">
        <p14:creationId xmlns:p14="http://schemas.microsoft.com/office/powerpoint/2010/main" val="1720640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Reproductive system which are tissues, glands, and organs that are responsible for producing offspring </a:t>
            </a:r>
          </a:p>
          <a:p>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21</a:t>
            </a:fld>
            <a:endParaRPr lang="en-US"/>
          </a:p>
        </p:txBody>
      </p:sp>
    </p:spTree>
    <p:extLst>
      <p:ext uri="{BB962C8B-B14F-4D97-AF65-F5344CB8AC3E}">
        <p14:creationId xmlns:p14="http://schemas.microsoft.com/office/powerpoint/2010/main" val="600035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Within our body there is bound to be communication between different organs, glands, and even tissues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Hormones are used as those messengers which help control and regulate many processes such as blood sugar or when it is time for a new mother to produce milk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brain is able to signal a hormone </a:t>
            </a:r>
            <a:r>
              <a:rPr lang="en-US" sz="1200" kern="1200" dirty="0" err="1">
                <a:solidFill>
                  <a:schemeClr val="tx1"/>
                </a:solidFill>
                <a:effectLst/>
                <a:latin typeface="+mn-lt"/>
                <a:ea typeface="+mn-ea"/>
                <a:cs typeface="+mn-cs"/>
              </a:rPr>
              <a:t>whos</a:t>
            </a:r>
            <a:r>
              <a:rPr lang="en-US" sz="1200" kern="1200" dirty="0">
                <a:solidFill>
                  <a:schemeClr val="tx1"/>
                </a:solidFill>
                <a:effectLst/>
                <a:latin typeface="+mn-lt"/>
                <a:ea typeface="+mn-ea"/>
                <a:cs typeface="+mn-cs"/>
              </a:rPr>
              <a:t> presence will signal another hormone which will then produce what the body needs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22</a:t>
            </a:fld>
            <a:endParaRPr lang="en-US"/>
          </a:p>
        </p:txBody>
      </p:sp>
    </p:spTree>
    <p:extLst>
      <p:ext uri="{BB962C8B-B14F-4D97-AF65-F5344CB8AC3E}">
        <p14:creationId xmlns:p14="http://schemas.microsoft.com/office/powerpoint/2010/main" val="3017169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Definitely there is bound to be something that interferes with our body’s communication with each other and these are known as endocrine disruptors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Endocrine disruptors mimic hormones, block hormone signaling, and change our hormone levels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PFAS are considered as endocrine disruptors which is why they’ve been link to many problems that affect more than just the endocrine or reproductive system</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B1F103E-19C4-4D76-9AD9-87EAF525E958}" type="slidenum">
              <a:rPr lang="en-US" smtClean="0"/>
              <a:t>23</a:t>
            </a:fld>
            <a:endParaRPr lang="en-US"/>
          </a:p>
        </p:txBody>
      </p:sp>
    </p:spTree>
    <p:extLst>
      <p:ext uri="{BB962C8B-B14F-4D97-AF65-F5344CB8AC3E}">
        <p14:creationId xmlns:p14="http://schemas.microsoft.com/office/powerpoint/2010/main" val="802074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F843-6B92-3FE9-E7BF-4267CB730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E3A84-8E83-C219-AF76-A1F90E01D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62D2B1-C8FD-2CBE-7A69-041DF791DE3A}"/>
              </a:ext>
            </a:extLst>
          </p:cNvPr>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let’s look at how PFAS affects the endocrine system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Thyroid hormones are critical for regulating metabolism, growth, and neurodevelopment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Disruption to the production of these hormones can lead to hypothyroidism, growth delays, and neurodevelopmental problems especially in children and during pregnancy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LH: Stimulates cells in the testes to produce testosterone which is essential to spermatogenesis, libido, and male secondary sex traits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females it triggers the release of an egg and the ability to maintain early pregnancy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FSH: Used for sperm maturation which is key for viability and fertility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females it stimulates ovarian follicle growth and regulates estrogen which is necessary for menstruation or </a:t>
            </a:r>
            <a:r>
              <a:rPr lang="en-US" sz="1200" kern="1200">
                <a:solidFill>
                  <a:schemeClr val="tx1"/>
                </a:solidFill>
                <a:effectLst/>
                <a:latin typeface="+mn-lt"/>
                <a:ea typeface="+mn-ea"/>
                <a:cs typeface="+mn-cs"/>
              </a:rPr>
              <a:t>egg development</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5AC3332-6C58-127C-6C18-1F51AEFC1D15}"/>
              </a:ext>
            </a:extLst>
          </p:cNvPr>
          <p:cNvSpPr>
            <a:spLocks noGrp="1"/>
          </p:cNvSpPr>
          <p:nvPr>
            <p:ph type="sldNum" sz="quarter" idx="5"/>
          </p:nvPr>
        </p:nvSpPr>
        <p:spPr/>
        <p:txBody>
          <a:bodyPr/>
          <a:lstStyle/>
          <a:p>
            <a:fld id="{1B1F103E-19C4-4D76-9AD9-87EAF525E958}" type="slidenum">
              <a:rPr lang="en-US" smtClean="0"/>
              <a:t>24</a:t>
            </a:fld>
            <a:endParaRPr lang="en-US"/>
          </a:p>
        </p:txBody>
      </p:sp>
    </p:spTree>
    <p:extLst>
      <p:ext uri="{BB962C8B-B14F-4D97-AF65-F5344CB8AC3E}">
        <p14:creationId xmlns:p14="http://schemas.microsoft.com/office/powerpoint/2010/main" val="2732732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DC887-FE5D-D2D6-3182-2F0F245104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6BE32-F494-31BB-C9F8-0A5EDC88F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4458D-AE5D-D071-0E14-82E6348C9EFA}"/>
              </a:ext>
            </a:extLst>
          </p:cNvPr>
          <p:cNvSpPr>
            <a:spLocks noGrp="1"/>
          </p:cNvSpPr>
          <p:nvPr>
            <p:ph type="body" idx="1"/>
          </p:nvPr>
        </p:nvSpPr>
        <p:spPr/>
        <p:txBody>
          <a:bodyPr/>
          <a:lstStyle/>
          <a:p>
            <a:pPr marL="171450" indent="-171450">
              <a:buFont typeface="Arial" panose="020B0604020202020204" pitchFamily="34" charset="0"/>
              <a:buChar char="•"/>
            </a:pPr>
            <a:r>
              <a:rPr lang="en-US" dirty="0"/>
              <a:t>Most studies show PFAS exposure is linked to </a:t>
            </a:r>
            <a:r>
              <a:rPr lang="en-US" b="1" dirty="0"/>
              <a:t>disrupted hormone regulation</a:t>
            </a:r>
            <a:r>
              <a:rPr lang="en-US" dirty="0"/>
              <a:t> (estrogen, progesterone, LH, FSH, prolactin).</a:t>
            </a:r>
          </a:p>
          <a:p>
            <a:pPr marL="171450" indent="-171450">
              <a:buFont typeface="Arial" panose="020B0604020202020204" pitchFamily="34" charset="0"/>
              <a:buChar char="•"/>
            </a:pPr>
            <a:r>
              <a:rPr lang="en-US" b="1" dirty="0"/>
              <a:t>Dose-response trends</a:t>
            </a:r>
            <a:r>
              <a:rPr lang="en-US" dirty="0"/>
              <a:t>: Higher PFAS blood levels are often associated with </a:t>
            </a:r>
            <a:r>
              <a:rPr lang="en-US" b="1" dirty="0"/>
              <a:t>greater risks</a:t>
            </a:r>
            <a:r>
              <a:rPr lang="en-US" dirty="0"/>
              <a:t> (e.g., infertility, miscarriage, PCOS).</a:t>
            </a:r>
          </a:p>
          <a:p>
            <a:pPr marL="171450" indent="-171450">
              <a:buFont typeface="Arial" panose="020B0604020202020204" pitchFamily="34" charset="0"/>
              <a:buChar char="•"/>
            </a:pPr>
            <a:r>
              <a:rPr lang="en-US" b="1" dirty="0"/>
              <a:t>Timing matters</a:t>
            </a:r>
            <a:r>
              <a:rPr lang="en-US" dirty="0"/>
              <a:t>:</a:t>
            </a:r>
          </a:p>
          <a:p>
            <a:pPr marL="171450" indent="-171450">
              <a:buFont typeface="Arial" panose="020B0604020202020204" pitchFamily="34" charset="0"/>
              <a:buChar char="•"/>
            </a:pPr>
            <a:r>
              <a:rPr lang="en-US" b="1" dirty="0"/>
              <a:t>Prenatal exposure</a:t>
            </a:r>
            <a:r>
              <a:rPr lang="en-US" dirty="0"/>
              <a:t> → affects fetal development, increases risk of preeclampsia and preterm birth.</a:t>
            </a:r>
          </a:p>
          <a:p>
            <a:pPr marL="171450" indent="-171450">
              <a:buFont typeface="Arial" panose="020B0604020202020204" pitchFamily="34" charset="0"/>
              <a:buChar char="•"/>
            </a:pPr>
            <a:r>
              <a:rPr lang="en-US" b="1" dirty="0"/>
              <a:t>Reproductive years</a:t>
            </a:r>
            <a:r>
              <a:rPr lang="en-US" dirty="0"/>
              <a:t> → linked to irregular cycles, poor ovulation, and infertility.</a:t>
            </a:r>
          </a:p>
          <a:p>
            <a:pPr marL="171450" indent="-171450">
              <a:buFont typeface="Arial" panose="020B0604020202020204" pitchFamily="34" charset="0"/>
              <a:buChar char="•"/>
            </a:pPr>
            <a:r>
              <a:rPr lang="en-US" b="1" dirty="0"/>
              <a:t>Postpartum</a:t>
            </a:r>
            <a:r>
              <a:rPr lang="en-US" dirty="0"/>
              <a:t> → reduced lactation potential.</a:t>
            </a:r>
          </a:p>
          <a:p>
            <a:pPr marL="171450" indent="-171450">
              <a:buFont typeface="Arial" panose="020B0604020202020204" pitchFamily="34" charset="0"/>
              <a:buChar char="•"/>
            </a:pPr>
            <a:r>
              <a:rPr lang="en-US" b="1" dirty="0"/>
              <a:t>Sex-specific effects</a:t>
            </a:r>
            <a:r>
              <a:rPr lang="en-US" dirty="0"/>
              <a:t>: Women often show stronger associations in fertility and pregnancy outcomes, while men show impacts in sperm quality and testosterone.</a:t>
            </a:r>
          </a:p>
          <a:p>
            <a:pPr marL="171450" indent="-171450">
              <a:buFont typeface="Arial" panose="020B0604020202020204" pitchFamily="34" charset="0"/>
              <a:buChar char="•"/>
            </a:pPr>
            <a:r>
              <a:rPr lang="en-US" b="1" dirty="0"/>
              <a:t>Multiple PFAS compounds</a:t>
            </a:r>
            <a:r>
              <a:rPr lang="en-US" dirty="0"/>
              <a:t>: Effects are not limited to one chemical — PFOS, PFOA, </a:t>
            </a:r>
            <a:r>
              <a:rPr lang="en-US" dirty="0" err="1"/>
              <a:t>PFHxS</a:t>
            </a:r>
            <a:r>
              <a:rPr lang="en-US" dirty="0"/>
              <a:t>, and PFNA all show endocrine-disrupting patterns.</a:t>
            </a:r>
          </a:p>
          <a:p>
            <a:pPr marL="171450" indent="-171450">
              <a:buFont typeface="Arial" panose="020B0604020202020204" pitchFamily="34" charset="0"/>
              <a:buChar char="•"/>
            </a:pPr>
            <a:r>
              <a:rPr lang="en-US" b="1" dirty="0"/>
              <a:t>Mechanistic overlap</a:t>
            </a:r>
            <a:r>
              <a:rPr lang="en-US" dirty="0"/>
              <a:t>: PFAS often mimic or block natural hormones → disrupting receptor signaling, enzyme activity (like aromatase), or hormone balance.</a:t>
            </a:r>
          </a:p>
          <a:p>
            <a:pPr marL="171450" indent="-171450">
              <a:buFont typeface="Arial" panose="020B0604020202020204" pitchFamily="34" charset="0"/>
              <a:buChar char="•"/>
            </a:pPr>
            <a:r>
              <a:rPr lang="en-US" b="1" dirty="0"/>
              <a:t>Health outcomes</a:t>
            </a:r>
            <a:r>
              <a:rPr lang="en-US" dirty="0"/>
              <a:t>: Across studies, the pattern is:</a:t>
            </a:r>
          </a:p>
          <a:p>
            <a:pPr marL="171450" indent="-171450">
              <a:buFont typeface="Arial" panose="020B0604020202020204" pitchFamily="34" charset="0"/>
              <a:buChar char="•"/>
            </a:pPr>
            <a:r>
              <a:rPr lang="en-US" b="1" dirty="0"/>
              <a:t>Disrupted hormone signaling</a:t>
            </a:r>
            <a:r>
              <a:rPr lang="en-US" dirty="0"/>
              <a:t> → </a:t>
            </a:r>
            <a:r>
              <a:rPr lang="en-US" b="1" dirty="0"/>
              <a:t>reproductive complications</a:t>
            </a:r>
            <a:r>
              <a:rPr lang="en-US" dirty="0"/>
              <a:t> → </a:t>
            </a:r>
            <a:r>
              <a:rPr lang="en-US" b="1" dirty="0"/>
              <a:t>long-term health risks</a:t>
            </a:r>
            <a:r>
              <a:rPr lang="en-US" dirty="0"/>
              <a:t> for mothers and infants.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BBDB1DE-4B08-A99A-0DD9-D79C1F97BA29}"/>
              </a:ext>
            </a:extLst>
          </p:cNvPr>
          <p:cNvSpPr>
            <a:spLocks noGrp="1"/>
          </p:cNvSpPr>
          <p:nvPr>
            <p:ph type="sldNum" sz="quarter" idx="5"/>
          </p:nvPr>
        </p:nvSpPr>
        <p:spPr/>
        <p:txBody>
          <a:bodyPr/>
          <a:lstStyle/>
          <a:p>
            <a:fld id="{1B1F103E-19C4-4D76-9AD9-87EAF525E958}" type="slidenum">
              <a:rPr lang="en-US" smtClean="0"/>
              <a:t>26</a:t>
            </a:fld>
            <a:endParaRPr lang="en-US"/>
          </a:p>
        </p:txBody>
      </p:sp>
    </p:spTree>
    <p:extLst>
      <p:ext uri="{BB962C8B-B14F-4D97-AF65-F5344CB8AC3E}">
        <p14:creationId xmlns:p14="http://schemas.microsoft.com/office/powerpoint/2010/main" val="2946743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22EBF-16AC-87B8-34A0-0AB81F2FF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A0CC2-E0A0-74DE-0900-223EA31341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055EF2-9B64-C8D0-7F64-ECF8FFA3794B}"/>
              </a:ext>
            </a:extLst>
          </p:cNvPr>
          <p:cNvSpPr>
            <a:spLocks noGrp="1"/>
          </p:cNvSpPr>
          <p:nvPr>
            <p:ph type="body" idx="1"/>
          </p:nvPr>
        </p:nvSpPr>
        <p:spPr/>
        <p:txBody>
          <a:bodyPr/>
          <a:lstStyle/>
          <a:p>
            <a:pPr marL="171450" indent="-171450">
              <a:buFont typeface="Arial" panose="020B0604020202020204" pitchFamily="34" charset="0"/>
              <a:buChar char="•"/>
            </a:pPr>
            <a:r>
              <a:rPr lang="en-US" b="1" dirty="0"/>
              <a:t>Testosterone</a:t>
            </a:r>
            <a:endParaRPr lang="en-US" dirty="0"/>
          </a:p>
          <a:p>
            <a:pPr marL="171450" indent="-171450">
              <a:buFont typeface="Arial" panose="020B0604020202020204" pitchFamily="34" charset="0"/>
              <a:buChar char="•"/>
            </a:pPr>
            <a:r>
              <a:rPr lang="en-US" dirty="0"/>
              <a:t>Function: Drives spermatogenesis, libido, male secondary sex traits</a:t>
            </a:r>
          </a:p>
          <a:p>
            <a:pPr marL="171450" indent="-171450">
              <a:buFont typeface="Arial" panose="020B0604020202020204" pitchFamily="34" charset="0"/>
              <a:buChar char="•"/>
            </a:pPr>
            <a:r>
              <a:rPr lang="en-US" dirty="0"/>
              <a:t>PFOS, PFOA, </a:t>
            </a:r>
            <a:r>
              <a:rPr lang="en-US" dirty="0" err="1"/>
              <a:t>PFHxS</a:t>
            </a:r>
            <a:r>
              <a:rPr lang="en-US" dirty="0"/>
              <a:t>, PFNA → ↓ testosterone production</a:t>
            </a:r>
          </a:p>
          <a:p>
            <a:pPr marL="171450" indent="-171450">
              <a:buFont typeface="Arial" panose="020B0604020202020204" pitchFamily="34" charset="0"/>
              <a:buChar char="•"/>
            </a:pPr>
            <a:r>
              <a:rPr lang="en-US" dirty="0"/>
              <a:t>Results → infertility, poor sperm quality and motility</a:t>
            </a:r>
          </a:p>
          <a:p>
            <a:pPr marL="171450" indent="-171450">
              <a:buFont typeface="Arial" panose="020B0604020202020204" pitchFamily="34" charset="0"/>
              <a:buChar char="•"/>
            </a:pPr>
            <a:r>
              <a:rPr lang="en-US" b="1" dirty="0"/>
              <a:t>Luteinizing Hormone (LH)</a:t>
            </a:r>
            <a:endParaRPr lang="en-US" dirty="0"/>
          </a:p>
          <a:p>
            <a:pPr marL="171450" indent="-171450">
              <a:buFont typeface="Arial" panose="020B0604020202020204" pitchFamily="34" charset="0"/>
              <a:buChar char="•"/>
            </a:pPr>
            <a:r>
              <a:rPr lang="en-US" dirty="0"/>
              <a:t>Function: Stimulates Leydig cells to produce testosterone</a:t>
            </a:r>
          </a:p>
          <a:p>
            <a:pPr marL="171450" indent="-171450">
              <a:buFont typeface="Arial" panose="020B0604020202020204" pitchFamily="34" charset="0"/>
              <a:buChar char="•"/>
            </a:pPr>
            <a:r>
              <a:rPr lang="en-US" dirty="0"/>
              <a:t>PFOS, PFOA, </a:t>
            </a:r>
            <a:r>
              <a:rPr lang="en-US" dirty="0" err="1"/>
              <a:t>PFHxS</a:t>
            </a:r>
            <a:r>
              <a:rPr lang="en-US" dirty="0"/>
              <a:t> → impaired LH signaling</a:t>
            </a:r>
          </a:p>
          <a:p>
            <a:pPr marL="171450" indent="-171450">
              <a:buFont typeface="Arial" panose="020B0604020202020204" pitchFamily="34" charset="0"/>
              <a:buChar char="•"/>
            </a:pPr>
            <a:r>
              <a:rPr lang="en-US" dirty="0"/>
              <a:t>Results → reduced androgen production</a:t>
            </a:r>
          </a:p>
          <a:p>
            <a:pPr marL="171450" indent="-171450">
              <a:buFont typeface="Arial" panose="020B0604020202020204" pitchFamily="34" charset="0"/>
              <a:buChar char="•"/>
            </a:pPr>
            <a:r>
              <a:rPr lang="en-US" b="1" dirty="0"/>
              <a:t>Follicle Stimulating Hormone (FSH)</a:t>
            </a:r>
            <a:endParaRPr lang="en-US" dirty="0"/>
          </a:p>
          <a:p>
            <a:pPr marL="171450" indent="-171450">
              <a:buFont typeface="Arial" panose="020B0604020202020204" pitchFamily="34" charset="0"/>
              <a:buChar char="•"/>
            </a:pPr>
            <a:r>
              <a:rPr lang="en-US" dirty="0"/>
              <a:t>Function: Stimulates Sertoli cells for sperm maturation</a:t>
            </a:r>
          </a:p>
          <a:p>
            <a:pPr marL="171450" indent="-171450">
              <a:buFont typeface="Arial" panose="020B0604020202020204" pitchFamily="34" charset="0"/>
              <a:buChar char="•"/>
            </a:pPr>
            <a:r>
              <a:rPr lang="en-US" dirty="0"/>
              <a:t>PFOA, PFOS → impaired Sertoli cell support</a:t>
            </a:r>
          </a:p>
          <a:p>
            <a:pPr marL="171450" indent="-171450">
              <a:buFont typeface="Arial" panose="020B0604020202020204" pitchFamily="34" charset="0"/>
              <a:buChar char="•"/>
            </a:pPr>
            <a:r>
              <a:rPr lang="en-US" dirty="0"/>
              <a:t>Results → decreased sperm viability and motility</a:t>
            </a:r>
          </a:p>
          <a:p>
            <a:pPr marL="171450" indent="-171450">
              <a:buFont typeface="Arial" panose="020B0604020202020204" pitchFamily="34" charset="0"/>
              <a:buChar char="•"/>
            </a:pPr>
            <a:r>
              <a:rPr lang="en-US" b="1" dirty="0"/>
              <a:t>Takeaway</a:t>
            </a:r>
            <a:endParaRPr lang="en-US" dirty="0"/>
          </a:p>
          <a:p>
            <a:pPr marL="171450" indent="-171450">
              <a:buFont typeface="Arial" panose="020B0604020202020204" pitchFamily="34" charset="0"/>
              <a:buChar char="•"/>
            </a:pPr>
            <a:r>
              <a:rPr lang="en-US" dirty="0"/>
              <a:t>PFAS interfere with key male reproductive hormones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61E310E-E763-A9C7-8F16-D7778D3D9C11}"/>
              </a:ext>
            </a:extLst>
          </p:cNvPr>
          <p:cNvSpPr>
            <a:spLocks noGrp="1"/>
          </p:cNvSpPr>
          <p:nvPr>
            <p:ph type="sldNum" sz="quarter" idx="5"/>
          </p:nvPr>
        </p:nvSpPr>
        <p:spPr/>
        <p:txBody>
          <a:bodyPr/>
          <a:lstStyle/>
          <a:p>
            <a:fld id="{1B1F103E-19C4-4D76-9AD9-87EAF525E958}" type="slidenum">
              <a:rPr lang="en-US" smtClean="0"/>
              <a:t>27</a:t>
            </a:fld>
            <a:endParaRPr lang="en-US"/>
          </a:p>
        </p:txBody>
      </p:sp>
    </p:spTree>
    <p:extLst>
      <p:ext uri="{BB962C8B-B14F-4D97-AF65-F5344CB8AC3E}">
        <p14:creationId xmlns:p14="http://schemas.microsoft.com/office/powerpoint/2010/main" val="2271725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EF4CF-47C2-EFD6-3703-EFA43B0DD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710A5-4F1B-526C-E83A-197664163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F519E-7745-0EBC-BFC2-7C62925CB3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DC6CED-A908-1FD2-BCF3-5472C680B92E}"/>
              </a:ext>
            </a:extLst>
          </p:cNvPr>
          <p:cNvSpPr>
            <a:spLocks noGrp="1"/>
          </p:cNvSpPr>
          <p:nvPr>
            <p:ph type="sldNum" sz="quarter" idx="5"/>
          </p:nvPr>
        </p:nvSpPr>
        <p:spPr/>
        <p:txBody>
          <a:bodyPr/>
          <a:lstStyle/>
          <a:p>
            <a:fld id="{1B1F103E-19C4-4D76-9AD9-87EAF525E958}" type="slidenum">
              <a:rPr lang="en-US" smtClean="0"/>
              <a:t>32</a:t>
            </a:fld>
            <a:endParaRPr lang="en-US"/>
          </a:p>
        </p:txBody>
      </p:sp>
    </p:spTree>
    <p:extLst>
      <p:ext uri="{BB962C8B-B14F-4D97-AF65-F5344CB8AC3E}">
        <p14:creationId xmlns:p14="http://schemas.microsoft.com/office/powerpoint/2010/main" val="3971652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8/29/25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54179955"/>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8/29/25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4136572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8/29/25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3330265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8/29/25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6600846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8/29/25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4574874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8/29/25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0877298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8/29/25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597428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8/29/25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3951763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8/29/25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8154677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8/29/25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7093375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8/29/25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71275029"/>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8/29/25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53589227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5" r:id="rId6"/>
    <p:sldLayoutId id="2147483680" r:id="rId7"/>
    <p:sldLayoutId id="2147483676" r:id="rId8"/>
    <p:sldLayoutId id="2147483677" r:id="rId9"/>
    <p:sldLayoutId id="2147483678" r:id="rId10"/>
    <p:sldLayoutId id="2147483679" r:id="rId11"/>
  </p:sldLayoutIdLst>
  <p:transition spd="slow">
    <p:wipe/>
  </p:transition>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4.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5.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4.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0.sv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doi.org/10.3389/fpubh.2023.1152092" TargetMode="External"/><Relationship Id="rId3" Type="http://schemas.openxmlformats.org/officeDocument/2006/relationships/hyperlink" Target="https://www.epa.gov/pfas/our-current-understanding-human-health-and-environmental-risks-pfas" TargetMode="External"/><Relationship Id="rId7" Type="http://schemas.openxmlformats.org/officeDocument/2006/relationships/hyperlink" Target="https://ntp.niehs.nih.gov/sites/default/files/ntp/ohat/pfoa_pfos/pfoa_pfosmonograph_508.pdf" TargetMode="External"/><Relationship Id="rId2" Type="http://schemas.openxmlformats.org/officeDocument/2006/relationships/hyperlink" Target="https://doi.org/10.1039/D0EM00291G" TargetMode="External"/><Relationship Id="rId1" Type="http://schemas.openxmlformats.org/officeDocument/2006/relationships/slideLayout" Target="../slideLayouts/slideLayout2.xml"/><Relationship Id="rId6" Type="http://schemas.openxmlformats.org/officeDocument/2006/relationships/hyperlink" Target="https://www.atsdr.cdc.gov/toxprofiles/tp200.pdf" TargetMode="External"/><Relationship Id="rId11" Type="http://schemas.openxmlformats.org/officeDocument/2006/relationships/hyperlink" Target="https://doi.org/10.1016/j.xinn.2023.100325" TargetMode="External"/><Relationship Id="rId5" Type="http://schemas.openxmlformats.org/officeDocument/2006/relationships/hyperlink" Target="https://doi.org/10.1001/jama.2011.2034" TargetMode="External"/><Relationship Id="rId10" Type="http://schemas.openxmlformats.org/officeDocument/2006/relationships/hyperlink" Target="https://doi.org/10.1289/ehp.1104436" TargetMode="External"/><Relationship Id="rId4" Type="http://schemas.openxmlformats.org/officeDocument/2006/relationships/hyperlink" Target="https://doi.org/10.1016/j.envres.2023.115509" TargetMode="External"/><Relationship Id="rId9" Type="http://schemas.openxmlformats.org/officeDocument/2006/relationships/hyperlink" Target="https://doi.org/10.1186/s12940-023-00992-3"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epa.gov/pfas/our-current-understanding-human-health-and-environmental-risks-pfas" TargetMode="External"/><Relationship Id="rId3" Type="http://schemas.openxmlformats.org/officeDocument/2006/relationships/hyperlink" Target="https://www.niehs.nih.gov/health/topics/agents/endocrine" TargetMode="External"/><Relationship Id="rId7" Type="http://schemas.openxmlformats.org/officeDocument/2006/relationships/hyperlink" Target="https://www.atsdr.cdc.gov/toxprofiles/tp200.pdf" TargetMode="External"/><Relationship Id="rId2" Type="http://schemas.openxmlformats.org/officeDocument/2006/relationships/hyperlink" Target="https://doi.org/10.3389/fendo.2020.612320" TargetMode="External"/><Relationship Id="rId1" Type="http://schemas.openxmlformats.org/officeDocument/2006/relationships/slideLayout" Target="../slideLayouts/slideLayout2.xml"/><Relationship Id="rId6" Type="http://schemas.openxmlformats.org/officeDocument/2006/relationships/hyperlink" Target="https://www.cancer.gov/publications/dictionaries/cancer-terms/def/endocrine-system" TargetMode="External"/><Relationship Id="rId11" Type="http://schemas.openxmlformats.org/officeDocument/2006/relationships/hyperlink" Target="https://www.epa.gov/system/files/documents/2022-02/ucmr5-factsheet.pdf" TargetMode="External"/><Relationship Id="rId5" Type="http://schemas.openxmlformats.org/officeDocument/2006/relationships/hyperlink" Target="https://www.epa.gov/endocrine-disruption/overview-endocrine-system" TargetMode="External"/><Relationship Id="rId10" Type="http://schemas.openxmlformats.org/officeDocument/2006/relationships/hyperlink" Target="https://doi.org/10.48550/arXiv.2409.10370" TargetMode="External"/><Relationship Id="rId4" Type="http://schemas.openxmlformats.org/officeDocument/2006/relationships/hyperlink" Target="https://www.hopkinsmedicine.org/health/wellness-and-prevention/anatomy-of-the-endocrine-system" TargetMode="External"/><Relationship Id="rId9" Type="http://schemas.openxmlformats.org/officeDocument/2006/relationships/hyperlink" Target="https://doi.org/10.1016/B978-0-323-52902-2.00077-5"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016/j.envres.2020.110661" TargetMode="External"/><Relationship Id="rId2" Type="http://schemas.openxmlformats.org/officeDocument/2006/relationships/hyperlink" Target="https://www.epa.gov/sciencematters/reducing-pfas-drinking-water-treatment-technologies" TargetMode="External"/><Relationship Id="rId1" Type="http://schemas.openxmlformats.org/officeDocument/2006/relationships/slideLayout" Target="../slideLayouts/slideLayout2.xml"/><Relationship Id="rId5" Type="http://schemas.openxmlformats.org/officeDocument/2006/relationships/hyperlink" Target="https://www.revisor.mn.gov/statutes/cite/116.943" TargetMode="External"/><Relationship Id="rId4" Type="http://schemas.openxmlformats.org/officeDocument/2006/relationships/hyperlink" Target="https://legiscan.com/CA/text/SB730/id/3191117"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mailto:kimys@triton.uog.edu" TargetMode="External"/><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marzanc@triton.uog.edu" TargetMode="External"/><Relationship Id="rId10" Type="http://schemas.openxmlformats.org/officeDocument/2006/relationships/hyperlink" Target="https://guamhydrologicsurvey.uog.edu/" TargetMode="External"/><Relationship Id="rId4" Type="http://schemas.microsoft.com/office/2007/relationships/hdphoto" Target="../media/hdphoto1.wdp"/><Relationship Id="rId9" Type="http://schemas.openxmlformats.org/officeDocument/2006/relationships/hyperlink" Target="https://weri.uog.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view of a body of water from a mountain&#10;&#10;AI-generated content may be incorrect.">
            <a:extLst>
              <a:ext uri="{FF2B5EF4-FFF2-40B4-BE49-F238E27FC236}">
                <a16:creationId xmlns:a16="http://schemas.microsoft.com/office/drawing/2014/main" id="{F13A7D14-D364-3BB0-1D4E-D4997C5E33E7}"/>
              </a:ext>
            </a:extLst>
          </p:cNvPr>
          <p:cNvPicPr>
            <a:picLocks noChangeAspect="1"/>
          </p:cNvPicPr>
          <p:nvPr/>
        </p:nvPicPr>
        <p:blipFill>
          <a:blip r:embed="rId3">
            <a:alphaModFix amt="60000"/>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6F6AD236-6A88-66BD-145E-B69C908E48AA}"/>
              </a:ext>
            </a:extLst>
          </p:cNvPr>
          <p:cNvSpPr>
            <a:spLocks noGrp="1"/>
          </p:cNvSpPr>
          <p:nvPr>
            <p:ph type="ctrTitle"/>
          </p:nvPr>
        </p:nvSpPr>
        <p:spPr>
          <a:xfrm>
            <a:off x="2301923" y="1482602"/>
            <a:ext cx="7588155" cy="2236264"/>
          </a:xfrm>
        </p:spPr>
        <p:txBody>
          <a:bodyPr>
            <a:normAutofit/>
          </a:bodyPr>
          <a:lstStyle/>
          <a:p>
            <a:r>
              <a:rPr lang="en-US" sz="5400">
                <a:solidFill>
                  <a:srgbClr val="FFFFFF"/>
                </a:solidFill>
              </a:rPr>
              <a:t>Health Effects of PFAS</a:t>
            </a:r>
          </a:p>
        </p:txBody>
      </p:sp>
      <p:sp>
        <p:nvSpPr>
          <p:cNvPr id="3" name="Subtitle 2">
            <a:extLst>
              <a:ext uri="{FF2B5EF4-FFF2-40B4-BE49-F238E27FC236}">
                <a16:creationId xmlns:a16="http://schemas.microsoft.com/office/drawing/2014/main" id="{65E54F88-B591-A94B-B575-DDB639740CCD}"/>
              </a:ext>
            </a:extLst>
          </p:cNvPr>
          <p:cNvSpPr>
            <a:spLocks noGrp="1"/>
          </p:cNvSpPr>
          <p:nvPr>
            <p:ph type="subTitle" idx="1"/>
          </p:nvPr>
        </p:nvSpPr>
        <p:spPr>
          <a:xfrm>
            <a:off x="2301923" y="3793937"/>
            <a:ext cx="7588155" cy="1414091"/>
          </a:xfrm>
        </p:spPr>
        <p:txBody>
          <a:bodyPr>
            <a:normAutofit/>
          </a:bodyPr>
          <a:lstStyle/>
          <a:p>
            <a:r>
              <a:rPr lang="en-US" sz="2200" dirty="0">
                <a:solidFill>
                  <a:srgbClr val="FFFFFF"/>
                </a:solidFill>
              </a:rPr>
              <a:t>Claire Marzan, Dr. Barry (Yong Sang) Kim</a:t>
            </a:r>
          </a:p>
        </p:txBody>
      </p:sp>
      <p:pic>
        <p:nvPicPr>
          <p:cNvPr id="1026" name="Picture 2">
            <a:extLst>
              <a:ext uri="{FF2B5EF4-FFF2-40B4-BE49-F238E27FC236}">
                <a16:creationId xmlns:a16="http://schemas.microsoft.com/office/drawing/2014/main" id="{24D67883-3F9D-5674-BFFC-7DABEBBD8A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717" y="182880"/>
            <a:ext cx="1254617" cy="2143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go, icon&#10;&#10;Description automatically generated">
            <a:extLst>
              <a:ext uri="{FF2B5EF4-FFF2-40B4-BE49-F238E27FC236}">
                <a16:creationId xmlns:a16="http://schemas.microsoft.com/office/drawing/2014/main" id="{3F3C0A56-C78E-5FF7-77C1-5B60C76222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88840" y="154744"/>
            <a:ext cx="1596444" cy="223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81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0F7155-8126-B276-F163-5D83A7470C0B}"/>
            </a:ext>
          </a:extLst>
        </p:cNvPr>
        <p:cNvGrpSpPr/>
        <p:nvPr/>
      </p:nvGrpSpPr>
      <p:grpSpPr>
        <a:xfrm>
          <a:off x="0" y="0"/>
          <a:ext cx="0" cy="0"/>
          <a:chOff x="0" y="0"/>
          <a:chExt cx="0" cy="0"/>
        </a:xfrm>
      </p:grpSpPr>
      <p:pic>
        <p:nvPicPr>
          <p:cNvPr id="5" name="Picture 4" descr="A view of a body of water from a mountain&#10;&#10;AI-generated content may be incorrect.">
            <a:extLst>
              <a:ext uri="{FF2B5EF4-FFF2-40B4-BE49-F238E27FC236}">
                <a16:creationId xmlns:a16="http://schemas.microsoft.com/office/drawing/2014/main" id="{F7927FA5-7DE1-41C9-BFDA-BDFC8B1F29DD}"/>
              </a:ext>
            </a:extLst>
          </p:cNvPr>
          <p:cNvPicPr>
            <a:picLocks noChangeAspect="1"/>
          </p:cNvPicPr>
          <p:nvPr/>
        </p:nvPicPr>
        <p:blipFill>
          <a:blip r:embed="rId2">
            <a:alphaModFix amt="60000"/>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52A18A27-7F0D-E367-F0E8-9CB4BF042E36}"/>
              </a:ext>
            </a:extLst>
          </p:cNvPr>
          <p:cNvSpPr>
            <a:spLocks noGrp="1"/>
          </p:cNvSpPr>
          <p:nvPr>
            <p:ph type="ctrTitle"/>
          </p:nvPr>
        </p:nvSpPr>
        <p:spPr>
          <a:xfrm>
            <a:off x="2301923" y="1482602"/>
            <a:ext cx="7588155" cy="925620"/>
          </a:xfrm>
        </p:spPr>
        <p:txBody>
          <a:bodyPr>
            <a:normAutofit/>
          </a:bodyPr>
          <a:lstStyle/>
          <a:p>
            <a:r>
              <a:rPr lang="en-US" sz="5400">
                <a:solidFill>
                  <a:srgbClr val="FFFFFF"/>
                </a:solidFill>
              </a:rPr>
              <a:t>Disclaimer</a:t>
            </a:r>
          </a:p>
        </p:txBody>
      </p:sp>
      <p:sp>
        <p:nvSpPr>
          <p:cNvPr id="3" name="Subtitle 2">
            <a:extLst>
              <a:ext uri="{FF2B5EF4-FFF2-40B4-BE49-F238E27FC236}">
                <a16:creationId xmlns:a16="http://schemas.microsoft.com/office/drawing/2014/main" id="{7686AA19-A1F7-52F7-DCB9-6E245541D3FD}"/>
              </a:ext>
            </a:extLst>
          </p:cNvPr>
          <p:cNvSpPr>
            <a:spLocks noGrp="1"/>
          </p:cNvSpPr>
          <p:nvPr>
            <p:ph type="subTitle" idx="1"/>
          </p:nvPr>
        </p:nvSpPr>
        <p:spPr>
          <a:xfrm>
            <a:off x="2301923" y="2471597"/>
            <a:ext cx="7588155" cy="2736432"/>
          </a:xfrm>
        </p:spPr>
        <p:txBody>
          <a:bodyPr vert="horz" lIns="91440" tIns="45720" rIns="91440" bIns="45720" rtlCol="0">
            <a:normAutofit/>
          </a:bodyPr>
          <a:lstStyle/>
          <a:p>
            <a:r>
              <a:rPr lang="en-US" sz="2200">
                <a:solidFill>
                  <a:srgbClr val="FFFFFF"/>
                </a:solidFill>
              </a:rPr>
              <a:t>This presentation is for educational purposes only. The information presented is based on current scientific literature and does not constitute medial advice or policy recommendations. </a:t>
            </a:r>
          </a:p>
        </p:txBody>
      </p:sp>
    </p:spTree>
    <p:extLst>
      <p:ext uri="{BB962C8B-B14F-4D97-AF65-F5344CB8AC3E}">
        <p14:creationId xmlns:p14="http://schemas.microsoft.com/office/powerpoint/2010/main" val="1548546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77C257-C882-47FE-553A-4F860E80148A}"/>
            </a:ext>
          </a:extLst>
        </p:cNvPr>
        <p:cNvGrpSpPr/>
        <p:nvPr/>
      </p:nvGrpSpPr>
      <p:grpSpPr>
        <a:xfrm>
          <a:off x="0" y="0"/>
          <a:ext cx="0" cy="0"/>
          <a:chOff x="0" y="0"/>
          <a:chExt cx="0" cy="0"/>
        </a:xfrm>
      </p:grpSpPr>
      <p:pic>
        <p:nvPicPr>
          <p:cNvPr id="5" name="Picture 4" descr="A view of a body of water from a mountain&#10;&#10;AI-generated content may be incorrect.">
            <a:extLst>
              <a:ext uri="{FF2B5EF4-FFF2-40B4-BE49-F238E27FC236}">
                <a16:creationId xmlns:a16="http://schemas.microsoft.com/office/drawing/2014/main" id="{26E6F459-50E1-81E7-F5A9-CB83C587D296}"/>
              </a:ext>
            </a:extLst>
          </p:cNvPr>
          <p:cNvPicPr>
            <a:picLocks noChangeAspect="1"/>
          </p:cNvPicPr>
          <p:nvPr/>
        </p:nvPicPr>
        <p:blipFill>
          <a:blip r:embed="rId2">
            <a:alphaModFix amt="60000"/>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CB106ED9-C134-5CE1-A15C-CF28EEE6BA96}"/>
              </a:ext>
            </a:extLst>
          </p:cNvPr>
          <p:cNvSpPr>
            <a:spLocks noGrp="1"/>
          </p:cNvSpPr>
          <p:nvPr>
            <p:ph type="ctrTitle"/>
          </p:nvPr>
        </p:nvSpPr>
        <p:spPr>
          <a:xfrm>
            <a:off x="2301923" y="1482602"/>
            <a:ext cx="7588155" cy="2236264"/>
          </a:xfrm>
        </p:spPr>
        <p:txBody>
          <a:bodyPr>
            <a:normAutofit/>
          </a:bodyPr>
          <a:lstStyle/>
          <a:p>
            <a:r>
              <a:rPr lang="en-US" sz="5400">
                <a:solidFill>
                  <a:srgbClr val="FFFFFF"/>
                </a:solidFill>
              </a:rPr>
              <a:t>Introduction</a:t>
            </a:r>
          </a:p>
        </p:txBody>
      </p:sp>
      <p:sp>
        <p:nvSpPr>
          <p:cNvPr id="3" name="Subtitle 2">
            <a:extLst>
              <a:ext uri="{FF2B5EF4-FFF2-40B4-BE49-F238E27FC236}">
                <a16:creationId xmlns:a16="http://schemas.microsoft.com/office/drawing/2014/main" id="{880CA900-D675-66CC-4B04-5C17F016FD47}"/>
              </a:ext>
            </a:extLst>
          </p:cNvPr>
          <p:cNvSpPr>
            <a:spLocks noGrp="1"/>
          </p:cNvSpPr>
          <p:nvPr>
            <p:ph type="subTitle" idx="1"/>
          </p:nvPr>
        </p:nvSpPr>
        <p:spPr>
          <a:xfrm>
            <a:off x="2301923" y="3793937"/>
            <a:ext cx="7588155" cy="1414091"/>
          </a:xfrm>
        </p:spPr>
        <p:txBody>
          <a:bodyPr vert="horz" lIns="91440" tIns="45720" rIns="91440" bIns="45720" rtlCol="0">
            <a:normAutofit/>
          </a:bodyPr>
          <a:lstStyle/>
          <a:p>
            <a:r>
              <a:rPr lang="en-US" sz="2200">
                <a:solidFill>
                  <a:srgbClr val="FFFFFF"/>
                </a:solidFill>
              </a:rPr>
              <a:t>Understanding PFAS</a:t>
            </a:r>
          </a:p>
        </p:txBody>
      </p:sp>
    </p:spTree>
    <p:extLst>
      <p:ext uri="{BB962C8B-B14F-4D97-AF65-F5344CB8AC3E}">
        <p14:creationId xmlns:p14="http://schemas.microsoft.com/office/powerpoint/2010/main" val="3939786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2B894-4E8E-4889-0B30-116B0A1F924D}"/>
              </a:ext>
            </a:extLst>
          </p:cNvPr>
          <p:cNvSpPr>
            <a:spLocks noGrp="1"/>
          </p:cNvSpPr>
          <p:nvPr>
            <p:ph type="title"/>
          </p:nvPr>
        </p:nvSpPr>
        <p:spPr>
          <a:xfrm>
            <a:off x="619759" y="603504"/>
            <a:ext cx="5237576" cy="802794"/>
          </a:xfrm>
        </p:spPr>
        <p:txBody>
          <a:bodyPr anchor="b">
            <a:normAutofit/>
          </a:bodyPr>
          <a:lstStyle/>
          <a:p>
            <a:r>
              <a:rPr lang="en-US"/>
              <a:t>What are PFAS?</a:t>
            </a:r>
          </a:p>
        </p:txBody>
      </p:sp>
      <p:sp>
        <p:nvSpPr>
          <p:cNvPr id="3" name="Content Placeholder 2">
            <a:extLst>
              <a:ext uri="{FF2B5EF4-FFF2-40B4-BE49-F238E27FC236}">
                <a16:creationId xmlns:a16="http://schemas.microsoft.com/office/drawing/2014/main" id="{C3900861-DB8F-F04B-4D1D-F7D736CE6AC1}"/>
              </a:ext>
            </a:extLst>
          </p:cNvPr>
          <p:cNvSpPr>
            <a:spLocks noGrp="1"/>
          </p:cNvSpPr>
          <p:nvPr>
            <p:ph idx="1"/>
          </p:nvPr>
        </p:nvSpPr>
        <p:spPr>
          <a:xfrm>
            <a:off x="619758" y="1600200"/>
            <a:ext cx="5237577" cy="4709160"/>
          </a:xfrm>
        </p:spPr>
        <p:txBody>
          <a:bodyPr vert="horz" lIns="91440" tIns="45720" rIns="91440" bIns="45720" rtlCol="0">
            <a:normAutofit/>
          </a:bodyPr>
          <a:lstStyle/>
          <a:p>
            <a:r>
              <a:rPr lang="en-US" sz="1800">
                <a:solidFill>
                  <a:srgbClr val="FF0000"/>
                </a:solidFill>
              </a:rPr>
              <a:t>Per-</a:t>
            </a:r>
            <a:r>
              <a:rPr lang="en-US" sz="1800"/>
              <a:t> and </a:t>
            </a:r>
            <a:r>
              <a:rPr lang="en-US" sz="1800">
                <a:solidFill>
                  <a:srgbClr val="FF0000"/>
                </a:solidFill>
              </a:rPr>
              <a:t>poly- </a:t>
            </a:r>
            <a:r>
              <a:rPr lang="en-US" sz="1800"/>
              <a:t>fluoroalkyl substances</a:t>
            </a:r>
          </a:p>
          <a:p>
            <a:r>
              <a:rPr lang="en-US" sz="1800"/>
              <a:t>Man-made chemicals </a:t>
            </a:r>
            <a:r>
              <a:rPr lang="en-US" sz="1800" baseline="30000"/>
              <a:t>[1, 2]</a:t>
            </a:r>
            <a:endParaRPr lang="en-US" sz="1800"/>
          </a:p>
          <a:p>
            <a:r>
              <a:rPr lang="en-US" sz="1800"/>
              <a:t>Over 10,000 PFAS compounds and derivatives </a:t>
            </a:r>
            <a:r>
              <a:rPr lang="en-US" sz="1800" baseline="30000"/>
              <a:t>[1, 2]</a:t>
            </a:r>
            <a:r>
              <a:rPr lang="en-US" sz="1800"/>
              <a:t> </a:t>
            </a:r>
          </a:p>
          <a:p>
            <a:r>
              <a:rPr lang="en-US" sz="1800"/>
              <a:t>Bioaccumulate </a:t>
            </a:r>
            <a:r>
              <a:rPr lang="en-US" sz="1800" baseline="30000"/>
              <a:t>[1, 5, 16]</a:t>
            </a:r>
            <a:endParaRPr lang="en-US" sz="1800"/>
          </a:p>
          <a:p>
            <a:pPr marL="0" indent="0">
              <a:buNone/>
            </a:pPr>
            <a:endParaRPr lang="en-US" sz="1800"/>
          </a:p>
          <a:p>
            <a:endParaRPr lang="en-US" sz="1800"/>
          </a:p>
        </p:txBody>
      </p:sp>
      <p:pic>
        <p:nvPicPr>
          <p:cNvPr id="4" name="Picture 3" descr="A diagram of a structure&#10;&#10;AI-generated content may be incorrect.">
            <a:extLst>
              <a:ext uri="{FF2B5EF4-FFF2-40B4-BE49-F238E27FC236}">
                <a16:creationId xmlns:a16="http://schemas.microsoft.com/office/drawing/2014/main" id="{FBE05EA0-349F-222F-F0AD-E0470C965F3D}"/>
              </a:ext>
            </a:extLst>
          </p:cNvPr>
          <p:cNvPicPr>
            <a:picLocks noChangeAspect="1"/>
          </p:cNvPicPr>
          <p:nvPr/>
        </p:nvPicPr>
        <p:blipFill>
          <a:blip r:embed="rId3"/>
          <a:srcRect l="2387" t="-3087" b="2128"/>
          <a:stretch>
            <a:fillRect/>
          </a:stretch>
        </p:blipFill>
        <p:spPr>
          <a:xfrm>
            <a:off x="6834858" y="1406298"/>
            <a:ext cx="4919650" cy="1908104"/>
          </a:xfrm>
          <a:prstGeom prst="rect">
            <a:avLst/>
          </a:prstGeom>
        </p:spPr>
      </p:pic>
      <p:pic>
        <p:nvPicPr>
          <p:cNvPr id="5" name="Picture 4" descr="A diagram of a chemical structure&#10;&#10;AI-generated content may be incorrect.">
            <a:extLst>
              <a:ext uri="{FF2B5EF4-FFF2-40B4-BE49-F238E27FC236}">
                <a16:creationId xmlns:a16="http://schemas.microsoft.com/office/drawing/2014/main" id="{9F359229-1F9E-24B1-A807-761D2F33867F}"/>
              </a:ext>
            </a:extLst>
          </p:cNvPr>
          <p:cNvPicPr>
            <a:picLocks noChangeAspect="1"/>
          </p:cNvPicPr>
          <p:nvPr/>
        </p:nvPicPr>
        <p:blipFill>
          <a:blip r:embed="rId4"/>
          <a:stretch>
            <a:fillRect/>
          </a:stretch>
        </p:blipFill>
        <p:spPr>
          <a:xfrm>
            <a:off x="6834858" y="3542235"/>
            <a:ext cx="4919652" cy="2127749"/>
          </a:xfrm>
          <a:prstGeom prst="rect">
            <a:avLst/>
          </a:prstGeom>
        </p:spPr>
      </p:pic>
      <p:sp>
        <p:nvSpPr>
          <p:cNvPr id="8" name="TextBox 7">
            <a:extLst>
              <a:ext uri="{FF2B5EF4-FFF2-40B4-BE49-F238E27FC236}">
                <a16:creationId xmlns:a16="http://schemas.microsoft.com/office/drawing/2014/main" id="{798EBAB6-2884-BE19-27AA-BD3E854E9076}"/>
              </a:ext>
            </a:extLst>
          </p:cNvPr>
          <p:cNvSpPr txBox="1"/>
          <p:nvPr/>
        </p:nvSpPr>
        <p:spPr>
          <a:xfrm>
            <a:off x="7200900" y="1984887"/>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9" name="TextBox 8">
            <a:extLst>
              <a:ext uri="{FF2B5EF4-FFF2-40B4-BE49-F238E27FC236}">
                <a16:creationId xmlns:a16="http://schemas.microsoft.com/office/drawing/2014/main" id="{15F48434-CC6C-581E-A10A-8A6180BE2922}"/>
              </a:ext>
            </a:extLst>
          </p:cNvPr>
          <p:cNvSpPr txBox="1"/>
          <p:nvPr/>
        </p:nvSpPr>
        <p:spPr>
          <a:xfrm>
            <a:off x="7620125" y="2221508"/>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0" name="TextBox 9">
            <a:extLst>
              <a:ext uri="{FF2B5EF4-FFF2-40B4-BE49-F238E27FC236}">
                <a16:creationId xmlns:a16="http://schemas.microsoft.com/office/drawing/2014/main" id="{AAA0B747-F945-AAFB-4309-8DDF1C7AFA38}"/>
              </a:ext>
            </a:extLst>
          </p:cNvPr>
          <p:cNvSpPr txBox="1"/>
          <p:nvPr/>
        </p:nvSpPr>
        <p:spPr>
          <a:xfrm>
            <a:off x="8028711" y="2012595"/>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1" name="TextBox 10">
            <a:extLst>
              <a:ext uri="{FF2B5EF4-FFF2-40B4-BE49-F238E27FC236}">
                <a16:creationId xmlns:a16="http://schemas.microsoft.com/office/drawing/2014/main" id="{DC38532E-C9F0-0B52-A8E6-F427B65F6557}"/>
              </a:ext>
            </a:extLst>
          </p:cNvPr>
          <p:cNvSpPr txBox="1"/>
          <p:nvPr/>
        </p:nvSpPr>
        <p:spPr>
          <a:xfrm>
            <a:off x="8413175" y="2210024"/>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2" name="TextBox 11">
            <a:extLst>
              <a:ext uri="{FF2B5EF4-FFF2-40B4-BE49-F238E27FC236}">
                <a16:creationId xmlns:a16="http://schemas.microsoft.com/office/drawing/2014/main" id="{A65AA97D-A98C-38B2-CF65-B8B8488A67F8}"/>
              </a:ext>
            </a:extLst>
          </p:cNvPr>
          <p:cNvSpPr txBox="1"/>
          <p:nvPr/>
        </p:nvSpPr>
        <p:spPr>
          <a:xfrm>
            <a:off x="8818422" y="2022986"/>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3" name="TextBox 12">
            <a:extLst>
              <a:ext uri="{FF2B5EF4-FFF2-40B4-BE49-F238E27FC236}">
                <a16:creationId xmlns:a16="http://schemas.microsoft.com/office/drawing/2014/main" id="{8F1688C3-476B-4A76-F95C-A577F7CF4F77}"/>
              </a:ext>
            </a:extLst>
          </p:cNvPr>
          <p:cNvSpPr txBox="1"/>
          <p:nvPr/>
        </p:nvSpPr>
        <p:spPr>
          <a:xfrm>
            <a:off x="9202879" y="2210024"/>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4" name="TextBox 13">
            <a:extLst>
              <a:ext uri="{FF2B5EF4-FFF2-40B4-BE49-F238E27FC236}">
                <a16:creationId xmlns:a16="http://schemas.microsoft.com/office/drawing/2014/main" id="{C9DA3763-6155-08F4-A58A-5F2739164947}"/>
              </a:ext>
            </a:extLst>
          </p:cNvPr>
          <p:cNvSpPr txBox="1"/>
          <p:nvPr/>
        </p:nvSpPr>
        <p:spPr>
          <a:xfrm>
            <a:off x="9608130" y="1981422"/>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5" name="TextBox 14">
            <a:extLst>
              <a:ext uri="{FF2B5EF4-FFF2-40B4-BE49-F238E27FC236}">
                <a16:creationId xmlns:a16="http://schemas.microsoft.com/office/drawing/2014/main" id="{CD2DE86C-55C0-B405-C33D-6CBD5D53B68C}"/>
              </a:ext>
            </a:extLst>
          </p:cNvPr>
          <p:cNvSpPr txBox="1"/>
          <p:nvPr/>
        </p:nvSpPr>
        <p:spPr>
          <a:xfrm>
            <a:off x="9992599" y="2210024"/>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6" name="TextBox 15">
            <a:extLst>
              <a:ext uri="{FF2B5EF4-FFF2-40B4-BE49-F238E27FC236}">
                <a16:creationId xmlns:a16="http://schemas.microsoft.com/office/drawing/2014/main" id="{63A2FC78-E487-2529-2BF1-8C2CC36C8E08}"/>
              </a:ext>
            </a:extLst>
          </p:cNvPr>
          <p:cNvSpPr txBox="1"/>
          <p:nvPr/>
        </p:nvSpPr>
        <p:spPr>
          <a:xfrm>
            <a:off x="7326128" y="4336460"/>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7" name="TextBox 16">
            <a:extLst>
              <a:ext uri="{FF2B5EF4-FFF2-40B4-BE49-F238E27FC236}">
                <a16:creationId xmlns:a16="http://schemas.microsoft.com/office/drawing/2014/main" id="{B52F5704-1D2F-EDBC-5B8B-9425C0C2E3B4}"/>
              </a:ext>
            </a:extLst>
          </p:cNvPr>
          <p:cNvSpPr txBox="1"/>
          <p:nvPr/>
        </p:nvSpPr>
        <p:spPr>
          <a:xfrm>
            <a:off x="7721809" y="4129612"/>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8" name="TextBox 17">
            <a:extLst>
              <a:ext uri="{FF2B5EF4-FFF2-40B4-BE49-F238E27FC236}">
                <a16:creationId xmlns:a16="http://schemas.microsoft.com/office/drawing/2014/main" id="{E9419873-D645-98AD-485B-5B9406BB39BA}"/>
              </a:ext>
            </a:extLst>
          </p:cNvPr>
          <p:cNvSpPr txBox="1"/>
          <p:nvPr/>
        </p:nvSpPr>
        <p:spPr>
          <a:xfrm>
            <a:off x="8081203" y="4336460"/>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19" name="TextBox 18">
            <a:extLst>
              <a:ext uri="{FF2B5EF4-FFF2-40B4-BE49-F238E27FC236}">
                <a16:creationId xmlns:a16="http://schemas.microsoft.com/office/drawing/2014/main" id="{F1101E74-26BE-64E3-5DA2-84ED6A9CD011}"/>
              </a:ext>
            </a:extLst>
          </p:cNvPr>
          <p:cNvSpPr txBox="1"/>
          <p:nvPr/>
        </p:nvSpPr>
        <p:spPr>
          <a:xfrm>
            <a:off x="8435049" y="4118128"/>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20" name="TextBox 19">
            <a:extLst>
              <a:ext uri="{FF2B5EF4-FFF2-40B4-BE49-F238E27FC236}">
                <a16:creationId xmlns:a16="http://schemas.microsoft.com/office/drawing/2014/main" id="{1AF23473-C19D-C49B-8416-0F9629EC0A70}"/>
              </a:ext>
            </a:extLst>
          </p:cNvPr>
          <p:cNvSpPr txBox="1"/>
          <p:nvPr/>
        </p:nvSpPr>
        <p:spPr>
          <a:xfrm>
            <a:off x="8788457" y="4345961"/>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21" name="TextBox 20">
            <a:extLst>
              <a:ext uri="{FF2B5EF4-FFF2-40B4-BE49-F238E27FC236}">
                <a16:creationId xmlns:a16="http://schemas.microsoft.com/office/drawing/2014/main" id="{1FC84C66-DDD8-8164-C2D0-9210A28C597F}"/>
              </a:ext>
            </a:extLst>
          </p:cNvPr>
          <p:cNvSpPr txBox="1"/>
          <p:nvPr/>
        </p:nvSpPr>
        <p:spPr>
          <a:xfrm>
            <a:off x="9157426" y="4129612"/>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22" name="TextBox 21">
            <a:extLst>
              <a:ext uri="{FF2B5EF4-FFF2-40B4-BE49-F238E27FC236}">
                <a16:creationId xmlns:a16="http://schemas.microsoft.com/office/drawing/2014/main" id="{BC8A8B5E-E901-9C95-0CFA-9B86C07D3928}"/>
              </a:ext>
            </a:extLst>
          </p:cNvPr>
          <p:cNvSpPr txBox="1"/>
          <p:nvPr/>
        </p:nvSpPr>
        <p:spPr>
          <a:xfrm>
            <a:off x="9507083" y="4314278"/>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23" name="TextBox 22">
            <a:extLst>
              <a:ext uri="{FF2B5EF4-FFF2-40B4-BE49-F238E27FC236}">
                <a16:creationId xmlns:a16="http://schemas.microsoft.com/office/drawing/2014/main" id="{0F9B6B2F-8D42-0195-B5DC-D5276165D73B}"/>
              </a:ext>
            </a:extLst>
          </p:cNvPr>
          <p:cNvSpPr txBox="1"/>
          <p:nvPr/>
        </p:nvSpPr>
        <p:spPr>
          <a:xfrm>
            <a:off x="9907302" y="4118128"/>
            <a:ext cx="359394" cy="369332"/>
          </a:xfrm>
          <a:prstGeom prst="rect">
            <a:avLst/>
          </a:prstGeom>
          <a:solidFill>
            <a:schemeClr val="bg1">
              <a:alpha val="59000"/>
            </a:schemeClr>
          </a:solidFill>
        </p:spPr>
        <p:txBody>
          <a:bodyPr wrap="none" rtlCol="0">
            <a:spAutoFit/>
          </a:bodyPr>
          <a:lstStyle/>
          <a:p>
            <a:r>
              <a:rPr lang="en-US">
                <a:solidFill>
                  <a:srgbClr val="00B0F0"/>
                </a:solidFill>
              </a:rPr>
              <a:t>C</a:t>
            </a:r>
          </a:p>
        </p:txBody>
      </p:sp>
      <p:sp>
        <p:nvSpPr>
          <p:cNvPr id="24" name="Oval 23">
            <a:extLst>
              <a:ext uri="{FF2B5EF4-FFF2-40B4-BE49-F238E27FC236}">
                <a16:creationId xmlns:a16="http://schemas.microsoft.com/office/drawing/2014/main" id="{940AB90F-0A9F-45D8-7453-DB527C9AB8DC}"/>
              </a:ext>
            </a:extLst>
          </p:cNvPr>
          <p:cNvSpPr/>
          <p:nvPr/>
        </p:nvSpPr>
        <p:spPr>
          <a:xfrm>
            <a:off x="10266696" y="1600200"/>
            <a:ext cx="1157925" cy="1186031"/>
          </a:xfrm>
          <a:prstGeom prst="ellipse">
            <a:avLst/>
          </a:prstGeom>
          <a:noFill/>
          <a:ln w="63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841988A-BE3B-9865-D932-7F74E1202DB2}"/>
              </a:ext>
            </a:extLst>
          </p:cNvPr>
          <p:cNvSpPr/>
          <p:nvPr/>
        </p:nvSpPr>
        <p:spPr>
          <a:xfrm>
            <a:off x="9211942" y="3735185"/>
            <a:ext cx="2212679" cy="1504549"/>
          </a:xfrm>
          <a:prstGeom prst="ellipse">
            <a:avLst/>
          </a:prstGeom>
          <a:noFill/>
          <a:ln w="444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7458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1000"/>
                                        <p:tgtEl>
                                          <p:spTgt spid="22"/>
                                        </p:tgtEl>
                                      </p:cBhvr>
                                    </p:animEffect>
                                    <p:anim calcmode="lin" valueType="num">
                                      <p:cBhvr>
                                        <p:cTn id="91" dur="1000" fill="hold"/>
                                        <p:tgtEl>
                                          <p:spTgt spid="22"/>
                                        </p:tgtEl>
                                        <p:attrNameLst>
                                          <p:attrName>ppt_x</p:attrName>
                                        </p:attrNameLst>
                                      </p:cBhvr>
                                      <p:tavLst>
                                        <p:tav tm="0">
                                          <p:val>
                                            <p:strVal val="#ppt_x"/>
                                          </p:val>
                                        </p:tav>
                                        <p:tav tm="100000">
                                          <p:val>
                                            <p:strVal val="#ppt_x"/>
                                          </p:val>
                                        </p:tav>
                                      </p:tavLst>
                                    </p:anim>
                                    <p:anim calcmode="lin" valueType="num">
                                      <p:cBhvr>
                                        <p:cTn id="92" dur="1000" fill="hold"/>
                                        <p:tgtEl>
                                          <p:spTgt spid="22"/>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1000"/>
                                        <p:tgtEl>
                                          <p:spTgt spid="23"/>
                                        </p:tgtEl>
                                      </p:cBhvr>
                                    </p:animEffect>
                                    <p:anim calcmode="lin" valueType="num">
                                      <p:cBhvr>
                                        <p:cTn id="96" dur="1000" fill="hold"/>
                                        <p:tgtEl>
                                          <p:spTgt spid="23"/>
                                        </p:tgtEl>
                                        <p:attrNameLst>
                                          <p:attrName>ppt_x</p:attrName>
                                        </p:attrNameLst>
                                      </p:cBhvr>
                                      <p:tavLst>
                                        <p:tav tm="0">
                                          <p:val>
                                            <p:strVal val="#ppt_x"/>
                                          </p:val>
                                        </p:tav>
                                        <p:tav tm="100000">
                                          <p:val>
                                            <p:strVal val="#ppt_x"/>
                                          </p:val>
                                        </p:tav>
                                      </p:tavLst>
                                    </p:anim>
                                    <p:anim calcmode="lin" valueType="num">
                                      <p:cBhvr>
                                        <p:cTn id="9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1000"/>
                                        <p:tgtEl>
                                          <p:spTgt spid="25"/>
                                        </p:tgtEl>
                                      </p:cBhvr>
                                    </p:animEffect>
                                    <p:anim calcmode="lin" valueType="num">
                                      <p:cBhvr>
                                        <p:cTn id="108" dur="1000" fill="hold"/>
                                        <p:tgtEl>
                                          <p:spTgt spid="25"/>
                                        </p:tgtEl>
                                        <p:attrNameLst>
                                          <p:attrName>ppt_x</p:attrName>
                                        </p:attrNameLst>
                                      </p:cBhvr>
                                      <p:tavLst>
                                        <p:tav tm="0">
                                          <p:val>
                                            <p:strVal val="#ppt_x"/>
                                          </p:val>
                                        </p:tav>
                                        <p:tav tm="100000">
                                          <p:val>
                                            <p:strVal val="#ppt_x"/>
                                          </p:val>
                                        </p:tav>
                                      </p:tavLst>
                                    </p:anim>
                                    <p:anim calcmode="lin" valueType="num">
                                      <p:cBhvr>
                                        <p:cTn id="10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3">
                                            <p:txEl>
                                              <p:pRg st="1" end="1"/>
                                            </p:txEl>
                                          </p:spTgt>
                                        </p:tgtEl>
                                        <p:attrNameLst>
                                          <p:attrName>style.visibility</p:attrName>
                                        </p:attrNameLst>
                                      </p:cBhvr>
                                      <p:to>
                                        <p:strVal val="visible"/>
                                      </p:to>
                                    </p:set>
                                    <p:animEffect transition="in" filter="fade">
                                      <p:cBhvr>
                                        <p:cTn id="114" dur="500"/>
                                        <p:tgtEl>
                                          <p:spTgt spid="3">
                                            <p:txEl>
                                              <p:pRg st="1" end="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
                                            <p:txEl>
                                              <p:pRg st="2" end="2"/>
                                            </p:txEl>
                                          </p:spTgt>
                                        </p:tgtEl>
                                        <p:attrNameLst>
                                          <p:attrName>style.visibility</p:attrName>
                                        </p:attrNameLst>
                                      </p:cBhvr>
                                      <p:to>
                                        <p:strVal val="visible"/>
                                      </p:to>
                                    </p:set>
                                    <p:animEffect transition="in" filter="fade">
                                      <p:cBhvr>
                                        <p:cTn id="119" dur="500"/>
                                        <p:tgtEl>
                                          <p:spTgt spid="3">
                                            <p:txEl>
                                              <p:pRg st="2" end="2"/>
                                            </p:txEl>
                                          </p:spTgt>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3">
                                            <p:txEl>
                                              <p:pRg st="3" end="3"/>
                                            </p:txEl>
                                          </p:spTgt>
                                        </p:tgtEl>
                                        <p:attrNameLst>
                                          <p:attrName>style.visibility</p:attrName>
                                        </p:attrNameLst>
                                      </p:cBhvr>
                                      <p:to>
                                        <p:strVal val="visible"/>
                                      </p:to>
                                    </p:set>
                                    <p:animEffect transition="in" filter="fade">
                                      <p:cBhvr>
                                        <p:cTn id="1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121BDD-A7C6-5C2A-91B0-7FC05D66D621}"/>
            </a:ext>
          </a:extLst>
        </p:cNvPr>
        <p:cNvGrpSpPr/>
        <p:nvPr/>
      </p:nvGrpSpPr>
      <p:grpSpPr>
        <a:xfrm>
          <a:off x="0" y="0"/>
          <a:ext cx="0" cy="0"/>
          <a:chOff x="0" y="0"/>
          <a:chExt cx="0" cy="0"/>
        </a:xfrm>
      </p:grpSpPr>
      <p:pic>
        <p:nvPicPr>
          <p:cNvPr id="4" name="Picture 3" descr="Nuclear technique supports industry-led action plan to phase out packaging  with PFAS chemicals | ANSTO">
            <a:extLst>
              <a:ext uri="{FF2B5EF4-FFF2-40B4-BE49-F238E27FC236}">
                <a16:creationId xmlns:a16="http://schemas.microsoft.com/office/drawing/2014/main" id="{0A3CB78E-B183-9AE9-B188-EF3D1366F2D5}"/>
              </a:ext>
            </a:extLst>
          </p:cNvPr>
          <p:cNvPicPr>
            <a:picLocks noGrp="1" noRot="1" noChangeAspect="1" noMove="1" noResize="1" noEditPoints="1" noAdjustHandles="1" noChangeArrowheads="1" noChangeShapeType="1" noCrop="1"/>
          </p:cNvPicPr>
          <p:nvPr/>
        </p:nvPicPr>
        <p:blipFill>
          <a:blip r:embed="rId3"/>
          <a:srcRect l="50533" r="13777"/>
          <a:stretch>
            <a:fillRect/>
          </a:stretch>
        </p:blipFill>
        <p:spPr>
          <a:xfrm>
            <a:off x="9172315" y="10"/>
            <a:ext cx="3019683" cy="3405485"/>
          </a:xfrm>
          <a:prstGeom prst="rect">
            <a:avLst/>
          </a:prstGeom>
        </p:spPr>
      </p:pic>
      <p:sp>
        <p:nvSpPr>
          <p:cNvPr id="15" name="TextBox 14">
            <a:extLst>
              <a:ext uri="{FF2B5EF4-FFF2-40B4-BE49-F238E27FC236}">
                <a16:creationId xmlns:a16="http://schemas.microsoft.com/office/drawing/2014/main" id="{CDEF848D-E5FF-87B9-60D7-38A393F438D1}"/>
              </a:ext>
            </a:extLst>
          </p:cNvPr>
          <p:cNvSpPr txBox="1">
            <a:spLocks/>
          </p:cNvSpPr>
          <p:nvPr/>
        </p:nvSpPr>
        <p:spPr>
          <a:xfrm>
            <a:off x="9172314" y="97810"/>
            <a:ext cx="3019679" cy="261610"/>
          </a:xfrm>
          <a:prstGeom prst="rect">
            <a:avLst/>
          </a:prstGeom>
          <a:noFill/>
        </p:spPr>
        <p:txBody>
          <a:bodyPr wrap="square">
            <a:spAutoFit/>
          </a:bodyPr>
          <a:lstStyle/>
          <a:p>
            <a:pPr algn="ctr"/>
            <a:r>
              <a:rPr lang="en-US" sz="1100" dirty="0"/>
              <a:t>(Iowa Waste Reduction Center)</a:t>
            </a:r>
          </a:p>
        </p:txBody>
      </p:sp>
      <p:pic>
        <p:nvPicPr>
          <p:cNvPr id="10" name="Picture 9" descr="PFAS Requirements 2025: Electronics Compliance Guide">
            <a:extLst>
              <a:ext uri="{FF2B5EF4-FFF2-40B4-BE49-F238E27FC236}">
                <a16:creationId xmlns:a16="http://schemas.microsoft.com/office/drawing/2014/main" id="{C92026E3-3B20-318B-BD7E-C72652B5D8E0}"/>
              </a:ext>
            </a:extLst>
          </p:cNvPr>
          <p:cNvPicPr>
            <a:picLocks noChangeAspect="1"/>
          </p:cNvPicPr>
          <p:nvPr/>
        </p:nvPicPr>
        <p:blipFill>
          <a:blip r:embed="rId4"/>
          <a:srcRect l="20168" t="648" r="24391" b="1976"/>
          <a:stretch>
            <a:fillRect/>
          </a:stretch>
        </p:blipFill>
        <p:spPr>
          <a:xfrm>
            <a:off x="9181150" y="4916"/>
            <a:ext cx="3010850" cy="3400579"/>
          </a:xfrm>
          <a:prstGeom prst="rect">
            <a:avLst/>
          </a:prstGeom>
        </p:spPr>
      </p:pic>
      <p:sp>
        <p:nvSpPr>
          <p:cNvPr id="17" name="TextBox 16">
            <a:extLst>
              <a:ext uri="{FF2B5EF4-FFF2-40B4-BE49-F238E27FC236}">
                <a16:creationId xmlns:a16="http://schemas.microsoft.com/office/drawing/2014/main" id="{9F851612-4F50-056D-41DB-95AEDEA878AD}"/>
              </a:ext>
            </a:extLst>
          </p:cNvPr>
          <p:cNvSpPr txBox="1"/>
          <p:nvPr/>
        </p:nvSpPr>
        <p:spPr>
          <a:xfrm>
            <a:off x="10087703" y="3143885"/>
            <a:ext cx="1188900" cy="261610"/>
          </a:xfrm>
          <a:prstGeom prst="rect">
            <a:avLst/>
          </a:prstGeom>
          <a:noFill/>
        </p:spPr>
        <p:txBody>
          <a:bodyPr wrap="square">
            <a:spAutoFit/>
          </a:bodyPr>
          <a:lstStyle/>
          <a:p>
            <a:r>
              <a:rPr lang="en-US" sz="1100" dirty="0"/>
              <a:t>(</a:t>
            </a:r>
            <a:r>
              <a:rPr lang="en-US" sz="1100" dirty="0" err="1"/>
              <a:t>Winmate</a:t>
            </a:r>
            <a:r>
              <a:rPr lang="en-US" sz="1100" dirty="0"/>
              <a:t> Inc.)</a:t>
            </a:r>
          </a:p>
        </p:txBody>
      </p:sp>
      <p:pic>
        <p:nvPicPr>
          <p:cNvPr id="5" name="Picture 4" descr="PFAS Bans Are Coming for Clothing. Here's What You Need to Know. | Reviews  by Wirecutter">
            <a:extLst>
              <a:ext uri="{FF2B5EF4-FFF2-40B4-BE49-F238E27FC236}">
                <a16:creationId xmlns:a16="http://schemas.microsoft.com/office/drawing/2014/main" id="{50E9E8ED-5B45-DD98-5492-B7BC4214BBDB}"/>
              </a:ext>
            </a:extLst>
          </p:cNvPr>
          <p:cNvPicPr>
            <a:picLocks noGrp="1" noRot="1" noChangeAspect="1" noMove="1" noResize="1" noEditPoints="1" noAdjustHandles="1" noChangeArrowheads="1" noChangeShapeType="1" noCrop="1"/>
          </p:cNvPicPr>
          <p:nvPr/>
        </p:nvPicPr>
        <p:blipFill>
          <a:blip r:embed="rId5"/>
          <a:srcRect l="27857" r="27806" b="-3"/>
          <a:stretch>
            <a:fillRect/>
          </a:stretch>
        </p:blipFill>
        <p:spPr>
          <a:xfrm>
            <a:off x="9172314" y="3458219"/>
            <a:ext cx="3019685" cy="3405495"/>
          </a:xfrm>
          <a:prstGeom prst="rect">
            <a:avLst/>
          </a:prstGeom>
        </p:spPr>
      </p:pic>
      <p:pic>
        <p:nvPicPr>
          <p:cNvPr id="6" name="Picture 5" descr="New Innovations in Teflon™ Nonstick Coatings">
            <a:extLst>
              <a:ext uri="{FF2B5EF4-FFF2-40B4-BE49-F238E27FC236}">
                <a16:creationId xmlns:a16="http://schemas.microsoft.com/office/drawing/2014/main" id="{CDBD4D6B-078D-E891-35B3-00793069176F}"/>
              </a:ext>
            </a:extLst>
          </p:cNvPr>
          <p:cNvPicPr>
            <a:picLocks noGrp="1" noRot="1" noChangeAspect="1" noMove="1" noResize="1" noEditPoints="1" noAdjustHandles="1" noChangeArrowheads="1" noChangeShapeType="1" noCrop="1"/>
          </p:cNvPicPr>
          <p:nvPr/>
        </p:nvPicPr>
        <p:blipFill>
          <a:blip r:embed="rId6"/>
          <a:srcRect l="24214" r="16567" b="-3"/>
          <a:stretch>
            <a:fillRect/>
          </a:stretch>
        </p:blipFill>
        <p:spPr>
          <a:xfrm>
            <a:off x="6101708" y="3458219"/>
            <a:ext cx="3019679" cy="3403829"/>
          </a:xfrm>
          <a:prstGeom prst="rect">
            <a:avLst/>
          </a:prstGeom>
        </p:spPr>
      </p:pic>
      <p:pic>
        <p:nvPicPr>
          <p:cNvPr id="7" name="Picture 6" descr="Beauty products with fluorinated ingredients may also contain PFAS, study  reports - American Chemical Society">
            <a:extLst>
              <a:ext uri="{FF2B5EF4-FFF2-40B4-BE49-F238E27FC236}">
                <a16:creationId xmlns:a16="http://schemas.microsoft.com/office/drawing/2014/main" id="{5ED53926-1B52-6E53-5942-553FE8EF13B3}"/>
              </a:ext>
            </a:extLst>
          </p:cNvPr>
          <p:cNvPicPr>
            <a:picLocks noGrp="1" noRot="1" noChangeAspect="1" noMove="1" noResize="1" noEditPoints="1" noAdjustHandles="1" noChangeArrowheads="1" noChangeShapeType="1" noCrop="1"/>
          </p:cNvPicPr>
          <p:nvPr/>
        </p:nvPicPr>
        <p:blipFill>
          <a:blip r:embed="rId7"/>
          <a:srcRect l="35794" r="5020" b="3"/>
          <a:stretch>
            <a:fillRect/>
          </a:stretch>
        </p:blipFill>
        <p:spPr>
          <a:xfrm>
            <a:off x="6101708" y="10"/>
            <a:ext cx="3019679" cy="3405485"/>
          </a:xfrm>
          <a:prstGeom prst="rect">
            <a:avLst/>
          </a:prstGeom>
        </p:spPr>
      </p:pic>
      <p:sp>
        <p:nvSpPr>
          <p:cNvPr id="16" name="TextBox 15">
            <a:extLst>
              <a:ext uri="{FF2B5EF4-FFF2-40B4-BE49-F238E27FC236}">
                <a16:creationId xmlns:a16="http://schemas.microsoft.com/office/drawing/2014/main" id="{A830455E-2BFE-0A8D-6AF4-46F29A11703D}"/>
              </a:ext>
            </a:extLst>
          </p:cNvPr>
          <p:cNvSpPr txBox="1">
            <a:spLocks/>
          </p:cNvSpPr>
          <p:nvPr/>
        </p:nvSpPr>
        <p:spPr>
          <a:xfrm>
            <a:off x="6127171" y="6596390"/>
            <a:ext cx="3019679" cy="261610"/>
          </a:xfrm>
          <a:prstGeom prst="rect">
            <a:avLst/>
          </a:prstGeom>
          <a:noFill/>
        </p:spPr>
        <p:txBody>
          <a:bodyPr wrap="square">
            <a:spAutoFit/>
          </a:bodyPr>
          <a:lstStyle/>
          <a:p>
            <a:pPr algn="ctr"/>
            <a:r>
              <a:rPr lang="en-US" sz="1100" dirty="0"/>
              <a:t>(iStock)</a:t>
            </a:r>
          </a:p>
        </p:txBody>
      </p:sp>
      <p:sp>
        <p:nvSpPr>
          <p:cNvPr id="18" name="TextBox 17">
            <a:extLst>
              <a:ext uri="{FF2B5EF4-FFF2-40B4-BE49-F238E27FC236}">
                <a16:creationId xmlns:a16="http://schemas.microsoft.com/office/drawing/2014/main" id="{FEE72E44-087B-633A-0E70-C666A706B499}"/>
              </a:ext>
            </a:extLst>
          </p:cNvPr>
          <p:cNvSpPr txBox="1"/>
          <p:nvPr/>
        </p:nvSpPr>
        <p:spPr>
          <a:xfrm>
            <a:off x="9172314" y="3503295"/>
            <a:ext cx="1244579" cy="261610"/>
          </a:xfrm>
          <a:prstGeom prst="rect">
            <a:avLst/>
          </a:prstGeom>
          <a:noFill/>
        </p:spPr>
        <p:txBody>
          <a:bodyPr wrap="square">
            <a:spAutoFit/>
          </a:bodyPr>
          <a:lstStyle/>
          <a:p>
            <a:pPr algn="ctr"/>
            <a:r>
              <a:rPr lang="en-US" sz="1100" dirty="0"/>
              <a:t>(iStock)</a:t>
            </a:r>
          </a:p>
        </p:txBody>
      </p:sp>
      <p:sp>
        <p:nvSpPr>
          <p:cNvPr id="14" name="TextBox 13">
            <a:extLst>
              <a:ext uri="{FF2B5EF4-FFF2-40B4-BE49-F238E27FC236}">
                <a16:creationId xmlns:a16="http://schemas.microsoft.com/office/drawing/2014/main" id="{7E6494A3-439C-1B4C-B7E9-AA9F5F4EE116}"/>
              </a:ext>
            </a:extLst>
          </p:cNvPr>
          <p:cNvSpPr txBox="1">
            <a:spLocks/>
          </p:cNvSpPr>
          <p:nvPr/>
        </p:nvSpPr>
        <p:spPr>
          <a:xfrm>
            <a:off x="6101708" y="3118098"/>
            <a:ext cx="3019679" cy="261610"/>
          </a:xfrm>
          <a:prstGeom prst="rect">
            <a:avLst/>
          </a:prstGeom>
          <a:noFill/>
        </p:spPr>
        <p:txBody>
          <a:bodyPr wrap="square">
            <a:spAutoFit/>
          </a:bodyPr>
          <a:lstStyle/>
          <a:p>
            <a:pPr algn="ctr"/>
            <a:r>
              <a:rPr lang="en-US" sz="1100" dirty="0"/>
              <a:t>(American Chemical Society, 2022)</a:t>
            </a:r>
          </a:p>
        </p:txBody>
      </p:sp>
      <p:pic>
        <p:nvPicPr>
          <p:cNvPr id="11" name="Picture 10" descr="Aqueous film-forming foam (AFFF) – The PFAS Project Lab">
            <a:extLst>
              <a:ext uri="{FF2B5EF4-FFF2-40B4-BE49-F238E27FC236}">
                <a16:creationId xmlns:a16="http://schemas.microsoft.com/office/drawing/2014/main" id="{D50819C7-0EA7-D36B-55B9-115BAF70A6DB}"/>
              </a:ext>
            </a:extLst>
          </p:cNvPr>
          <p:cNvPicPr>
            <a:picLocks noChangeAspect="1"/>
          </p:cNvPicPr>
          <p:nvPr/>
        </p:nvPicPr>
        <p:blipFill>
          <a:blip r:embed="rId8"/>
          <a:srcRect l="-57" t="-107" r="175" b="10011"/>
          <a:stretch>
            <a:fillRect/>
          </a:stretch>
        </p:blipFill>
        <p:spPr>
          <a:xfrm>
            <a:off x="6084948" y="3458219"/>
            <a:ext cx="6095456" cy="3393695"/>
          </a:xfrm>
          <a:prstGeom prst="rect">
            <a:avLst/>
          </a:prstGeom>
        </p:spPr>
      </p:pic>
      <p:pic>
        <p:nvPicPr>
          <p:cNvPr id="9" name="Picture 8" descr="Factors to consider when building your ideal manufacturing center">
            <a:extLst>
              <a:ext uri="{FF2B5EF4-FFF2-40B4-BE49-F238E27FC236}">
                <a16:creationId xmlns:a16="http://schemas.microsoft.com/office/drawing/2014/main" id="{ABD05DA4-C620-8EB2-C924-8440321415B1}"/>
              </a:ext>
            </a:extLst>
          </p:cNvPr>
          <p:cNvPicPr>
            <a:picLocks noChangeAspect="1"/>
          </p:cNvPicPr>
          <p:nvPr/>
        </p:nvPicPr>
        <p:blipFill>
          <a:blip r:embed="rId9"/>
          <a:srcRect l="55" r="50463" b="-533"/>
          <a:stretch>
            <a:fillRect/>
          </a:stretch>
        </p:blipFill>
        <p:spPr>
          <a:xfrm>
            <a:off x="6091788" y="-1565"/>
            <a:ext cx="3029599" cy="3410526"/>
          </a:xfrm>
          <a:prstGeom prst="rect">
            <a:avLst/>
          </a:prstGeom>
        </p:spPr>
      </p:pic>
      <p:sp>
        <p:nvSpPr>
          <p:cNvPr id="8" name="TextBox 7">
            <a:extLst>
              <a:ext uri="{FF2B5EF4-FFF2-40B4-BE49-F238E27FC236}">
                <a16:creationId xmlns:a16="http://schemas.microsoft.com/office/drawing/2014/main" id="{F08A1BC5-A5F2-B07C-6B48-87502DD7A1BC}"/>
              </a:ext>
            </a:extLst>
          </p:cNvPr>
          <p:cNvSpPr txBox="1">
            <a:spLocks/>
          </p:cNvSpPr>
          <p:nvPr/>
        </p:nvSpPr>
        <p:spPr>
          <a:xfrm>
            <a:off x="6613895" y="3118098"/>
            <a:ext cx="2105143" cy="261610"/>
          </a:xfrm>
          <a:prstGeom prst="rect">
            <a:avLst/>
          </a:prstGeom>
          <a:noFill/>
        </p:spPr>
        <p:txBody>
          <a:bodyPr wrap="square">
            <a:spAutoFit/>
          </a:bodyPr>
          <a:lstStyle/>
          <a:p>
            <a:pPr algn="ctr"/>
            <a:r>
              <a:rPr lang="en-US" sz="1100" dirty="0">
                <a:solidFill>
                  <a:schemeClr val="bg1"/>
                </a:solidFill>
              </a:rPr>
              <a:t>(FEIHONG Powders, 2024)</a:t>
            </a:r>
          </a:p>
        </p:txBody>
      </p:sp>
      <p:sp>
        <p:nvSpPr>
          <p:cNvPr id="12" name="TextBox 11">
            <a:extLst>
              <a:ext uri="{FF2B5EF4-FFF2-40B4-BE49-F238E27FC236}">
                <a16:creationId xmlns:a16="http://schemas.microsoft.com/office/drawing/2014/main" id="{A38F2F1D-BFB6-0C0B-A483-CD7F22F0FF68}"/>
              </a:ext>
            </a:extLst>
          </p:cNvPr>
          <p:cNvSpPr txBox="1">
            <a:spLocks/>
          </p:cNvSpPr>
          <p:nvPr/>
        </p:nvSpPr>
        <p:spPr>
          <a:xfrm>
            <a:off x="11062804" y="6590304"/>
            <a:ext cx="1117600" cy="261610"/>
          </a:xfrm>
          <a:prstGeom prst="rect">
            <a:avLst/>
          </a:prstGeom>
          <a:noFill/>
        </p:spPr>
        <p:txBody>
          <a:bodyPr wrap="square">
            <a:spAutoFit/>
          </a:bodyPr>
          <a:lstStyle/>
          <a:p>
            <a:pPr algn="ctr"/>
            <a:r>
              <a:rPr lang="en-US" sz="1100" dirty="0"/>
              <a:t>(Myers, 2021)</a:t>
            </a:r>
          </a:p>
        </p:txBody>
      </p:sp>
      <p:sp>
        <p:nvSpPr>
          <p:cNvPr id="2" name="Title 1">
            <a:extLst>
              <a:ext uri="{FF2B5EF4-FFF2-40B4-BE49-F238E27FC236}">
                <a16:creationId xmlns:a16="http://schemas.microsoft.com/office/drawing/2014/main" id="{558B5545-A213-6476-6531-2D6990E90EDC}"/>
              </a:ext>
            </a:extLst>
          </p:cNvPr>
          <p:cNvSpPr>
            <a:spLocks noGrp="1"/>
          </p:cNvSpPr>
          <p:nvPr>
            <p:ph type="title"/>
          </p:nvPr>
        </p:nvSpPr>
        <p:spPr>
          <a:xfrm>
            <a:off x="619760" y="603504"/>
            <a:ext cx="4563859" cy="783634"/>
          </a:xfrm>
        </p:spPr>
        <p:txBody>
          <a:bodyPr anchor="b">
            <a:normAutofit/>
          </a:bodyPr>
          <a:lstStyle/>
          <a:p>
            <a:r>
              <a:rPr lang="en-US"/>
              <a:t>Usage of PFAS</a:t>
            </a:r>
          </a:p>
        </p:txBody>
      </p:sp>
      <p:sp>
        <p:nvSpPr>
          <p:cNvPr id="3" name="Content Placeholder 2">
            <a:extLst>
              <a:ext uri="{FF2B5EF4-FFF2-40B4-BE49-F238E27FC236}">
                <a16:creationId xmlns:a16="http://schemas.microsoft.com/office/drawing/2014/main" id="{DF9B6D9F-8B43-40B6-F895-B8EBDA051312}"/>
              </a:ext>
            </a:extLst>
          </p:cNvPr>
          <p:cNvSpPr>
            <a:spLocks noGrp="1"/>
          </p:cNvSpPr>
          <p:nvPr>
            <p:ph idx="1"/>
          </p:nvPr>
        </p:nvSpPr>
        <p:spPr>
          <a:xfrm>
            <a:off x="619759" y="1494809"/>
            <a:ext cx="4563859" cy="4814551"/>
          </a:xfrm>
        </p:spPr>
        <p:txBody>
          <a:bodyPr vert="horz" lIns="91440" tIns="45720" rIns="91440" bIns="45720" rtlCol="0" anchor="t">
            <a:normAutofit/>
          </a:bodyPr>
          <a:lstStyle/>
          <a:p>
            <a:pPr marL="342900" indent="-342900"/>
            <a:r>
              <a:rPr lang="en-US" sz="1800"/>
              <a:t>Consumer products </a:t>
            </a:r>
            <a:r>
              <a:rPr lang="en-US" sz="1800" baseline="30000"/>
              <a:t>[1, 2]</a:t>
            </a:r>
            <a:r>
              <a:rPr lang="en-US" sz="1800"/>
              <a:t> </a:t>
            </a:r>
          </a:p>
          <a:p>
            <a:pPr marL="342900" indent="-342900"/>
            <a:r>
              <a:rPr lang="en-US" sz="1800"/>
              <a:t>Industrial uses </a:t>
            </a:r>
            <a:r>
              <a:rPr lang="en-US" sz="1800" baseline="30000"/>
              <a:t>[</a:t>
            </a:r>
            <a:r>
              <a:rPr lang="en-US" sz="1600" baseline="30000"/>
              <a:t>1, 2, 17]</a:t>
            </a:r>
            <a:endParaRPr lang="en-US" sz="1800"/>
          </a:p>
          <a:p>
            <a:pPr marL="342900" indent="-342900"/>
            <a:r>
              <a:rPr lang="en-US" sz="1800"/>
              <a:t>Firefighting </a:t>
            </a:r>
            <a:r>
              <a:rPr lang="en-US" sz="1800" baseline="30000"/>
              <a:t>[</a:t>
            </a:r>
            <a:r>
              <a:rPr lang="en-US" sz="1600" baseline="30000">
                <a:solidFill>
                  <a:schemeClr val="tx1">
                    <a:lumMod val="65000"/>
                    <a:lumOff val="35000"/>
                  </a:schemeClr>
                </a:solidFill>
              </a:rPr>
              <a:t>1, 2, 5,</a:t>
            </a:r>
            <a:r>
              <a:rPr lang="en-US" sz="1600">
                <a:solidFill>
                  <a:schemeClr val="tx1">
                    <a:lumMod val="65000"/>
                    <a:lumOff val="35000"/>
                  </a:schemeClr>
                </a:solidFill>
              </a:rPr>
              <a:t> </a:t>
            </a:r>
            <a:r>
              <a:rPr lang="en-US" sz="1600" baseline="30000">
                <a:solidFill>
                  <a:schemeClr val="tx1">
                    <a:lumMod val="65000"/>
                    <a:lumOff val="35000"/>
                  </a:schemeClr>
                </a:solidFill>
              </a:rPr>
              <a:t>17]</a:t>
            </a:r>
            <a:endParaRPr lang="en-US" sz="1600">
              <a:solidFill>
                <a:schemeClr val="tx1">
                  <a:lumMod val="65000"/>
                  <a:lumOff val="35000"/>
                </a:schemeClr>
              </a:solidFill>
            </a:endParaRPr>
          </a:p>
          <a:p>
            <a:pPr marL="0" indent="0">
              <a:buNone/>
            </a:pPr>
            <a:endParaRPr lang="en-US" sz="1800"/>
          </a:p>
          <a:p>
            <a:pPr marL="0" indent="0">
              <a:buNone/>
            </a:pPr>
            <a:endParaRPr lang="en-US" sz="1800"/>
          </a:p>
          <a:p>
            <a:endParaRPr lang="en-US" sz="1800"/>
          </a:p>
        </p:txBody>
      </p:sp>
    </p:spTree>
    <p:extLst>
      <p:ext uri="{BB962C8B-B14F-4D97-AF65-F5344CB8AC3E}">
        <p14:creationId xmlns:p14="http://schemas.microsoft.com/office/powerpoint/2010/main" val="22003671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par>
                                <p:cTn id="43" presetID="10"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fade">
                                      <p:cBhvr>
                                        <p:cTn id="53" dur="500"/>
                                        <p:tgtEl>
                                          <p:spTgt spid="3">
                                            <p:txEl>
                                              <p:pRg st="2" end="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6" grpId="0"/>
      <p:bldP spid="18" grpId="0"/>
      <p:bldP spid="14" grpId="0"/>
      <p:bldP spid="8"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A1F03-413A-53C4-2E4F-E66925A300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8064FE-5CB2-4A7B-F2D0-F8EFCEAE37A5}"/>
              </a:ext>
            </a:extLst>
          </p:cNvPr>
          <p:cNvSpPr>
            <a:spLocks noGrp="1"/>
          </p:cNvSpPr>
          <p:nvPr>
            <p:ph idx="1"/>
          </p:nvPr>
        </p:nvSpPr>
        <p:spPr>
          <a:xfrm>
            <a:off x="612647" y="1236754"/>
            <a:ext cx="10653579" cy="5072606"/>
          </a:xfrm>
        </p:spPr>
        <p:txBody>
          <a:bodyPr vert="horz" lIns="91440" tIns="45720" rIns="91440" bIns="45720" rtlCol="0" anchor="t">
            <a:normAutofit/>
          </a:bodyPr>
          <a:lstStyle/>
          <a:p>
            <a:pPr marL="342900" indent="-342900"/>
            <a:r>
              <a:rPr lang="en-US"/>
              <a:t>Occupational Hazards </a:t>
            </a:r>
            <a:r>
              <a:rPr lang="en-US" baseline="30000"/>
              <a:t>[1, 2, 5] </a:t>
            </a:r>
            <a:endParaRPr lang="en-US"/>
          </a:p>
          <a:p>
            <a:pPr marL="342900" indent="-342900"/>
            <a:r>
              <a:rPr lang="en-US"/>
              <a:t>Drinking or ingesting contaminated water and food </a:t>
            </a:r>
            <a:r>
              <a:rPr lang="en-US" baseline="30000"/>
              <a:t>[1, 2, 5, 16]</a:t>
            </a:r>
            <a:endParaRPr lang="en-US"/>
          </a:p>
          <a:p>
            <a:pPr marL="342900" indent="-342900"/>
            <a:r>
              <a:rPr lang="en-US"/>
              <a:t>Swallowing contaminated soil or dust </a:t>
            </a:r>
            <a:r>
              <a:rPr lang="en-US" baseline="30000"/>
              <a:t>[1, 2, 5, 16]</a:t>
            </a:r>
            <a:endParaRPr lang="en-US"/>
          </a:p>
          <a:p>
            <a:pPr marL="342900" indent="-342900"/>
            <a:r>
              <a:rPr lang="en-US"/>
              <a:t>Prenatal/Infant exposure through placenta or breast milk</a:t>
            </a:r>
            <a:r>
              <a:rPr lang="en-US" baseline="30000"/>
              <a:t> [3-5, 8]</a:t>
            </a:r>
            <a:endParaRPr lang="en-US"/>
          </a:p>
          <a:p>
            <a:pPr marL="342900" indent="-342900"/>
            <a:endParaRPr lang="en-US"/>
          </a:p>
          <a:p>
            <a:pPr marL="0" indent="0">
              <a:buNone/>
            </a:pPr>
            <a:r>
              <a:rPr lang="en-US"/>
              <a:t>  </a:t>
            </a:r>
          </a:p>
          <a:p>
            <a:endParaRPr lang="en-US"/>
          </a:p>
        </p:txBody>
      </p:sp>
      <p:sp>
        <p:nvSpPr>
          <p:cNvPr id="2" name="Title 1">
            <a:extLst>
              <a:ext uri="{FF2B5EF4-FFF2-40B4-BE49-F238E27FC236}">
                <a16:creationId xmlns:a16="http://schemas.microsoft.com/office/drawing/2014/main" id="{980E00AB-260D-AC32-4650-38426BEEBBE4}"/>
              </a:ext>
            </a:extLst>
          </p:cNvPr>
          <p:cNvSpPr>
            <a:spLocks noGrp="1"/>
          </p:cNvSpPr>
          <p:nvPr>
            <p:ph type="title"/>
          </p:nvPr>
        </p:nvSpPr>
        <p:spPr>
          <a:xfrm>
            <a:off x="612648" y="548640"/>
            <a:ext cx="10653578" cy="693940"/>
          </a:xfrm>
        </p:spPr>
        <p:txBody>
          <a:bodyPr>
            <a:normAutofit/>
          </a:bodyPr>
          <a:lstStyle/>
          <a:p>
            <a:r>
              <a:rPr lang="en-US"/>
              <a:t>Potential Routes for Human Exposure</a:t>
            </a:r>
          </a:p>
        </p:txBody>
      </p:sp>
    </p:spTree>
    <p:extLst>
      <p:ext uri="{BB962C8B-B14F-4D97-AF65-F5344CB8AC3E}">
        <p14:creationId xmlns:p14="http://schemas.microsoft.com/office/powerpoint/2010/main" val="10851285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ADC5F1-04F1-DF59-DA02-04C34911DA99}"/>
            </a:ext>
          </a:extLst>
        </p:cNvPr>
        <p:cNvGrpSpPr/>
        <p:nvPr/>
      </p:nvGrpSpPr>
      <p:grpSpPr>
        <a:xfrm>
          <a:off x="0" y="0"/>
          <a:ext cx="0" cy="0"/>
          <a:chOff x="0" y="0"/>
          <a:chExt cx="0" cy="0"/>
        </a:xfrm>
      </p:grpSpPr>
      <p:pic>
        <p:nvPicPr>
          <p:cNvPr id="4" name="Picture 3" descr="A body of water with rocks and plants&#10;&#10;AI-generated content may be incorrect.">
            <a:extLst>
              <a:ext uri="{FF2B5EF4-FFF2-40B4-BE49-F238E27FC236}">
                <a16:creationId xmlns:a16="http://schemas.microsoft.com/office/drawing/2014/main" id="{991EA986-2491-FD31-3625-7CE94B9D1450}"/>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A6F2D0DF-3840-614F-9883-4E908ED4554B}"/>
              </a:ext>
            </a:extLst>
          </p:cNvPr>
          <p:cNvSpPr>
            <a:spLocks noGrp="1"/>
          </p:cNvSpPr>
          <p:nvPr>
            <p:ph type="ctrTitle"/>
          </p:nvPr>
        </p:nvSpPr>
        <p:spPr>
          <a:xfrm>
            <a:off x="2301923" y="1482602"/>
            <a:ext cx="7588155" cy="2236264"/>
          </a:xfrm>
        </p:spPr>
        <p:txBody>
          <a:bodyPr>
            <a:normAutofit/>
          </a:bodyPr>
          <a:lstStyle/>
          <a:p>
            <a:r>
              <a:rPr lang="en-US" sz="5400">
                <a:solidFill>
                  <a:srgbClr val="FFFFFF"/>
                </a:solidFill>
              </a:rPr>
              <a:t>The Immune System</a:t>
            </a:r>
          </a:p>
        </p:txBody>
      </p:sp>
    </p:spTree>
    <p:extLst>
      <p:ext uri="{BB962C8B-B14F-4D97-AF65-F5344CB8AC3E}">
        <p14:creationId xmlns:p14="http://schemas.microsoft.com/office/powerpoint/2010/main" val="25953323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7C00AA-5B80-D06F-560A-5E9404212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1B205-8BD1-477C-9A38-84B37D29DE57}"/>
              </a:ext>
            </a:extLst>
          </p:cNvPr>
          <p:cNvSpPr>
            <a:spLocks noGrp="1"/>
          </p:cNvSpPr>
          <p:nvPr>
            <p:ph type="title"/>
          </p:nvPr>
        </p:nvSpPr>
        <p:spPr>
          <a:xfrm>
            <a:off x="5568534" y="603504"/>
            <a:ext cx="5916169" cy="844296"/>
          </a:xfrm>
        </p:spPr>
        <p:txBody>
          <a:bodyPr anchor="b">
            <a:normAutofit/>
          </a:bodyPr>
          <a:lstStyle/>
          <a:p>
            <a:r>
              <a:rPr lang="en-US"/>
              <a:t>Functions </a:t>
            </a:r>
            <a:r>
              <a:rPr lang="en-US" sz="2400" baseline="30000">
                <a:solidFill>
                  <a:schemeClr val="tx1">
                    <a:lumMod val="50000"/>
                    <a:lumOff val="50000"/>
                  </a:schemeClr>
                </a:solidFill>
              </a:rPr>
              <a:t>[12-15]</a:t>
            </a:r>
            <a:endParaRPr lang="en-US" baseline="30000">
              <a:solidFill>
                <a:schemeClr val="tx1">
                  <a:lumMod val="50000"/>
                  <a:lumOff val="50000"/>
                </a:schemeClr>
              </a:solidFill>
            </a:endParaRPr>
          </a:p>
        </p:txBody>
      </p:sp>
      <p:pic>
        <p:nvPicPr>
          <p:cNvPr id="4" name="Picture 2">
            <a:extLst>
              <a:ext uri="{FF2B5EF4-FFF2-40B4-BE49-F238E27FC236}">
                <a16:creationId xmlns:a16="http://schemas.microsoft.com/office/drawing/2014/main" id="{B6AC34F3-ED23-AC81-1149-FCEF4CBF6D7F}"/>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r="2" b="6775"/>
          <a:stretch>
            <a:fillRect/>
          </a:stretch>
        </p:blipFill>
        <p:spPr bwMode="auto">
          <a:xfrm>
            <a:off x="20" y="10"/>
            <a:ext cx="4910308"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1C7314B-68A8-ECB4-D121-C1344516F78C}"/>
              </a:ext>
            </a:extLst>
          </p:cNvPr>
          <p:cNvSpPr>
            <a:spLocks noGrp="1"/>
          </p:cNvSpPr>
          <p:nvPr>
            <p:ph idx="1"/>
          </p:nvPr>
        </p:nvSpPr>
        <p:spPr>
          <a:xfrm>
            <a:off x="5568533" y="1533525"/>
            <a:ext cx="5916169" cy="4775835"/>
          </a:xfrm>
        </p:spPr>
        <p:txBody>
          <a:bodyPr vert="horz" lIns="91440" tIns="45720" rIns="91440" bIns="45720" rtlCol="0">
            <a:normAutofit/>
          </a:bodyPr>
          <a:lstStyle/>
          <a:p>
            <a:r>
              <a:rPr lang="en-US" sz="1800"/>
              <a:t>Protection -&gt; Recognizes &amp; attacks harmful foreign substances </a:t>
            </a:r>
          </a:p>
          <a:p>
            <a:r>
              <a:rPr lang="en-US" sz="1800"/>
              <a:t>Monitors the body -&gt; Eliminate abnormal cells </a:t>
            </a:r>
          </a:p>
          <a:p>
            <a:r>
              <a:rPr lang="en-US" sz="1800"/>
              <a:t>Homeostasis -&gt; Cleans cellular debris, assists with tissue repair</a:t>
            </a:r>
            <a:endParaRPr lang="en-US" sz="1600">
              <a:solidFill>
                <a:schemeClr val="tx1">
                  <a:lumMod val="65000"/>
                  <a:lumOff val="35000"/>
                </a:schemeClr>
              </a:solidFill>
            </a:endParaRPr>
          </a:p>
          <a:p>
            <a:endParaRPr lang="en-US" sz="1800"/>
          </a:p>
          <a:p>
            <a:pPr marL="0" indent="0">
              <a:buNone/>
            </a:pPr>
            <a:endParaRPr lang="en-US" sz="1800"/>
          </a:p>
        </p:txBody>
      </p:sp>
      <p:sp>
        <p:nvSpPr>
          <p:cNvPr id="5" name="TextBox 4">
            <a:extLst>
              <a:ext uri="{FF2B5EF4-FFF2-40B4-BE49-F238E27FC236}">
                <a16:creationId xmlns:a16="http://schemas.microsoft.com/office/drawing/2014/main" id="{DA656479-E9B9-22FD-20C0-EE4B5E740ED0}"/>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367525546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95A7E1-944A-2DA9-FBBC-1204BECC6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B4F2AE-BC0B-AD24-782C-689B2DDF3EFC}"/>
              </a:ext>
            </a:extLst>
          </p:cNvPr>
          <p:cNvSpPr>
            <a:spLocks noGrp="1"/>
          </p:cNvSpPr>
          <p:nvPr>
            <p:ph type="title"/>
          </p:nvPr>
        </p:nvSpPr>
        <p:spPr>
          <a:xfrm>
            <a:off x="5568534" y="603504"/>
            <a:ext cx="5916169" cy="664061"/>
          </a:xfrm>
        </p:spPr>
        <p:txBody>
          <a:bodyPr anchor="b">
            <a:normAutofit/>
          </a:bodyPr>
          <a:lstStyle/>
          <a:p>
            <a:r>
              <a:rPr lang="en-US"/>
              <a:t>Mechanism</a:t>
            </a:r>
            <a:r>
              <a:rPr lang="en-US" baseline="30000">
                <a:solidFill>
                  <a:schemeClr val="tx1">
                    <a:lumMod val="65000"/>
                    <a:lumOff val="35000"/>
                  </a:schemeClr>
                </a:solidFill>
              </a:rPr>
              <a:t> </a:t>
            </a:r>
            <a:r>
              <a:rPr lang="en-US" sz="2400" baseline="30000">
                <a:solidFill>
                  <a:schemeClr val="tx1">
                    <a:lumMod val="65000"/>
                    <a:lumOff val="35000"/>
                  </a:schemeClr>
                </a:solidFill>
              </a:rPr>
              <a:t>[12 – 15]</a:t>
            </a:r>
            <a:r>
              <a:rPr lang="en-US" sz="2400">
                <a:solidFill>
                  <a:schemeClr val="tx1">
                    <a:lumMod val="65000"/>
                    <a:lumOff val="35000"/>
                  </a:schemeClr>
                </a:solidFill>
              </a:rPr>
              <a:t> </a:t>
            </a:r>
            <a:endParaRPr lang="en-US"/>
          </a:p>
        </p:txBody>
      </p:sp>
      <p:sp>
        <p:nvSpPr>
          <p:cNvPr id="3" name="Content Placeholder 2">
            <a:extLst>
              <a:ext uri="{FF2B5EF4-FFF2-40B4-BE49-F238E27FC236}">
                <a16:creationId xmlns:a16="http://schemas.microsoft.com/office/drawing/2014/main" id="{835D5F9D-13EC-286A-CE47-D1C6A11945D9}"/>
              </a:ext>
            </a:extLst>
          </p:cNvPr>
          <p:cNvSpPr>
            <a:spLocks noGrp="1"/>
          </p:cNvSpPr>
          <p:nvPr>
            <p:ph idx="1"/>
          </p:nvPr>
        </p:nvSpPr>
        <p:spPr>
          <a:xfrm>
            <a:off x="5568533" y="1415559"/>
            <a:ext cx="5916169" cy="4549812"/>
          </a:xfrm>
        </p:spPr>
        <p:txBody>
          <a:bodyPr vert="horz" lIns="91440" tIns="45720" rIns="91440" bIns="45720" rtlCol="0" anchor="t">
            <a:normAutofit/>
          </a:bodyPr>
          <a:lstStyle/>
          <a:p>
            <a:pPr marL="342900" indent="-342900">
              <a:buFont typeface="+mj-lt"/>
              <a:buAutoNum type="arabicPeriod"/>
            </a:pPr>
            <a:r>
              <a:rPr lang="en-US" sz="1800"/>
              <a:t>Virus enters the body </a:t>
            </a:r>
          </a:p>
          <a:p>
            <a:pPr marL="342900" indent="-342900">
              <a:buFont typeface="+mj-lt"/>
              <a:buAutoNum type="arabicPeriod"/>
            </a:pPr>
            <a:r>
              <a:rPr lang="en-US" sz="1800"/>
              <a:t>Immune cells detect the virus and unfamiliar proteins </a:t>
            </a:r>
          </a:p>
          <a:p>
            <a:pPr marL="342900" indent="-342900">
              <a:buFont typeface="+mj-lt"/>
              <a:buAutoNum type="arabicPeriod"/>
            </a:pPr>
            <a:r>
              <a:rPr lang="en-US" sz="1800"/>
              <a:t>B cells make antibodies that target the virus </a:t>
            </a:r>
          </a:p>
          <a:p>
            <a:pPr marL="342900" indent="-342900">
              <a:buFont typeface="+mj-lt"/>
              <a:buAutoNum type="arabicPeriod"/>
            </a:pPr>
            <a:r>
              <a:rPr lang="en-US" sz="1800"/>
              <a:t>Killer T cells locate the infected cells</a:t>
            </a:r>
          </a:p>
          <a:p>
            <a:pPr marL="342900" indent="-342900">
              <a:buFont typeface="+mj-lt"/>
              <a:buAutoNum type="arabicPeriod"/>
            </a:pPr>
            <a:r>
              <a:rPr lang="en-US" sz="1800"/>
              <a:t>Cells either die or become memory cells</a:t>
            </a:r>
            <a:r>
              <a:rPr lang="en-US" sz="1600">
                <a:solidFill>
                  <a:schemeClr val="tx1">
                    <a:lumMod val="65000"/>
                    <a:lumOff val="35000"/>
                  </a:schemeClr>
                </a:solidFill>
              </a:rPr>
              <a:t> </a:t>
            </a:r>
          </a:p>
          <a:p>
            <a:pPr>
              <a:buAutoNum type="arabicPeriod"/>
            </a:pPr>
            <a:endParaRPr lang="en-US" sz="1800"/>
          </a:p>
        </p:txBody>
      </p:sp>
      <p:pic>
        <p:nvPicPr>
          <p:cNvPr id="2050" name="Picture 2">
            <a:extLst>
              <a:ext uri="{FF2B5EF4-FFF2-40B4-BE49-F238E27FC236}">
                <a16:creationId xmlns:a16="http://schemas.microsoft.com/office/drawing/2014/main" id="{75893C7A-3342-0F54-3C42-BB7BC93EF80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32"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virus with black background&#10;&#10;AI-generated content may be incorrect.">
            <a:extLst>
              <a:ext uri="{FF2B5EF4-FFF2-40B4-BE49-F238E27FC236}">
                <a16:creationId xmlns:a16="http://schemas.microsoft.com/office/drawing/2014/main" id="{28285C16-9A2E-F3E0-CB64-24C7E2F7A4A1}"/>
              </a:ext>
            </a:extLst>
          </p:cNvPr>
          <p:cNvPicPr>
            <a:picLocks noChangeAspect="1"/>
          </p:cNvPicPr>
          <p:nvPr/>
        </p:nvPicPr>
        <p:blipFill>
          <a:blip r:embed="rId4"/>
          <a:stretch>
            <a:fillRect/>
          </a:stretch>
        </p:blipFill>
        <p:spPr>
          <a:xfrm>
            <a:off x="289573" y="1142801"/>
            <a:ext cx="835447" cy="807906"/>
          </a:xfrm>
          <a:prstGeom prst="rect">
            <a:avLst/>
          </a:prstGeom>
        </p:spPr>
      </p:pic>
      <p:pic>
        <p:nvPicPr>
          <p:cNvPr id="1030" name="Picture 6">
            <a:extLst>
              <a:ext uri="{FF2B5EF4-FFF2-40B4-BE49-F238E27FC236}">
                <a16:creationId xmlns:a16="http://schemas.microsoft.com/office/drawing/2014/main" id="{A8101D10-FB24-41C5-7A8E-E98BAC8D5D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8289" y="1415559"/>
            <a:ext cx="357051" cy="3570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A9F19753-D467-FF88-C10E-BFC29DF08B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7112" y="1253773"/>
            <a:ext cx="357051" cy="3570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EB08055-1C59-0F48-5D9F-FA3FA674BF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6884" y="2305596"/>
            <a:ext cx="498231" cy="49823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FD514B1-45A9-1221-88E0-7043A6812142}"/>
              </a:ext>
            </a:extLst>
          </p:cNvPr>
          <p:cNvSpPr txBox="1"/>
          <p:nvPr/>
        </p:nvSpPr>
        <p:spPr>
          <a:xfrm>
            <a:off x="7532" y="1035079"/>
            <a:ext cx="1399527" cy="215444"/>
          </a:xfrm>
          <a:prstGeom prst="rect">
            <a:avLst/>
          </a:prstGeom>
          <a:noFill/>
        </p:spPr>
        <p:txBody>
          <a:bodyPr wrap="square" rtlCol="0">
            <a:spAutoFit/>
          </a:bodyPr>
          <a:lstStyle/>
          <a:p>
            <a:r>
              <a:rPr lang="en-US" sz="800"/>
              <a:t>Foreign Substance/Virus</a:t>
            </a:r>
          </a:p>
        </p:txBody>
      </p:sp>
      <p:pic>
        <p:nvPicPr>
          <p:cNvPr id="5" name="Picture 4">
            <a:extLst>
              <a:ext uri="{FF2B5EF4-FFF2-40B4-BE49-F238E27FC236}">
                <a16:creationId xmlns:a16="http://schemas.microsoft.com/office/drawing/2014/main" id="{3976CB4E-AE83-D799-A2A5-1245E85C87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6815" y="2141470"/>
            <a:ext cx="498231" cy="4982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75D0514-CA81-0E7D-9875-C72D5DE3DF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8514" y="2223533"/>
            <a:ext cx="498231" cy="49823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7036FF4-E34C-8E14-66C0-0E44E736543D}"/>
              </a:ext>
            </a:extLst>
          </p:cNvPr>
          <p:cNvSpPr txBox="1"/>
          <p:nvPr/>
        </p:nvSpPr>
        <p:spPr>
          <a:xfrm>
            <a:off x="1860551" y="2364926"/>
            <a:ext cx="850900" cy="215444"/>
          </a:xfrm>
          <a:prstGeom prst="rect">
            <a:avLst/>
          </a:prstGeom>
          <a:noFill/>
        </p:spPr>
        <p:txBody>
          <a:bodyPr wrap="square" rtlCol="0">
            <a:spAutoFit/>
          </a:bodyPr>
          <a:lstStyle/>
          <a:p>
            <a:r>
              <a:rPr lang="en-US" sz="800"/>
              <a:t>Immune cells</a:t>
            </a:r>
          </a:p>
        </p:txBody>
      </p:sp>
      <p:pic>
        <p:nvPicPr>
          <p:cNvPr id="4" name="Picture 2">
            <a:extLst>
              <a:ext uri="{FF2B5EF4-FFF2-40B4-BE49-F238E27FC236}">
                <a16:creationId xmlns:a16="http://schemas.microsoft.com/office/drawing/2014/main" id="{8FBA760D-6254-C1F6-7BA7-198F00B13D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2360948">
            <a:off x="1058943" y="3454050"/>
            <a:ext cx="314610" cy="47191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636778E6-A3F3-763C-8251-EE79606E44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591546">
            <a:off x="3055091" y="2527273"/>
            <a:ext cx="382945" cy="5744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FCF9C4AB-006F-9BF3-6DFA-7BD5A048B8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9886027">
            <a:off x="2671508" y="4711897"/>
            <a:ext cx="337095" cy="5056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3C9F209-C1B8-EAD2-6FA6-7E9680B9D455}"/>
              </a:ext>
            </a:extLst>
          </p:cNvPr>
          <p:cNvSpPr txBox="1"/>
          <p:nvPr/>
        </p:nvSpPr>
        <p:spPr>
          <a:xfrm>
            <a:off x="1818363" y="1105020"/>
            <a:ext cx="835448" cy="215444"/>
          </a:xfrm>
          <a:prstGeom prst="rect">
            <a:avLst/>
          </a:prstGeom>
          <a:noFill/>
        </p:spPr>
        <p:txBody>
          <a:bodyPr wrap="square" rtlCol="0">
            <a:spAutoFit/>
          </a:bodyPr>
          <a:lstStyle/>
          <a:p>
            <a:r>
              <a:rPr lang="en-US" sz="800"/>
              <a:t>Memory Cells</a:t>
            </a:r>
          </a:p>
        </p:txBody>
      </p:sp>
      <p:pic>
        <p:nvPicPr>
          <p:cNvPr id="15" name="Picture 2">
            <a:extLst>
              <a:ext uri="{FF2B5EF4-FFF2-40B4-BE49-F238E27FC236}">
                <a16:creationId xmlns:a16="http://schemas.microsoft.com/office/drawing/2014/main" id="{6C313D04-9FDB-9DCD-1684-85139ABAEA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1819741" y="4816572"/>
            <a:ext cx="337095" cy="50564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EF132DF-860F-64C2-C654-00E9BCB582A4}"/>
              </a:ext>
            </a:extLst>
          </p:cNvPr>
          <p:cNvSpPr txBox="1"/>
          <p:nvPr/>
        </p:nvSpPr>
        <p:spPr>
          <a:xfrm>
            <a:off x="195738" y="3596447"/>
            <a:ext cx="835448" cy="215444"/>
          </a:xfrm>
          <a:prstGeom prst="rect">
            <a:avLst/>
          </a:prstGeom>
          <a:noFill/>
        </p:spPr>
        <p:txBody>
          <a:bodyPr wrap="square" rtlCol="0">
            <a:spAutoFit/>
          </a:bodyPr>
          <a:lstStyle/>
          <a:p>
            <a:pPr algn="ctr"/>
            <a:r>
              <a:rPr lang="en-US" sz="800"/>
              <a:t>Antibodies</a:t>
            </a:r>
          </a:p>
        </p:txBody>
      </p:sp>
      <p:pic>
        <p:nvPicPr>
          <p:cNvPr id="17" name="Picture 2">
            <a:extLst>
              <a:ext uri="{FF2B5EF4-FFF2-40B4-BE49-F238E27FC236}">
                <a16:creationId xmlns:a16="http://schemas.microsoft.com/office/drawing/2014/main" id="{DA147F0B-7CF3-F028-993E-D13CC21025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2609595" y="5668706"/>
            <a:ext cx="337095" cy="5056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896979E6-9C6B-C0AB-04FB-A0D382D8E5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1272983" y="2076920"/>
            <a:ext cx="337095" cy="5056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643B2A64-185D-FA5F-4E55-582290EC43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2819146" y="2023002"/>
            <a:ext cx="337095" cy="50564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645CD986-0B1B-5A22-68A4-9284EAE7E0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1133714" y="2804263"/>
            <a:ext cx="337095" cy="5056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33B38516-92DA-5E4E-8F57-BB937D8967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1692003" y="4848604"/>
            <a:ext cx="337095" cy="50564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EBE09AE3-54D5-ABF8-1664-09005EA101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3071967" y="2650068"/>
            <a:ext cx="337095" cy="50564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1EC3702-BE3F-34C3-B11C-7EF4B1E098DE}"/>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40083884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42" presetClass="path" presetSubtype="0" accel="50000" decel="50000" fill="hold" nodeType="withEffect">
                                  <p:stCondLst>
                                    <p:cond delay="0"/>
                                  </p:stCondLst>
                                  <p:childTnLst>
                                    <p:animMotion origin="layout" path="M -2.70833E-6 -2.96296E-6 L 0.13047 0.00926 " pathEditMode="relative" rAng="0" ptsTypes="AA">
                                      <p:cBhvr>
                                        <p:cTn id="12" dur="2000" fill="hold"/>
                                        <p:tgtEl>
                                          <p:spTgt spid="7"/>
                                        </p:tgtEl>
                                        <p:attrNameLst>
                                          <p:attrName>ppt_x</p:attrName>
                                          <p:attrName>ppt_y</p:attrName>
                                        </p:attrNameLst>
                                      </p:cBhvr>
                                      <p:rCtr x="6523" y="463"/>
                                    </p:animMotion>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4.16667E-7 -2.96296E-6 L 0.0724 -0.26527 " pathEditMode="relative" rAng="0" ptsTypes="AA">
                                      <p:cBhvr>
                                        <p:cTn id="16" dur="2000" fill="hold"/>
                                        <p:tgtEl>
                                          <p:spTgt spid="4"/>
                                        </p:tgtEl>
                                        <p:attrNameLst>
                                          <p:attrName>ppt_x</p:attrName>
                                          <p:attrName>ppt_y</p:attrName>
                                        </p:attrNameLst>
                                      </p:cBhvr>
                                      <p:rCtr x="3620" y="-13264"/>
                                    </p:animMotion>
                                  </p:childTnLst>
                                </p:cTn>
                              </p:par>
                              <p:par>
                                <p:cTn id="17" presetID="42" presetClass="path" presetSubtype="0" accel="50000" decel="50000" fill="hold" nodeType="withEffect">
                                  <p:stCondLst>
                                    <p:cond delay="0"/>
                                  </p:stCondLst>
                                  <p:childTnLst>
                                    <p:animMotion origin="layout" path="M 3.95833E-6 3.33333E-6 L -0.05495 -0.17616 " pathEditMode="relative" rAng="0" ptsTypes="AA">
                                      <p:cBhvr>
                                        <p:cTn id="18" dur="2000" fill="hold"/>
                                        <p:tgtEl>
                                          <p:spTgt spid="12"/>
                                        </p:tgtEl>
                                        <p:attrNameLst>
                                          <p:attrName>ppt_x</p:attrName>
                                          <p:attrName>ppt_y</p:attrName>
                                        </p:attrNameLst>
                                      </p:cBhvr>
                                      <p:rCtr x="-2747" y="-8819"/>
                                    </p:animMotion>
                                  </p:childTnLst>
                                </p:cTn>
                              </p:par>
                              <p:par>
                                <p:cTn id="19" presetID="42" presetClass="path" presetSubtype="0" accel="50000" decel="50000" fill="hold" nodeType="withEffect">
                                  <p:stCondLst>
                                    <p:cond delay="0"/>
                                  </p:stCondLst>
                                  <p:childTnLst>
                                    <p:animMotion origin="layout" path="M -2.70833E-6 -2.59259E-6 L -0.03606 -0.44629 " pathEditMode="relative" rAng="0" ptsTypes="AA">
                                      <p:cBhvr>
                                        <p:cTn id="20" dur="2000" fill="hold"/>
                                        <p:tgtEl>
                                          <p:spTgt spid="13"/>
                                        </p:tgtEl>
                                        <p:attrNameLst>
                                          <p:attrName>ppt_x</p:attrName>
                                          <p:attrName>ppt_y</p:attrName>
                                        </p:attrNameLst>
                                      </p:cBhvr>
                                      <p:rCtr x="-1810" y="-22315"/>
                                    </p:animMotion>
                                  </p:childTnLst>
                                </p:cTn>
                              </p:par>
                              <p:par>
                                <p:cTn id="21" presetID="42" presetClass="path" presetSubtype="0" accel="50000" decel="50000" fill="hold" nodeType="withEffect">
                                  <p:stCondLst>
                                    <p:cond delay="0"/>
                                  </p:stCondLst>
                                  <p:childTnLst>
                                    <p:animMotion origin="layout" path="M -8.33333E-7 -3.7037E-7 L -0.00612 -0.51667 " pathEditMode="relative" rAng="0" ptsTypes="AA">
                                      <p:cBhvr>
                                        <p:cTn id="22" dur="2000" fill="hold"/>
                                        <p:tgtEl>
                                          <p:spTgt spid="15"/>
                                        </p:tgtEl>
                                        <p:attrNameLst>
                                          <p:attrName>ppt_x</p:attrName>
                                          <p:attrName>ppt_y</p:attrName>
                                        </p:attrNameLst>
                                      </p:cBhvr>
                                      <p:rCtr x="-313" y="-25833"/>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1.25E-6 3.33333E-6 L 0.00599 -0.11783 " pathEditMode="relative" rAng="0" ptsTypes="AA">
                                      <p:cBhvr>
                                        <p:cTn id="26" dur="2000" fill="hold"/>
                                        <p:tgtEl>
                                          <p:spTgt spid="6"/>
                                        </p:tgtEl>
                                        <p:attrNameLst>
                                          <p:attrName>ppt_x</p:attrName>
                                          <p:attrName>ppt_y</p:attrName>
                                        </p:attrNameLst>
                                      </p:cBhvr>
                                      <p:rCtr x="299" y="-5903"/>
                                    </p:animMotion>
                                  </p:childTnLst>
                                </p:cTn>
                              </p:par>
                              <p:par>
                                <p:cTn id="27" presetID="42" presetClass="path" presetSubtype="0" accel="50000" decel="50000" fill="hold" nodeType="withEffect">
                                  <p:stCondLst>
                                    <p:cond delay="0"/>
                                  </p:stCondLst>
                                  <p:childTnLst>
                                    <p:animMotion origin="layout" path="M -0.00052 0.02431 L -0.00534 -0.14166 " pathEditMode="relative" rAng="0" ptsTypes="AA">
                                      <p:cBhvr>
                                        <p:cTn id="28" dur="2000" fill="hold"/>
                                        <p:tgtEl>
                                          <p:spTgt spid="1028"/>
                                        </p:tgtEl>
                                        <p:attrNameLst>
                                          <p:attrName>ppt_x</p:attrName>
                                          <p:attrName>ppt_y</p:attrName>
                                        </p:attrNameLst>
                                      </p:cBhvr>
                                      <p:rCtr x="-247" y="-8310"/>
                                    </p:animMotion>
                                  </p:childTnLst>
                                </p:cTn>
                              </p:par>
                              <p:par>
                                <p:cTn id="29" presetID="42" presetClass="path" presetSubtype="0" accel="50000" decel="50000" fill="hold" nodeType="withEffect">
                                  <p:stCondLst>
                                    <p:cond delay="0"/>
                                  </p:stCondLst>
                                  <p:childTnLst>
                                    <p:animMotion origin="layout" path="M 2.91667E-6 -1.11111E-6 L 0.00091 -0.11782 " pathEditMode="relative" rAng="0" ptsTypes="AA">
                                      <p:cBhvr>
                                        <p:cTn id="30" dur="2000" fill="hold"/>
                                        <p:tgtEl>
                                          <p:spTgt spid="5"/>
                                        </p:tgtEl>
                                        <p:attrNameLst>
                                          <p:attrName>ppt_x</p:attrName>
                                          <p:attrName>ppt_y</p:attrName>
                                        </p:attrNameLst>
                                      </p:cBhvr>
                                      <p:rCtr x="39" y="-5903"/>
                                    </p:animMotion>
                                  </p:childTnLst>
                                </p:cTn>
                              </p:par>
                            </p:childTnLst>
                          </p:cTn>
                        </p:par>
                      </p:childTnLst>
                    </p:cTn>
                  </p:par>
                  <p:par>
                    <p:cTn id="31" fill="hold">
                      <p:stCondLst>
                        <p:cond delay="indefinite"/>
                      </p:stCondLst>
                      <p:childTnLst>
                        <p:par>
                          <p:cTn id="32" fill="hold">
                            <p:stCondLst>
                              <p:cond delay="0"/>
                            </p:stCondLst>
                            <p:childTnLst>
                              <p:par>
                                <p:cTn id="33" presetID="6" presetClass="exit" presetSubtype="32" fill="hold" nodeType="clickEffect">
                                  <p:stCondLst>
                                    <p:cond delay="0"/>
                                  </p:stCondLst>
                                  <p:childTnLst>
                                    <p:animEffect transition="out" filter="circle(out)">
                                      <p:cBhvr>
                                        <p:cTn id="34" dur="2000"/>
                                        <p:tgtEl>
                                          <p:spTgt spid="5"/>
                                        </p:tgtEl>
                                      </p:cBhvr>
                                    </p:animEffect>
                                    <p:set>
                                      <p:cBhvr>
                                        <p:cTn id="35" dur="1" fill="hold">
                                          <p:stCondLst>
                                            <p:cond delay="1999"/>
                                          </p:stCondLst>
                                        </p:cTn>
                                        <p:tgtEl>
                                          <p:spTgt spid="5"/>
                                        </p:tgtEl>
                                        <p:attrNameLst>
                                          <p:attrName>style.visibility</p:attrName>
                                        </p:attrNameLst>
                                      </p:cBhvr>
                                      <p:to>
                                        <p:strVal val="hidden"/>
                                      </p:to>
                                    </p:set>
                                  </p:childTnLst>
                                </p:cTn>
                              </p:par>
                              <p:par>
                                <p:cTn id="36" presetID="6" presetClass="exit" presetSubtype="32" fill="hold" nodeType="withEffect">
                                  <p:stCondLst>
                                    <p:cond delay="0"/>
                                  </p:stCondLst>
                                  <p:childTnLst>
                                    <p:animEffect transition="out" filter="circle(out)">
                                      <p:cBhvr>
                                        <p:cTn id="37" dur="2000"/>
                                        <p:tgtEl>
                                          <p:spTgt spid="7"/>
                                        </p:tgtEl>
                                      </p:cBhvr>
                                    </p:animEffect>
                                    <p:set>
                                      <p:cBhvr>
                                        <p:cTn id="38" dur="1" fill="hold">
                                          <p:stCondLst>
                                            <p:cond delay="1999"/>
                                          </p:stCondLst>
                                        </p:cTn>
                                        <p:tgtEl>
                                          <p:spTgt spid="7"/>
                                        </p:tgtEl>
                                        <p:attrNameLst>
                                          <p:attrName>style.visibility</p:attrName>
                                        </p:attrNameLst>
                                      </p:cBhvr>
                                      <p:to>
                                        <p:strVal val="hidden"/>
                                      </p:to>
                                    </p:set>
                                  </p:childTnLst>
                                </p:cTn>
                              </p:par>
                              <p:par>
                                <p:cTn id="39" presetID="6" presetClass="exit" presetSubtype="32" fill="hold" nodeType="withEffect">
                                  <p:stCondLst>
                                    <p:cond delay="0"/>
                                  </p:stCondLst>
                                  <p:childTnLst>
                                    <p:animEffect transition="out" filter="circle(out)">
                                      <p:cBhvr>
                                        <p:cTn id="40" dur="2000"/>
                                        <p:tgtEl>
                                          <p:spTgt spid="6"/>
                                        </p:tgtEl>
                                      </p:cBhvr>
                                    </p:animEffect>
                                    <p:set>
                                      <p:cBhvr>
                                        <p:cTn id="41" dur="1" fill="hold">
                                          <p:stCondLst>
                                            <p:cond delay="1999"/>
                                          </p:stCondLst>
                                        </p:cTn>
                                        <p:tgtEl>
                                          <p:spTgt spid="6"/>
                                        </p:tgtEl>
                                        <p:attrNameLst>
                                          <p:attrName>style.visibility</p:attrName>
                                        </p:attrNameLst>
                                      </p:cBhvr>
                                      <p:to>
                                        <p:strVal val="hidden"/>
                                      </p:to>
                                    </p:set>
                                  </p:childTnLst>
                                </p:cTn>
                              </p:par>
                              <p:par>
                                <p:cTn id="42" presetID="6" presetClass="exit" presetSubtype="32" fill="hold" nodeType="withEffect">
                                  <p:stCondLst>
                                    <p:cond delay="0"/>
                                  </p:stCondLst>
                                  <p:childTnLst>
                                    <p:animEffect transition="out" filter="circle(out)">
                                      <p:cBhvr>
                                        <p:cTn id="43" dur="2000"/>
                                        <p:tgtEl>
                                          <p:spTgt spid="1028"/>
                                        </p:tgtEl>
                                      </p:cBhvr>
                                    </p:animEffect>
                                    <p:set>
                                      <p:cBhvr>
                                        <p:cTn id="44" dur="1" fill="hold">
                                          <p:stCondLst>
                                            <p:cond delay="1999"/>
                                          </p:stCondLst>
                                        </p:cTn>
                                        <p:tgtEl>
                                          <p:spTgt spid="1028"/>
                                        </p:tgtEl>
                                        <p:attrNameLst>
                                          <p:attrName>style.visibility</p:attrName>
                                        </p:attrNameLst>
                                      </p:cBhvr>
                                      <p:to>
                                        <p:strVal val="hidden"/>
                                      </p:to>
                                    </p:set>
                                  </p:childTnLst>
                                </p:cTn>
                              </p:par>
                              <p:par>
                                <p:cTn id="45" presetID="6" presetClass="exit" presetSubtype="32" fill="hold" nodeType="withEffect">
                                  <p:stCondLst>
                                    <p:cond delay="0"/>
                                  </p:stCondLst>
                                  <p:childTnLst>
                                    <p:animEffect transition="out" filter="circle(out)">
                                      <p:cBhvr>
                                        <p:cTn id="46" dur="2000"/>
                                        <p:tgtEl>
                                          <p:spTgt spid="4"/>
                                        </p:tgtEl>
                                      </p:cBhvr>
                                    </p:animEffect>
                                    <p:set>
                                      <p:cBhvr>
                                        <p:cTn id="47" dur="1" fill="hold">
                                          <p:stCondLst>
                                            <p:cond delay="1999"/>
                                          </p:stCondLst>
                                        </p:cTn>
                                        <p:tgtEl>
                                          <p:spTgt spid="4"/>
                                        </p:tgtEl>
                                        <p:attrNameLst>
                                          <p:attrName>style.visibility</p:attrName>
                                        </p:attrNameLst>
                                      </p:cBhvr>
                                      <p:to>
                                        <p:strVal val="hidden"/>
                                      </p:to>
                                    </p:set>
                                  </p:childTnLst>
                                </p:cTn>
                              </p:par>
                              <p:par>
                                <p:cTn id="48" presetID="6" presetClass="exit" presetSubtype="32" fill="hold" nodeType="withEffect">
                                  <p:stCondLst>
                                    <p:cond delay="0"/>
                                  </p:stCondLst>
                                  <p:childTnLst>
                                    <p:animEffect transition="out" filter="circle(out)">
                                      <p:cBhvr>
                                        <p:cTn id="49" dur="2000"/>
                                        <p:tgtEl>
                                          <p:spTgt spid="15"/>
                                        </p:tgtEl>
                                      </p:cBhvr>
                                    </p:animEffect>
                                    <p:set>
                                      <p:cBhvr>
                                        <p:cTn id="50" dur="1" fill="hold">
                                          <p:stCondLst>
                                            <p:cond delay="1999"/>
                                          </p:stCondLst>
                                        </p:cTn>
                                        <p:tgtEl>
                                          <p:spTgt spid="15"/>
                                        </p:tgtEl>
                                        <p:attrNameLst>
                                          <p:attrName>style.visibility</p:attrName>
                                        </p:attrNameLst>
                                      </p:cBhvr>
                                      <p:to>
                                        <p:strVal val="hidden"/>
                                      </p:to>
                                    </p:set>
                                  </p:childTnLst>
                                </p:cTn>
                              </p:par>
                              <p:par>
                                <p:cTn id="51" presetID="6" presetClass="exit" presetSubtype="32" fill="hold" nodeType="withEffect">
                                  <p:stCondLst>
                                    <p:cond delay="0"/>
                                  </p:stCondLst>
                                  <p:childTnLst>
                                    <p:animEffect transition="out" filter="circle(out)">
                                      <p:cBhvr>
                                        <p:cTn id="52" dur="2000"/>
                                        <p:tgtEl>
                                          <p:spTgt spid="13"/>
                                        </p:tgtEl>
                                      </p:cBhvr>
                                    </p:animEffect>
                                    <p:set>
                                      <p:cBhvr>
                                        <p:cTn id="53" dur="1" fill="hold">
                                          <p:stCondLst>
                                            <p:cond delay="1999"/>
                                          </p:stCondLst>
                                        </p:cTn>
                                        <p:tgtEl>
                                          <p:spTgt spid="13"/>
                                        </p:tgtEl>
                                        <p:attrNameLst>
                                          <p:attrName>style.visibility</p:attrName>
                                        </p:attrNameLst>
                                      </p:cBhvr>
                                      <p:to>
                                        <p:strVal val="hidden"/>
                                      </p:to>
                                    </p:set>
                                  </p:childTnLst>
                                </p:cTn>
                              </p:par>
                              <p:par>
                                <p:cTn id="54" presetID="6" presetClass="exit" presetSubtype="32" fill="hold" nodeType="withEffect">
                                  <p:stCondLst>
                                    <p:cond delay="0"/>
                                  </p:stCondLst>
                                  <p:childTnLst>
                                    <p:animEffect transition="out" filter="circle(out)">
                                      <p:cBhvr>
                                        <p:cTn id="55" dur="2000"/>
                                        <p:tgtEl>
                                          <p:spTgt spid="12"/>
                                        </p:tgtEl>
                                      </p:cBhvr>
                                    </p:animEffect>
                                    <p:set>
                                      <p:cBhvr>
                                        <p:cTn id="56" dur="1" fill="hold">
                                          <p:stCondLst>
                                            <p:cond delay="1999"/>
                                          </p:stCondLst>
                                        </p:cTn>
                                        <p:tgtEl>
                                          <p:spTgt spid="12"/>
                                        </p:tgtEl>
                                        <p:attrNameLst>
                                          <p:attrName>style.visibility</p:attrName>
                                        </p:attrNameLst>
                                      </p:cBhvr>
                                      <p:to>
                                        <p:strVal val="hidden"/>
                                      </p:to>
                                    </p:set>
                                  </p:childTnLst>
                                </p:cTn>
                              </p:par>
                              <p:par>
                                <p:cTn id="57" presetID="6" presetClass="entr" presetSubtype="16"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circle(in)">
                                      <p:cBhvr>
                                        <p:cTn id="59" dur="2000"/>
                                        <p:tgtEl>
                                          <p:spTgt spid="8"/>
                                        </p:tgtEl>
                                      </p:cBhvr>
                                    </p:animEffect>
                                  </p:childTnLst>
                                </p:cTn>
                              </p:par>
                              <p:par>
                                <p:cTn id="60" presetID="6" presetClass="entr" presetSubtype="16" fill="hold" nodeType="withEffect">
                                  <p:stCondLst>
                                    <p:cond delay="0"/>
                                  </p:stCondLst>
                                  <p:childTnLst>
                                    <p:set>
                                      <p:cBhvr>
                                        <p:cTn id="61" dur="1" fill="hold">
                                          <p:stCondLst>
                                            <p:cond delay="0"/>
                                          </p:stCondLst>
                                        </p:cTn>
                                        <p:tgtEl>
                                          <p:spTgt spid="1030"/>
                                        </p:tgtEl>
                                        <p:attrNameLst>
                                          <p:attrName>style.visibility</p:attrName>
                                        </p:attrNameLst>
                                      </p:cBhvr>
                                      <p:to>
                                        <p:strVal val="visible"/>
                                      </p:to>
                                    </p:set>
                                    <p:animEffect transition="in" filter="circle(in)">
                                      <p:cBhvr>
                                        <p:cTn id="62" dur="2000"/>
                                        <p:tgtEl>
                                          <p:spTgt spid="1030"/>
                                        </p:tgtEl>
                                      </p:cBhvr>
                                    </p:animEffect>
                                  </p:childTnLst>
                                </p:cTn>
                              </p:par>
                              <p:par>
                                <p:cTn id="63" presetID="6" presetClass="entr" presetSubtype="16"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circle(in)">
                                      <p:cBhvr>
                                        <p:cTn id="65" dur="2000"/>
                                        <p:tgtEl>
                                          <p:spTgt spid="11"/>
                                        </p:tgtEl>
                                      </p:cBhvr>
                                    </p:animEffect>
                                  </p:childTnLst>
                                </p:cTn>
                              </p:par>
                            </p:childTnLst>
                          </p:cTn>
                        </p:par>
                        <p:par>
                          <p:cTn id="66" fill="hold">
                            <p:stCondLst>
                              <p:cond delay="2000"/>
                            </p:stCondLst>
                            <p:childTnLst>
                              <p:par>
                                <p:cTn id="67" presetID="26" presetClass="path" presetSubtype="0" accel="50000" decel="50000" fill="hold" nodeType="afterEffect">
                                  <p:stCondLst>
                                    <p:cond delay="0"/>
                                  </p:stCondLst>
                                  <p:childTnLst>
                                    <p:animMotion origin="layout" path="M 0.00455 -0.00162 C -0.01407 -0.00162 -0.02917 0.0463 -0.02917 0.10509 C -0.02917 0.17431 -0.01237 0.19931 -0.00222 0.20996 L 0.01133 0.2206 C 0.02148 0.23125 0.03828 0.25787 0.03828 0.33611 C 0.03828 0.38588 0.02317 0.44283 0.00455 0.44283 C -0.01407 0.44283 -0.02917 0.38588 -0.02917 0.33611 C -0.02917 0.25787 -0.01237 0.23125 -0.00222 0.2206 L 0.01133 0.20996 C 0.02148 0.19931 0.03828 0.17431 0.03828 0.10509 C 0.03828 0.0463 0.02317 -0.00162 0.00455 -0.00162 Z " pathEditMode="relative" rAng="5400000" ptsTypes="AAAAAAAAAAA">
                                      <p:cBhvr>
                                        <p:cTn id="68" dur="4000" fill="hold"/>
                                        <p:tgtEl>
                                          <p:spTgt spid="1030"/>
                                        </p:tgtEl>
                                        <p:attrNameLst>
                                          <p:attrName>ppt_x</p:attrName>
                                          <p:attrName>ppt_y</p:attrName>
                                        </p:attrNameLst>
                                      </p:cBhvr>
                                      <p:rCtr x="0" y="22222"/>
                                    </p:animMotion>
                                  </p:childTnLst>
                                </p:cTn>
                              </p:par>
                              <p:par>
                                <p:cTn id="69" presetID="26" presetClass="path" presetSubtype="0" accel="50000" decel="50000" fill="hold" nodeType="withEffect">
                                  <p:stCondLst>
                                    <p:cond delay="0"/>
                                  </p:stCondLst>
                                  <p:childTnLst>
                                    <p:animMotion origin="layout" path="M -3.75E-6 4.81481E-6 C -0.01862 4.81481E-6 -0.03372 0.04814 -0.03372 0.10671 C -0.03372 0.17592 -0.01692 0.20092 -0.00677 0.21157 L 0.00677 0.22222 C 0.01693 0.23287 0.03373 0.25949 0.03373 0.33773 C 0.03373 0.3875 0.01862 0.44444 -3.75E-6 0.44444 C -0.01862 0.44444 -0.03372 0.38773 -0.03411 0.33773 C -0.03372 0.25949 -0.01692 0.23287 -0.00677 0.22222 L 0.00677 0.21157 C 0.01693 0.20092 0.03373 0.17592 0.03373 0.10671 C 0.03373 0.04791 0.01862 4.81481E-6 -3.75E-6 4.81481E-6 Z " pathEditMode="relative" rAng="5400000" ptsTypes="AAAAAAAAAAA">
                                      <p:cBhvr>
                                        <p:cTn id="70" dur="4000" fill="hold"/>
                                        <p:tgtEl>
                                          <p:spTgt spid="8"/>
                                        </p:tgtEl>
                                        <p:attrNameLst>
                                          <p:attrName>ppt_x</p:attrName>
                                          <p:attrName>ppt_y</p:attrName>
                                        </p:attrNameLst>
                                      </p:cBhvr>
                                      <p:rCtr x="-13" y="22222"/>
                                    </p:animMotion>
                                  </p:childTnLst>
                                </p:cTn>
                              </p:par>
                              <p:par>
                                <p:cTn id="71" presetID="6" presetClass="entr" presetSubtype="16"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circle(in)">
                                      <p:cBhvr>
                                        <p:cTn id="73" dur="2000"/>
                                        <p:tgtEl>
                                          <p:spTgt spid="18"/>
                                        </p:tgtEl>
                                      </p:cBhvr>
                                    </p:animEffect>
                                  </p:childTnLst>
                                </p:cTn>
                              </p:par>
                              <p:par>
                                <p:cTn id="74" presetID="6" presetClass="entr" presetSubtype="16" fill="hold"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circle(in)">
                                      <p:cBhvr>
                                        <p:cTn id="76" dur="2000"/>
                                        <p:tgtEl>
                                          <p:spTgt spid="20"/>
                                        </p:tgtEl>
                                      </p:cBhvr>
                                    </p:animEffect>
                                  </p:childTnLst>
                                </p:cTn>
                              </p:par>
                              <p:par>
                                <p:cTn id="77" presetID="6" presetClass="entr" presetSubtype="16"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circle(in)">
                                      <p:cBhvr>
                                        <p:cTn id="79" dur="2000"/>
                                        <p:tgtEl>
                                          <p:spTgt spid="17"/>
                                        </p:tgtEl>
                                      </p:cBhvr>
                                    </p:animEffect>
                                  </p:childTnLst>
                                </p:cTn>
                              </p:par>
                              <p:par>
                                <p:cTn id="80" presetID="6" presetClass="entr" presetSubtype="16"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circle(in)">
                                      <p:cBhvr>
                                        <p:cTn id="82" dur="2000"/>
                                        <p:tgtEl>
                                          <p:spTgt spid="19"/>
                                        </p:tgtEl>
                                      </p:cBhvr>
                                    </p:animEffect>
                                  </p:childTnLst>
                                </p:cTn>
                              </p:par>
                              <p:par>
                                <p:cTn id="83" presetID="6" presetClass="entr" presetSubtype="16"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circle(in)">
                                      <p:cBhvr>
                                        <p:cTn id="85" dur="2000"/>
                                        <p:tgtEl>
                                          <p:spTgt spid="21"/>
                                        </p:tgtEl>
                                      </p:cBhvr>
                                    </p:animEffect>
                                  </p:childTnLst>
                                </p:cTn>
                              </p:par>
                              <p:par>
                                <p:cTn id="86" presetID="6" presetClass="entr" presetSubtype="16" fill="hold"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circle(in)">
                                      <p:cBhvr>
                                        <p:cTn id="88"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A61427-CF30-2A3E-8CBB-E5C95A2D38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DA37E1-12BE-F016-6D6C-1DB22033BC5A}"/>
              </a:ext>
            </a:extLst>
          </p:cNvPr>
          <p:cNvSpPr>
            <a:spLocks noGrp="1"/>
          </p:cNvSpPr>
          <p:nvPr>
            <p:ph type="title"/>
          </p:nvPr>
        </p:nvSpPr>
        <p:spPr>
          <a:xfrm>
            <a:off x="5568534" y="603504"/>
            <a:ext cx="5916169" cy="664061"/>
          </a:xfrm>
        </p:spPr>
        <p:txBody>
          <a:bodyPr anchor="b">
            <a:normAutofit/>
          </a:bodyPr>
          <a:lstStyle/>
          <a:p>
            <a:r>
              <a:rPr lang="en-US"/>
              <a:t>Effects of PFAS:</a:t>
            </a:r>
          </a:p>
        </p:txBody>
      </p:sp>
      <p:sp>
        <p:nvSpPr>
          <p:cNvPr id="3" name="Content Placeholder 2">
            <a:extLst>
              <a:ext uri="{FF2B5EF4-FFF2-40B4-BE49-F238E27FC236}">
                <a16:creationId xmlns:a16="http://schemas.microsoft.com/office/drawing/2014/main" id="{101C74C9-3AA4-C830-1F9E-06BDDA70C05E}"/>
              </a:ext>
            </a:extLst>
          </p:cNvPr>
          <p:cNvSpPr>
            <a:spLocks noGrp="1"/>
          </p:cNvSpPr>
          <p:nvPr>
            <p:ph idx="1"/>
          </p:nvPr>
        </p:nvSpPr>
        <p:spPr>
          <a:xfrm>
            <a:off x="5568533" y="1415559"/>
            <a:ext cx="5916169" cy="2901583"/>
          </a:xfrm>
        </p:spPr>
        <p:txBody>
          <a:bodyPr vert="horz" lIns="91440" tIns="45720" rIns="91440" bIns="45720" rtlCol="0" anchor="t">
            <a:normAutofit/>
          </a:bodyPr>
          <a:lstStyle/>
          <a:p>
            <a:pPr marL="342900" indent="-342900">
              <a:buAutoNum type="arabicPeriod"/>
            </a:pPr>
            <a:r>
              <a:rPr lang="en-US" sz="1800"/>
              <a:t>PFAS contaminated food is ingested </a:t>
            </a:r>
            <a:r>
              <a:rPr lang="en-US" sz="1600" baseline="30000">
                <a:solidFill>
                  <a:schemeClr val="tx1">
                    <a:lumMod val="65000"/>
                    <a:lumOff val="35000"/>
                  </a:schemeClr>
                </a:solidFill>
              </a:rPr>
              <a:t>[5]</a:t>
            </a:r>
            <a:endParaRPr lang="en-US" sz="1600">
              <a:solidFill>
                <a:schemeClr val="tx1">
                  <a:lumMod val="65000"/>
                  <a:lumOff val="35000"/>
                </a:schemeClr>
              </a:solidFill>
            </a:endParaRPr>
          </a:p>
          <a:p>
            <a:pPr marL="342900" indent="-342900">
              <a:buAutoNum type="arabicPeriod"/>
            </a:pPr>
            <a:r>
              <a:rPr lang="en-US" sz="1800"/>
              <a:t>PFAS is distributed to target organs </a:t>
            </a:r>
            <a:r>
              <a:rPr lang="en-US" sz="1600" baseline="30000">
                <a:solidFill>
                  <a:schemeClr val="tx1">
                    <a:lumMod val="65000"/>
                    <a:lumOff val="35000"/>
                  </a:schemeClr>
                </a:solidFill>
              </a:rPr>
              <a:t>[5 – 6]</a:t>
            </a:r>
            <a:endParaRPr lang="en-US" sz="1800">
              <a:solidFill>
                <a:schemeClr val="tx1">
                  <a:lumMod val="65000"/>
                  <a:lumOff val="35000"/>
                </a:schemeClr>
              </a:solidFill>
            </a:endParaRPr>
          </a:p>
          <a:p>
            <a:pPr marL="342900" indent="-342900">
              <a:buAutoNum type="arabicPeriod"/>
            </a:pPr>
            <a:r>
              <a:rPr lang="en-US" sz="1800"/>
              <a:t>Antibody production decreases </a:t>
            </a:r>
            <a:r>
              <a:rPr lang="en-US" sz="1600" baseline="30000">
                <a:solidFill>
                  <a:schemeClr val="tx1">
                    <a:lumMod val="65000"/>
                    <a:lumOff val="35000"/>
                  </a:schemeClr>
                </a:solidFill>
              </a:rPr>
              <a:t>[6 – 8]</a:t>
            </a:r>
            <a:endParaRPr lang="en-US" sz="1600">
              <a:solidFill>
                <a:schemeClr val="tx1">
                  <a:lumMod val="65000"/>
                  <a:lumOff val="35000"/>
                </a:schemeClr>
              </a:solidFill>
            </a:endParaRPr>
          </a:p>
          <a:p>
            <a:pPr>
              <a:buAutoNum type="arabicPeriod"/>
            </a:pPr>
            <a:endParaRPr lang="en-US" sz="1800"/>
          </a:p>
        </p:txBody>
      </p:sp>
      <p:pic>
        <p:nvPicPr>
          <p:cNvPr id="2050" name="Picture 2">
            <a:extLst>
              <a:ext uri="{FF2B5EF4-FFF2-40B4-BE49-F238E27FC236}">
                <a16:creationId xmlns:a16="http://schemas.microsoft.com/office/drawing/2014/main" id="{D55D3D6D-67F0-5F2F-FD04-7A9815DB61A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32" y="0"/>
            <a:ext cx="4572000" cy="6858000"/>
          </a:xfrm>
          <a:prstGeom prst="rect">
            <a:avLst/>
          </a:prstGeom>
          <a:solidFill>
            <a:schemeClr val="accent2"/>
          </a:solidFill>
          <a:ln>
            <a:solidFill>
              <a:schemeClr val="bg1"/>
            </a:solidFill>
          </a:ln>
        </p:spPr>
      </p:pic>
      <p:pic>
        <p:nvPicPr>
          <p:cNvPr id="15" name="Picture 14" descr="A green virus with black background&#10;&#10;AI-generated content may be incorrect.">
            <a:extLst>
              <a:ext uri="{FF2B5EF4-FFF2-40B4-BE49-F238E27FC236}">
                <a16:creationId xmlns:a16="http://schemas.microsoft.com/office/drawing/2014/main" id="{1F7EE719-2940-6480-F91A-A0905B287D2D}"/>
              </a:ext>
            </a:extLst>
          </p:cNvPr>
          <p:cNvPicPr>
            <a:picLocks noChangeAspect="1"/>
          </p:cNvPicPr>
          <p:nvPr/>
        </p:nvPicPr>
        <p:blipFill>
          <a:blip r:embed="rId4"/>
          <a:stretch>
            <a:fillRect/>
          </a:stretch>
        </p:blipFill>
        <p:spPr>
          <a:xfrm>
            <a:off x="641042" y="1142801"/>
            <a:ext cx="483978" cy="468023"/>
          </a:xfrm>
          <a:prstGeom prst="rect">
            <a:avLst/>
          </a:prstGeom>
        </p:spPr>
      </p:pic>
      <p:pic>
        <p:nvPicPr>
          <p:cNvPr id="16" name="Picture 4">
            <a:extLst>
              <a:ext uri="{FF2B5EF4-FFF2-40B4-BE49-F238E27FC236}">
                <a16:creationId xmlns:a16="http://schemas.microsoft.com/office/drawing/2014/main" id="{06313E33-F4F7-1D8D-434D-E190A34B37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6884" y="2305596"/>
            <a:ext cx="498231" cy="49823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97C19C56-2F36-9C2F-06B4-E67C741D26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6815" y="2141470"/>
            <a:ext cx="498231" cy="49823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08A2896B-4908-2D22-45AD-3DC2F2CB27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8514" y="2223533"/>
            <a:ext cx="498231" cy="4982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9C85F4EC-8D4A-D325-8221-1681E82B53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2360948">
            <a:off x="1058943" y="3454050"/>
            <a:ext cx="314610" cy="47191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a:extLst>
              <a:ext uri="{FF2B5EF4-FFF2-40B4-BE49-F238E27FC236}">
                <a16:creationId xmlns:a16="http://schemas.microsoft.com/office/drawing/2014/main" id="{5DDCB75D-3BF5-E4C8-75A2-9E95248725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9886027">
            <a:off x="2671508" y="4711897"/>
            <a:ext cx="337095" cy="505643"/>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descr="Fish with solid fill">
            <a:extLst>
              <a:ext uri="{FF2B5EF4-FFF2-40B4-BE49-F238E27FC236}">
                <a16:creationId xmlns:a16="http://schemas.microsoft.com/office/drawing/2014/main" id="{85123BA5-7FCA-441E-D58F-9CFA528CE5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7397" y="1142801"/>
            <a:ext cx="761425" cy="761425"/>
          </a:xfrm>
          <a:prstGeom prst="rect">
            <a:avLst/>
          </a:prstGeom>
        </p:spPr>
      </p:pic>
      <p:pic>
        <p:nvPicPr>
          <p:cNvPr id="29" name="Graphic 28" descr="Chemicals with solid fill">
            <a:extLst>
              <a:ext uri="{FF2B5EF4-FFF2-40B4-BE49-F238E27FC236}">
                <a16:creationId xmlns:a16="http://schemas.microsoft.com/office/drawing/2014/main" id="{1679EB17-9CF9-13B2-48EF-4B0209A05E7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410126" y="3336891"/>
            <a:ext cx="317334" cy="317334"/>
          </a:xfrm>
          <a:prstGeom prst="rect">
            <a:avLst/>
          </a:prstGeom>
        </p:spPr>
      </p:pic>
      <p:pic>
        <p:nvPicPr>
          <p:cNvPr id="30" name="Graphic 29" descr="Chemicals with solid fill">
            <a:extLst>
              <a:ext uri="{FF2B5EF4-FFF2-40B4-BE49-F238E27FC236}">
                <a16:creationId xmlns:a16="http://schemas.microsoft.com/office/drawing/2014/main" id="{6D7E5B84-B64C-7836-012C-07633D9C169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218959" y="3446261"/>
            <a:ext cx="374803" cy="374803"/>
          </a:xfrm>
          <a:prstGeom prst="rect">
            <a:avLst/>
          </a:prstGeom>
        </p:spPr>
      </p:pic>
      <p:pic>
        <p:nvPicPr>
          <p:cNvPr id="31" name="Graphic 30" descr="Chemicals with solid fill">
            <a:extLst>
              <a:ext uri="{FF2B5EF4-FFF2-40B4-BE49-F238E27FC236}">
                <a16:creationId xmlns:a16="http://schemas.microsoft.com/office/drawing/2014/main" id="{55C1601E-E26B-A73A-53BC-08F39902E89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79412" y="3367037"/>
            <a:ext cx="317333" cy="317333"/>
          </a:xfrm>
          <a:prstGeom prst="rect">
            <a:avLst/>
          </a:prstGeom>
        </p:spPr>
      </p:pic>
      <p:pic>
        <p:nvPicPr>
          <p:cNvPr id="32" name="Picture 31" descr="A green virus with black background&#10;&#10;AI-generated content may be incorrect.">
            <a:extLst>
              <a:ext uri="{FF2B5EF4-FFF2-40B4-BE49-F238E27FC236}">
                <a16:creationId xmlns:a16="http://schemas.microsoft.com/office/drawing/2014/main" id="{27214B57-2AF8-2D60-25D8-1BC1157639F8}"/>
              </a:ext>
            </a:extLst>
          </p:cNvPr>
          <p:cNvPicPr>
            <a:picLocks noChangeAspect="1"/>
          </p:cNvPicPr>
          <p:nvPr/>
        </p:nvPicPr>
        <p:blipFill>
          <a:blip r:embed="rId4"/>
          <a:stretch>
            <a:fillRect/>
          </a:stretch>
        </p:blipFill>
        <p:spPr>
          <a:xfrm>
            <a:off x="181403" y="1203408"/>
            <a:ext cx="507975" cy="491229"/>
          </a:xfrm>
          <a:prstGeom prst="rect">
            <a:avLst/>
          </a:prstGeom>
        </p:spPr>
      </p:pic>
      <p:pic>
        <p:nvPicPr>
          <p:cNvPr id="33" name="Picture 32" descr="A green virus with black background&#10;&#10;AI-generated content may be incorrect.">
            <a:extLst>
              <a:ext uri="{FF2B5EF4-FFF2-40B4-BE49-F238E27FC236}">
                <a16:creationId xmlns:a16="http://schemas.microsoft.com/office/drawing/2014/main" id="{B2EF338D-7955-27C5-A681-18980A41B6FF}"/>
              </a:ext>
            </a:extLst>
          </p:cNvPr>
          <p:cNvPicPr>
            <a:picLocks noChangeAspect="1"/>
          </p:cNvPicPr>
          <p:nvPr/>
        </p:nvPicPr>
        <p:blipFill>
          <a:blip r:embed="rId4"/>
          <a:stretch>
            <a:fillRect/>
          </a:stretch>
        </p:blipFill>
        <p:spPr>
          <a:xfrm>
            <a:off x="434576" y="1420363"/>
            <a:ext cx="587249" cy="567890"/>
          </a:xfrm>
          <a:prstGeom prst="rect">
            <a:avLst/>
          </a:prstGeom>
        </p:spPr>
      </p:pic>
      <p:pic>
        <p:nvPicPr>
          <p:cNvPr id="5" name="Picture 2">
            <a:extLst>
              <a:ext uri="{FF2B5EF4-FFF2-40B4-BE49-F238E27FC236}">
                <a16:creationId xmlns:a16="http://schemas.microsoft.com/office/drawing/2014/main" id="{FB4D7A63-E150-01FA-6CB8-D2BF20884E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591546">
            <a:off x="3055091" y="2527273"/>
            <a:ext cx="382945" cy="5744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DE01078-C7FD-FF05-2748-82CC6744CEE4}"/>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12322020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3.75E-6 -3.7037E-7 L 0.05612 -3.7037E-7 C 0.08125 -3.7037E-7 0.11237 0.07963 0.11237 0.14468 L 0.11237 0.28982 " pathEditMode="relative" rAng="0" ptsTypes="AAAA">
                                      <p:cBhvr>
                                        <p:cTn id="6" dur="2000" fill="hold"/>
                                        <p:tgtEl>
                                          <p:spTgt spid="28"/>
                                        </p:tgtEl>
                                        <p:attrNameLst>
                                          <p:attrName>ppt_x</p:attrName>
                                          <p:attrName>ppt_y</p:attrName>
                                        </p:attrNameLst>
                                      </p:cBhvr>
                                      <p:rCtr x="5612" y="14491"/>
                                    </p:animMotion>
                                  </p:childTnLst>
                                </p:cTn>
                              </p:par>
                            </p:childTnLst>
                          </p:cTn>
                        </p:par>
                      </p:childTnLst>
                    </p:cTn>
                  </p:par>
                  <p:par>
                    <p:cTn id="7" fill="hold">
                      <p:stCondLst>
                        <p:cond delay="indefinite"/>
                      </p:stCondLst>
                      <p:childTnLst>
                        <p:par>
                          <p:cTn id="8" fill="hold">
                            <p:stCondLst>
                              <p:cond delay="0"/>
                            </p:stCondLst>
                            <p:childTnLst>
                              <p:par>
                                <p:cTn id="9" presetID="6" presetClass="exit" presetSubtype="32" fill="hold" nodeType="clickEffect">
                                  <p:stCondLst>
                                    <p:cond delay="0"/>
                                  </p:stCondLst>
                                  <p:childTnLst>
                                    <p:animEffect transition="out" filter="circle(out)">
                                      <p:cBhvr>
                                        <p:cTn id="10" dur="2000"/>
                                        <p:tgtEl>
                                          <p:spTgt spid="28"/>
                                        </p:tgtEl>
                                      </p:cBhvr>
                                    </p:animEffect>
                                    <p:set>
                                      <p:cBhvr>
                                        <p:cTn id="11" dur="1" fill="hold">
                                          <p:stCondLst>
                                            <p:cond delay="1999"/>
                                          </p:stCondLst>
                                        </p:cTn>
                                        <p:tgtEl>
                                          <p:spTgt spid="28"/>
                                        </p:tgtEl>
                                        <p:attrNameLst>
                                          <p:attrName>style.visibility</p:attrName>
                                        </p:attrNameLst>
                                      </p:cBhvr>
                                      <p:to>
                                        <p:strVal val="hidden"/>
                                      </p:to>
                                    </p:set>
                                  </p:childTnLst>
                                </p:cTn>
                              </p:par>
                              <p:par>
                                <p:cTn id="12" presetID="6" presetClass="entr" presetSubtype="16"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circle(in)">
                                      <p:cBhvr>
                                        <p:cTn id="14" dur="2000"/>
                                        <p:tgtEl>
                                          <p:spTgt spid="31"/>
                                        </p:tgtEl>
                                      </p:cBhvr>
                                    </p:animEffect>
                                  </p:childTnLst>
                                </p:cTn>
                              </p:par>
                              <p:par>
                                <p:cTn id="15" presetID="6"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circle(in)">
                                      <p:cBhvr>
                                        <p:cTn id="17" dur="2000"/>
                                        <p:tgtEl>
                                          <p:spTgt spid="30"/>
                                        </p:tgtEl>
                                      </p:cBhvr>
                                    </p:animEffect>
                                  </p:childTnLst>
                                </p:cTn>
                              </p:par>
                              <p:par>
                                <p:cTn id="18" presetID="6" presetClass="entr" presetSubtype="16"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circle(in)">
                                      <p:cBhvr>
                                        <p:cTn id="20" dur="20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6.25E-7 -3.7037E-7 L 0.00664 0.08194 " pathEditMode="relative" rAng="0" ptsTypes="AA">
                                      <p:cBhvr>
                                        <p:cTn id="24" dur="2000" fill="hold"/>
                                        <p:tgtEl>
                                          <p:spTgt spid="31"/>
                                        </p:tgtEl>
                                        <p:attrNameLst>
                                          <p:attrName>ppt_x</p:attrName>
                                          <p:attrName>ppt_y</p:attrName>
                                        </p:attrNameLst>
                                      </p:cBhvr>
                                      <p:rCtr x="326" y="4097"/>
                                    </p:animMotion>
                                  </p:childTnLst>
                                </p:cTn>
                              </p:par>
                              <p:par>
                                <p:cTn id="25" presetID="42" presetClass="path" presetSubtype="0" accel="50000" decel="50000" fill="hold" nodeType="withEffect">
                                  <p:stCondLst>
                                    <p:cond delay="0"/>
                                  </p:stCondLst>
                                  <p:childTnLst>
                                    <p:animMotion origin="layout" path="M 4.16667E-6 -1.11111E-6 L -0.02631 -0.05532 " pathEditMode="relative" rAng="0" ptsTypes="AA">
                                      <p:cBhvr>
                                        <p:cTn id="26" dur="2000" fill="hold"/>
                                        <p:tgtEl>
                                          <p:spTgt spid="30"/>
                                        </p:tgtEl>
                                        <p:attrNameLst>
                                          <p:attrName>ppt_x</p:attrName>
                                          <p:attrName>ppt_y</p:attrName>
                                        </p:attrNameLst>
                                      </p:cBhvr>
                                      <p:rCtr x="-1315" y="-2778"/>
                                    </p:animMotion>
                                  </p:childTnLst>
                                </p:cTn>
                              </p:par>
                              <p:par>
                                <p:cTn id="27" presetID="42" presetClass="path" presetSubtype="0" accel="50000" decel="50000" fill="hold" nodeType="withEffect">
                                  <p:stCondLst>
                                    <p:cond delay="0"/>
                                  </p:stCondLst>
                                  <p:childTnLst>
                                    <p:animMotion origin="layout" path="M 2.91667E-6 -2.22222E-6 L 0.06419 0.02431 " pathEditMode="relative" rAng="0" ptsTypes="AA">
                                      <p:cBhvr>
                                        <p:cTn id="28" dur="2000" fill="hold"/>
                                        <p:tgtEl>
                                          <p:spTgt spid="29"/>
                                        </p:tgtEl>
                                        <p:attrNameLst>
                                          <p:attrName>ppt_x</p:attrName>
                                          <p:attrName>ppt_y</p:attrName>
                                        </p:attrNameLst>
                                      </p:cBhvr>
                                      <p:rCtr x="3203" y="1204"/>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2.91667E-6 -1.11111E-6 L 0.13047 0.00926 " pathEditMode="relative" rAng="0" ptsTypes="AA">
                                      <p:cBhvr>
                                        <p:cTn id="40" dur="2000" fill="hold"/>
                                        <p:tgtEl>
                                          <p:spTgt spid="32"/>
                                        </p:tgtEl>
                                        <p:attrNameLst>
                                          <p:attrName>ppt_x</p:attrName>
                                          <p:attrName>ppt_y</p:attrName>
                                        </p:attrNameLst>
                                      </p:cBhvr>
                                      <p:rCtr x="6523" y="463"/>
                                    </p:animMotion>
                                  </p:childTnLst>
                                </p:cTn>
                              </p:par>
                              <p:par>
                                <p:cTn id="41" presetID="42" presetClass="path" presetSubtype="0" accel="50000" decel="50000" fill="hold" nodeType="withEffect">
                                  <p:stCondLst>
                                    <p:cond delay="0"/>
                                  </p:stCondLst>
                                  <p:childTnLst>
                                    <p:animMotion origin="layout" path="M 4.375E-6 3.7037E-7 L 0.13046 0.00926 " pathEditMode="relative" rAng="0" ptsTypes="AA">
                                      <p:cBhvr>
                                        <p:cTn id="42" dur="2000" fill="hold"/>
                                        <p:tgtEl>
                                          <p:spTgt spid="33"/>
                                        </p:tgtEl>
                                        <p:attrNameLst>
                                          <p:attrName>ppt_x</p:attrName>
                                          <p:attrName>ppt_y</p:attrName>
                                        </p:attrNameLst>
                                      </p:cBhvr>
                                      <p:rCtr x="6523" y="463"/>
                                    </p:animMotion>
                                  </p:childTnLst>
                                </p:cTn>
                              </p:par>
                              <p:par>
                                <p:cTn id="43" presetID="42" presetClass="path" presetSubtype="0" accel="50000" decel="50000" fill="hold" nodeType="withEffect">
                                  <p:stCondLst>
                                    <p:cond delay="0"/>
                                  </p:stCondLst>
                                  <p:childTnLst>
                                    <p:animMotion origin="layout" path="M 4.16667E-6 -4.44444E-6 L 0.13046 0.00926 " pathEditMode="relative" rAng="0" ptsTypes="AA">
                                      <p:cBhvr>
                                        <p:cTn id="44" dur="2000" fill="hold"/>
                                        <p:tgtEl>
                                          <p:spTgt spid="15"/>
                                        </p:tgtEl>
                                        <p:attrNameLst>
                                          <p:attrName>ppt_x</p:attrName>
                                          <p:attrName>ppt_y</p:attrName>
                                        </p:attrNameLst>
                                      </p:cBhvr>
                                      <p:rCtr x="6523" y="463"/>
                                    </p:animMotion>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4.16667E-7 -2.96296E-6 L 0.0724 -0.26527 " pathEditMode="relative" rAng="0" ptsTypes="AA">
                                      <p:cBhvr>
                                        <p:cTn id="48" dur="2000" fill="hold"/>
                                        <p:tgtEl>
                                          <p:spTgt spid="23"/>
                                        </p:tgtEl>
                                        <p:attrNameLst>
                                          <p:attrName>ppt_x</p:attrName>
                                          <p:attrName>ppt_y</p:attrName>
                                        </p:attrNameLst>
                                      </p:cBhvr>
                                      <p:rCtr x="3620" y="-13264"/>
                                    </p:animMotion>
                                  </p:childTnLst>
                                </p:cTn>
                              </p:par>
                              <p:par>
                                <p:cTn id="49" presetID="42" presetClass="path" presetSubtype="0" accel="50000" decel="50000" fill="hold" nodeType="withEffect">
                                  <p:stCondLst>
                                    <p:cond delay="0"/>
                                  </p:stCondLst>
                                  <p:childTnLst>
                                    <p:animMotion origin="layout" path="M -2.70833E-6 -2.59259E-6 L -0.03606 -0.44629 " pathEditMode="relative" rAng="0" ptsTypes="AA">
                                      <p:cBhvr>
                                        <p:cTn id="50" dur="2000" fill="hold"/>
                                        <p:tgtEl>
                                          <p:spTgt spid="26"/>
                                        </p:tgtEl>
                                        <p:attrNameLst>
                                          <p:attrName>ppt_x</p:attrName>
                                          <p:attrName>ppt_y</p:attrName>
                                        </p:attrNameLst>
                                      </p:cBhvr>
                                      <p:rCtr x="-1810" y="-22315"/>
                                    </p:animMotion>
                                  </p:childTnLst>
                                </p:cTn>
                              </p:par>
                              <p:par>
                                <p:cTn id="51" presetID="42" presetClass="path" presetSubtype="0" accel="50000" decel="50000" fill="hold" nodeType="withEffect">
                                  <p:stCondLst>
                                    <p:cond delay="0"/>
                                  </p:stCondLst>
                                  <p:childTnLst>
                                    <p:animMotion origin="layout" path="M 3.95833E-6 3.33333E-6 L -0.05495 -0.17616 " pathEditMode="relative" rAng="0" ptsTypes="AA">
                                      <p:cBhvr>
                                        <p:cTn id="52" dur="2000" fill="hold"/>
                                        <p:tgtEl>
                                          <p:spTgt spid="5"/>
                                        </p:tgtEl>
                                        <p:attrNameLst>
                                          <p:attrName>ppt_x</p:attrName>
                                          <p:attrName>ppt_y</p:attrName>
                                        </p:attrNameLst>
                                      </p:cBhvr>
                                      <p:rCtr x="-2747" y="-8819"/>
                                    </p:animMotion>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1.25E-6 3.33333E-6 L 0.00599 -0.11783 " pathEditMode="relative" rAng="0" ptsTypes="AA">
                                      <p:cBhvr>
                                        <p:cTn id="56" dur="2000" fill="hold"/>
                                        <p:tgtEl>
                                          <p:spTgt spid="18"/>
                                        </p:tgtEl>
                                        <p:attrNameLst>
                                          <p:attrName>ppt_x</p:attrName>
                                          <p:attrName>ppt_y</p:attrName>
                                        </p:attrNameLst>
                                      </p:cBhvr>
                                      <p:rCtr x="299" y="-5903"/>
                                    </p:animMotion>
                                  </p:childTnLst>
                                </p:cTn>
                              </p:par>
                              <p:par>
                                <p:cTn id="57" presetID="42" presetClass="path" presetSubtype="0" accel="50000" decel="50000" fill="hold" nodeType="withEffect">
                                  <p:stCondLst>
                                    <p:cond delay="0"/>
                                  </p:stCondLst>
                                  <p:childTnLst>
                                    <p:animMotion origin="layout" path="M -0.00052 0.02431 L -0.00534 -0.14166 " pathEditMode="relative" rAng="0" ptsTypes="AA">
                                      <p:cBhvr>
                                        <p:cTn id="58" dur="2000" fill="hold"/>
                                        <p:tgtEl>
                                          <p:spTgt spid="16"/>
                                        </p:tgtEl>
                                        <p:attrNameLst>
                                          <p:attrName>ppt_x</p:attrName>
                                          <p:attrName>ppt_y</p:attrName>
                                        </p:attrNameLst>
                                      </p:cBhvr>
                                      <p:rCtr x="-247" y="-8310"/>
                                    </p:animMotion>
                                  </p:childTnLst>
                                </p:cTn>
                              </p:par>
                              <p:par>
                                <p:cTn id="59" presetID="42" presetClass="path" presetSubtype="0" accel="50000" decel="50000" fill="hold" nodeType="withEffect">
                                  <p:stCondLst>
                                    <p:cond delay="0"/>
                                  </p:stCondLst>
                                  <p:childTnLst>
                                    <p:animMotion origin="layout" path="M 2.91667E-6 -1.11111E-6 L 0.00091 -0.11782 " pathEditMode="relative" rAng="0" ptsTypes="AA">
                                      <p:cBhvr>
                                        <p:cTn id="60" dur="2000" fill="hold"/>
                                        <p:tgtEl>
                                          <p:spTgt spid="17"/>
                                        </p:tgtEl>
                                        <p:attrNameLst>
                                          <p:attrName>ppt_x</p:attrName>
                                          <p:attrName>ppt_y</p:attrName>
                                        </p:attrNameLst>
                                      </p:cBhvr>
                                      <p:rCtr x="39" y="-5903"/>
                                    </p:animMotion>
                                  </p:childTnLst>
                                </p:cTn>
                              </p:par>
                            </p:childTnLst>
                          </p:cTn>
                        </p:par>
                      </p:childTnLst>
                    </p:cTn>
                  </p:par>
                  <p:par>
                    <p:cTn id="61" fill="hold">
                      <p:stCondLst>
                        <p:cond delay="indefinite"/>
                      </p:stCondLst>
                      <p:childTnLst>
                        <p:par>
                          <p:cTn id="62" fill="hold">
                            <p:stCondLst>
                              <p:cond delay="0"/>
                            </p:stCondLst>
                            <p:childTnLst>
                              <p:par>
                                <p:cTn id="63" presetID="6" presetClass="exit" presetSubtype="32" fill="hold" nodeType="clickEffect">
                                  <p:stCondLst>
                                    <p:cond delay="0"/>
                                  </p:stCondLst>
                                  <p:childTnLst>
                                    <p:animEffect transition="out" filter="circle(out)">
                                      <p:cBhvr>
                                        <p:cTn id="64" dur="2000"/>
                                        <p:tgtEl>
                                          <p:spTgt spid="33"/>
                                        </p:tgtEl>
                                      </p:cBhvr>
                                    </p:animEffect>
                                    <p:set>
                                      <p:cBhvr>
                                        <p:cTn id="65" dur="1" fill="hold">
                                          <p:stCondLst>
                                            <p:cond delay="1999"/>
                                          </p:stCondLst>
                                        </p:cTn>
                                        <p:tgtEl>
                                          <p:spTgt spid="33"/>
                                        </p:tgtEl>
                                        <p:attrNameLst>
                                          <p:attrName>style.visibility</p:attrName>
                                        </p:attrNameLst>
                                      </p:cBhvr>
                                      <p:to>
                                        <p:strVal val="hidden"/>
                                      </p:to>
                                    </p:set>
                                  </p:childTnLst>
                                </p:cTn>
                              </p:par>
                              <p:par>
                                <p:cTn id="66" presetID="6" presetClass="exit" presetSubtype="32" fill="hold" nodeType="withEffect">
                                  <p:stCondLst>
                                    <p:cond delay="0"/>
                                  </p:stCondLst>
                                  <p:childTnLst>
                                    <p:animEffect transition="out" filter="circle(out)">
                                      <p:cBhvr>
                                        <p:cTn id="67" dur="2000"/>
                                        <p:tgtEl>
                                          <p:spTgt spid="17"/>
                                        </p:tgtEl>
                                      </p:cBhvr>
                                    </p:animEffect>
                                    <p:set>
                                      <p:cBhvr>
                                        <p:cTn id="68" dur="1" fill="hold">
                                          <p:stCondLst>
                                            <p:cond delay="1999"/>
                                          </p:stCondLst>
                                        </p:cTn>
                                        <p:tgtEl>
                                          <p:spTgt spid="17"/>
                                        </p:tgtEl>
                                        <p:attrNameLst>
                                          <p:attrName>style.visibility</p:attrName>
                                        </p:attrNameLst>
                                      </p:cBhvr>
                                      <p:to>
                                        <p:strVal val="hidden"/>
                                      </p:to>
                                    </p:set>
                                  </p:childTnLst>
                                </p:cTn>
                              </p:par>
                              <p:par>
                                <p:cTn id="69" presetID="6" presetClass="exit" presetSubtype="32" fill="hold" nodeType="withEffect">
                                  <p:stCondLst>
                                    <p:cond delay="0"/>
                                  </p:stCondLst>
                                  <p:childTnLst>
                                    <p:animEffect transition="out" filter="circle(out)">
                                      <p:cBhvr>
                                        <p:cTn id="70" dur="2000"/>
                                        <p:tgtEl>
                                          <p:spTgt spid="23"/>
                                        </p:tgtEl>
                                      </p:cBhvr>
                                    </p:animEffect>
                                    <p:set>
                                      <p:cBhvr>
                                        <p:cTn id="71" dur="1" fill="hold">
                                          <p:stCondLst>
                                            <p:cond delay="1999"/>
                                          </p:stCondLst>
                                        </p:cTn>
                                        <p:tgtEl>
                                          <p:spTgt spid="23"/>
                                        </p:tgtEl>
                                        <p:attrNameLst>
                                          <p:attrName>style.visibility</p:attrName>
                                        </p:attrNameLst>
                                      </p:cBhvr>
                                      <p:to>
                                        <p:strVal val="hidden"/>
                                      </p:to>
                                    </p:set>
                                  </p:childTnLst>
                                </p:cTn>
                              </p:par>
                              <p:par>
                                <p:cTn id="72" presetID="6" presetClass="exit" presetSubtype="32" fill="hold" nodeType="withEffect">
                                  <p:stCondLst>
                                    <p:cond delay="0"/>
                                  </p:stCondLst>
                                  <p:childTnLst>
                                    <p:animEffect transition="out" filter="circle(out)">
                                      <p:cBhvr>
                                        <p:cTn id="73" dur="2000"/>
                                        <p:tgtEl>
                                          <p:spTgt spid="26"/>
                                        </p:tgtEl>
                                      </p:cBhvr>
                                    </p:animEffect>
                                    <p:set>
                                      <p:cBhvr>
                                        <p:cTn id="74" dur="1" fill="hold">
                                          <p:stCondLst>
                                            <p:cond delay="1999"/>
                                          </p:stCondLst>
                                        </p:cTn>
                                        <p:tgtEl>
                                          <p:spTgt spid="26"/>
                                        </p:tgtEl>
                                        <p:attrNameLst>
                                          <p:attrName>style.visibility</p:attrName>
                                        </p:attrNameLst>
                                      </p:cBhvr>
                                      <p:to>
                                        <p:strVal val="hidden"/>
                                      </p:to>
                                    </p:set>
                                  </p:childTnLst>
                                </p:cTn>
                              </p:par>
                              <p:par>
                                <p:cTn id="75" presetID="6" presetClass="exit" presetSubtype="32" fill="hold" nodeType="withEffect">
                                  <p:stCondLst>
                                    <p:cond delay="0"/>
                                  </p:stCondLst>
                                  <p:childTnLst>
                                    <p:animEffect transition="out" filter="circle(out)">
                                      <p:cBhvr>
                                        <p:cTn id="76" dur="2000"/>
                                        <p:tgtEl>
                                          <p:spTgt spid="5"/>
                                        </p:tgtEl>
                                      </p:cBhvr>
                                    </p:animEffect>
                                    <p:set>
                                      <p:cBhvr>
                                        <p:cTn id="77" dur="1" fill="hold">
                                          <p:stCondLst>
                                            <p:cond delay="1999"/>
                                          </p:stCondLst>
                                        </p:cTn>
                                        <p:tgtEl>
                                          <p:spTgt spid="5"/>
                                        </p:tgtEl>
                                        <p:attrNameLst>
                                          <p:attrName>style.visibility</p:attrName>
                                        </p:attrNameLst>
                                      </p:cBhvr>
                                      <p:to>
                                        <p:strVal val="hidden"/>
                                      </p:to>
                                    </p:set>
                                  </p:childTnLst>
                                </p:cTn>
                              </p:par>
                              <p:par>
                                <p:cTn id="78" presetID="6" presetClass="exit" presetSubtype="32" fill="hold" nodeType="withEffect">
                                  <p:stCondLst>
                                    <p:cond delay="0"/>
                                  </p:stCondLst>
                                  <p:childTnLst>
                                    <p:animEffect transition="out" filter="circle(out)">
                                      <p:cBhvr>
                                        <p:cTn id="79" dur="2000"/>
                                        <p:tgtEl>
                                          <p:spTgt spid="15"/>
                                        </p:tgtEl>
                                      </p:cBhvr>
                                    </p:animEffect>
                                    <p:set>
                                      <p:cBhvr>
                                        <p:cTn id="80" dur="1" fill="hold">
                                          <p:stCondLst>
                                            <p:cond delay="1999"/>
                                          </p:stCondLst>
                                        </p:cTn>
                                        <p:tgtEl>
                                          <p:spTgt spid="15"/>
                                        </p:tgtEl>
                                        <p:attrNameLst>
                                          <p:attrName>style.visibility</p:attrName>
                                        </p:attrNameLst>
                                      </p:cBhvr>
                                      <p:to>
                                        <p:strVal val="hidden"/>
                                      </p:to>
                                    </p:set>
                                  </p:childTnLst>
                                </p:cTn>
                              </p:par>
                              <p:par>
                                <p:cTn id="81" presetID="6" presetClass="exit" presetSubtype="32" fill="hold" nodeType="withEffect">
                                  <p:stCondLst>
                                    <p:cond delay="0"/>
                                  </p:stCondLst>
                                  <p:childTnLst>
                                    <p:animEffect transition="out" filter="circle(out)">
                                      <p:cBhvr>
                                        <p:cTn id="82" dur="2000"/>
                                        <p:tgtEl>
                                          <p:spTgt spid="18"/>
                                        </p:tgtEl>
                                      </p:cBhvr>
                                    </p:animEffect>
                                    <p:set>
                                      <p:cBhvr>
                                        <p:cTn id="83" dur="1" fill="hold">
                                          <p:stCondLst>
                                            <p:cond delay="1999"/>
                                          </p:stCondLst>
                                        </p:cTn>
                                        <p:tgtEl>
                                          <p:spTgt spid="18"/>
                                        </p:tgtEl>
                                        <p:attrNameLst>
                                          <p:attrName>style.visibility</p:attrName>
                                        </p:attrNameLst>
                                      </p:cBhvr>
                                      <p:to>
                                        <p:strVal val="hidden"/>
                                      </p:to>
                                    </p:set>
                                  </p:childTnLst>
                                </p:cTn>
                              </p:par>
                              <p:par>
                                <p:cTn id="84" presetID="6" presetClass="exit" presetSubtype="32" fill="hold" nodeType="withEffect">
                                  <p:stCondLst>
                                    <p:cond delay="0"/>
                                  </p:stCondLst>
                                  <p:childTnLst>
                                    <p:animEffect transition="out" filter="circle(out)">
                                      <p:cBhvr>
                                        <p:cTn id="85" dur="2000"/>
                                        <p:tgtEl>
                                          <p:spTgt spid="16"/>
                                        </p:tgtEl>
                                      </p:cBhvr>
                                    </p:animEffect>
                                    <p:set>
                                      <p:cBhvr>
                                        <p:cTn id="86" dur="1" fill="hold">
                                          <p:stCondLst>
                                            <p:cond delay="1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A1B03-7272-D867-EDC5-88FFD62AC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13FE9-E5FA-03B9-4208-9D5EEB43689F}"/>
              </a:ext>
            </a:extLst>
          </p:cNvPr>
          <p:cNvSpPr>
            <a:spLocks noGrp="1"/>
          </p:cNvSpPr>
          <p:nvPr>
            <p:ph type="title"/>
          </p:nvPr>
        </p:nvSpPr>
        <p:spPr>
          <a:xfrm>
            <a:off x="769210" y="285672"/>
            <a:ext cx="10653578" cy="445970"/>
          </a:xfrm>
        </p:spPr>
        <p:txBody>
          <a:bodyPr>
            <a:noAutofit/>
          </a:bodyPr>
          <a:lstStyle/>
          <a:p>
            <a:pPr algn="ctr"/>
            <a:r>
              <a:rPr lang="en-US" sz="2800"/>
              <a:t>PFAS Effects on the Immune System</a:t>
            </a:r>
          </a:p>
        </p:txBody>
      </p:sp>
      <p:graphicFrame>
        <p:nvGraphicFramePr>
          <p:cNvPr id="7" name="Content Placeholder 6">
            <a:extLst>
              <a:ext uri="{FF2B5EF4-FFF2-40B4-BE49-F238E27FC236}">
                <a16:creationId xmlns:a16="http://schemas.microsoft.com/office/drawing/2014/main" id="{30B895E3-35C4-80AF-A6FC-2661DAAECE9B}"/>
              </a:ext>
            </a:extLst>
          </p:cNvPr>
          <p:cNvGraphicFramePr>
            <a:graphicFrameLocks noGrp="1"/>
          </p:cNvGraphicFramePr>
          <p:nvPr>
            <p:ph idx="1"/>
            <p:extLst>
              <p:ext uri="{D42A27DB-BD31-4B8C-83A1-F6EECF244321}">
                <p14:modId xmlns:p14="http://schemas.microsoft.com/office/powerpoint/2010/main" val="353303420"/>
              </p:ext>
            </p:extLst>
          </p:nvPr>
        </p:nvGraphicFramePr>
        <p:xfrm>
          <a:off x="332538" y="844853"/>
          <a:ext cx="11526921" cy="5577548"/>
        </p:xfrm>
        <a:graphic>
          <a:graphicData uri="http://schemas.openxmlformats.org/drawingml/2006/table">
            <a:tbl>
              <a:tblPr firstRow="1" bandRow="1">
                <a:tableStyleId>{2D5ABB26-0587-4C30-8999-92F81FD0307C}</a:tableStyleId>
              </a:tblPr>
              <a:tblGrid>
                <a:gridCol w="1401012">
                  <a:extLst>
                    <a:ext uri="{9D8B030D-6E8A-4147-A177-3AD203B41FA5}">
                      <a16:colId xmlns:a16="http://schemas.microsoft.com/office/drawing/2014/main" val="1914655248"/>
                    </a:ext>
                  </a:extLst>
                </a:gridCol>
                <a:gridCol w="4044950">
                  <a:extLst>
                    <a:ext uri="{9D8B030D-6E8A-4147-A177-3AD203B41FA5}">
                      <a16:colId xmlns:a16="http://schemas.microsoft.com/office/drawing/2014/main" val="949921356"/>
                    </a:ext>
                  </a:extLst>
                </a:gridCol>
                <a:gridCol w="4495800">
                  <a:extLst>
                    <a:ext uri="{9D8B030D-6E8A-4147-A177-3AD203B41FA5}">
                      <a16:colId xmlns:a16="http://schemas.microsoft.com/office/drawing/2014/main" val="2710735495"/>
                    </a:ext>
                  </a:extLst>
                </a:gridCol>
                <a:gridCol w="1585159">
                  <a:extLst>
                    <a:ext uri="{9D8B030D-6E8A-4147-A177-3AD203B41FA5}">
                      <a16:colId xmlns:a16="http://schemas.microsoft.com/office/drawing/2014/main" val="3453521784"/>
                    </a:ext>
                  </a:extLst>
                </a:gridCol>
              </a:tblGrid>
              <a:tr h="327999">
                <a:tc>
                  <a:txBody>
                    <a:bodyPr/>
                    <a:lstStyle/>
                    <a:p>
                      <a:pPr algn="ctr"/>
                      <a:r>
                        <a:rPr lang="en-US" sz="1800" b="0"/>
                        <a:t>PFAS</a:t>
                      </a:r>
                      <a:endParaRPr lang="en-US" sz="2000"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0"/>
                        <a:t>Effect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0"/>
                        <a:t>Result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0"/>
                        <a:t>Reference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extLst>
                  <a:ext uri="{0D108BD9-81ED-4DB2-BD59-A6C34878D82A}">
                    <a16:rowId xmlns:a16="http://schemas.microsoft.com/office/drawing/2014/main" val="1188635364"/>
                  </a:ext>
                </a:extLst>
              </a:tr>
              <a:tr h="922987">
                <a:tc>
                  <a:txBody>
                    <a:bodyPr/>
                    <a:lstStyle/>
                    <a:p>
                      <a:r>
                        <a:rPr lang="en-US" b="0"/>
                        <a:t>PFOA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a:t>Suppresses antibody response to vaccines (tetanus, diphtheria)</a:t>
                      </a:r>
                    </a:p>
                    <a:p>
                      <a:r>
                        <a:rPr lang="en-US" b="0"/>
                        <a:t>Alters immune cell 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a:t>Reduced vaccine effectiveness; slower immune response to infections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a:solidFill>
                            <a:schemeClr val="tx1"/>
                          </a:solidFill>
                        </a:rPr>
                        <a:t>[4, 6,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6713319"/>
                  </a:ext>
                </a:extLst>
              </a:tr>
              <a:tr h="819997">
                <a:tc>
                  <a:txBody>
                    <a:bodyPr/>
                    <a:lstStyle/>
                    <a:p>
                      <a:r>
                        <a:rPr lang="en-US" b="0"/>
                        <a:t>PFOS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Associated with lower antibody response in both human and animal studies</a:t>
                      </a:r>
                      <a:endParaRPr lang="en-US"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Increased susceptibility to infections; weaker vaccine protection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[4, 6, 7]</a:t>
                      </a:r>
                    </a:p>
                    <a:p>
                      <a:pPr algn="ctr">
                        <a:buNone/>
                      </a:pP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315816"/>
                  </a:ext>
                </a:extLst>
              </a:tr>
              <a:tr h="819997">
                <a:tc>
                  <a:txBody>
                    <a:bodyPr/>
                    <a:lstStyle/>
                    <a:p>
                      <a:r>
                        <a:rPr lang="en-US" b="0" err="1"/>
                        <a:t>PFHxS</a:t>
                      </a:r>
                      <a:endParaRPr lang="en-US"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Maternal exposure linked to increased childhood gastroenteritis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Higher frequency of gastrointestinal infections in children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[5, 7]</a:t>
                      </a:r>
                    </a:p>
                    <a:p>
                      <a:pPr algn="ctr">
                        <a:buNone/>
                      </a:pP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7819294"/>
                  </a:ext>
                </a:extLst>
              </a:tr>
              <a:tr h="820002">
                <a:tc>
                  <a:txBody>
                    <a:bodyPr/>
                    <a:lstStyle/>
                    <a:p>
                      <a:r>
                        <a:rPr lang="en-US" b="0"/>
                        <a:t>PFDA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Linked to reduced antibody production and immune suppression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Increased infection risk in children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[5, 7]</a:t>
                      </a:r>
                    </a:p>
                    <a:p>
                      <a:pPr algn="ctr">
                        <a:buNone/>
                      </a:pP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7473269"/>
                  </a:ext>
                </a:extLst>
              </a:tr>
              <a:tr h="820002">
                <a:tc>
                  <a:txBody>
                    <a:bodyPr/>
                    <a:lstStyle/>
                    <a:p>
                      <a:r>
                        <a:rPr lang="en-US" b="0"/>
                        <a:t>PFNA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Some evidence of altered immune responses and antibody suppression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Increased risk of infection; weaker immunity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[5, 7]</a:t>
                      </a:r>
                    </a:p>
                    <a:p>
                      <a:pPr algn="ctr">
                        <a:buNone/>
                      </a:pP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1079044"/>
                  </a:ext>
                </a:extLst>
              </a:tr>
              <a:tr h="820002">
                <a:tc>
                  <a:txBody>
                    <a:bodyPr/>
                    <a:lstStyle/>
                    <a:p>
                      <a:r>
                        <a:rPr lang="en-US" b="0"/>
                        <a:t>PFUnA,  PFDoDA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Limited evidence for decreased antibody responses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Possible immune suppression, especially in children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[5, 7]</a:t>
                      </a:r>
                    </a:p>
                    <a:p>
                      <a:pPr algn="ctr">
                        <a:buNone/>
                      </a:pPr>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2376770"/>
                  </a:ext>
                </a:extLst>
              </a:tr>
            </a:tbl>
          </a:graphicData>
        </a:graphic>
      </p:graphicFrame>
    </p:spTree>
    <p:extLst>
      <p:ext uri="{BB962C8B-B14F-4D97-AF65-F5344CB8AC3E}">
        <p14:creationId xmlns:p14="http://schemas.microsoft.com/office/powerpoint/2010/main" val="1609699876"/>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418981-618C-5AE7-249D-944CBDC8C93B}"/>
            </a:ext>
          </a:extLst>
        </p:cNvPr>
        <p:cNvGrpSpPr/>
        <p:nvPr/>
      </p:nvGrpSpPr>
      <p:grpSpPr>
        <a:xfrm>
          <a:off x="0" y="0"/>
          <a:ext cx="0" cy="0"/>
          <a:chOff x="0" y="0"/>
          <a:chExt cx="0" cy="0"/>
        </a:xfrm>
      </p:grpSpPr>
      <p:pic>
        <p:nvPicPr>
          <p:cNvPr id="4" name="Picture 3" descr="A body of water with rocks and plants&#10;&#10;AI-generated content may be incorrect.">
            <a:extLst>
              <a:ext uri="{FF2B5EF4-FFF2-40B4-BE49-F238E27FC236}">
                <a16:creationId xmlns:a16="http://schemas.microsoft.com/office/drawing/2014/main" id="{B8BC320E-3E83-F111-19D0-87B5A5C422CC}"/>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0A40760A-0D27-45C5-8BD9-93FD08629415}"/>
              </a:ext>
            </a:extLst>
          </p:cNvPr>
          <p:cNvSpPr>
            <a:spLocks noGrp="1"/>
          </p:cNvSpPr>
          <p:nvPr>
            <p:ph type="ctrTitle"/>
          </p:nvPr>
        </p:nvSpPr>
        <p:spPr>
          <a:xfrm>
            <a:off x="2301923" y="1482602"/>
            <a:ext cx="7588155" cy="2236264"/>
          </a:xfrm>
        </p:spPr>
        <p:txBody>
          <a:bodyPr>
            <a:normAutofit/>
          </a:bodyPr>
          <a:lstStyle/>
          <a:p>
            <a:r>
              <a:rPr lang="en-US" sz="5400">
                <a:solidFill>
                  <a:srgbClr val="FFFFFF"/>
                </a:solidFill>
              </a:rPr>
              <a:t>The Liver</a:t>
            </a:r>
          </a:p>
        </p:txBody>
      </p:sp>
    </p:spTree>
    <p:extLst>
      <p:ext uri="{BB962C8B-B14F-4D97-AF65-F5344CB8AC3E}">
        <p14:creationId xmlns:p14="http://schemas.microsoft.com/office/powerpoint/2010/main" val="4053538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0529ED-A534-2111-7471-2DD47B2F37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AAF90-A1CB-F393-2877-C1EA73EC2935}"/>
              </a:ext>
            </a:extLst>
          </p:cNvPr>
          <p:cNvSpPr>
            <a:spLocks noGrp="1"/>
          </p:cNvSpPr>
          <p:nvPr>
            <p:ph type="title"/>
          </p:nvPr>
        </p:nvSpPr>
        <p:spPr>
          <a:xfrm>
            <a:off x="5568534" y="603504"/>
            <a:ext cx="5916169" cy="884637"/>
          </a:xfrm>
        </p:spPr>
        <p:txBody>
          <a:bodyPr anchor="b">
            <a:normAutofit/>
          </a:bodyPr>
          <a:lstStyle/>
          <a:p>
            <a:r>
              <a:rPr lang="en-US"/>
              <a:t>Introduction </a:t>
            </a:r>
            <a:r>
              <a:rPr lang="en-US" sz="2400" baseline="30000">
                <a:solidFill>
                  <a:schemeClr val="tx1">
                    <a:lumMod val="50000"/>
                    <a:lumOff val="50000"/>
                  </a:schemeClr>
                </a:solidFill>
              </a:rPr>
              <a:t>[18]</a:t>
            </a:r>
            <a:endParaRPr lang="en-US">
              <a:solidFill>
                <a:schemeClr val="tx1">
                  <a:lumMod val="50000"/>
                  <a:lumOff val="50000"/>
                </a:schemeClr>
              </a:solidFill>
            </a:endParaRPr>
          </a:p>
        </p:txBody>
      </p:sp>
      <p:pic>
        <p:nvPicPr>
          <p:cNvPr id="1026" name="Picture 2">
            <a:extLst>
              <a:ext uri="{FF2B5EF4-FFF2-40B4-BE49-F238E27FC236}">
                <a16:creationId xmlns:a16="http://schemas.microsoft.com/office/drawing/2014/main" id="{21514BF2-AB34-383C-D0EE-27D3FEE438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99" r="2" b="5575"/>
          <a:stretch>
            <a:fillRect/>
          </a:stretch>
        </p:blipFill>
        <p:spPr bwMode="auto">
          <a:xfrm>
            <a:off x="20" y="10"/>
            <a:ext cx="4910308"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440AF15-FF05-C411-738B-8093D6E3DC06}"/>
              </a:ext>
            </a:extLst>
          </p:cNvPr>
          <p:cNvSpPr>
            <a:spLocks noGrp="1"/>
          </p:cNvSpPr>
          <p:nvPr>
            <p:ph idx="1"/>
          </p:nvPr>
        </p:nvSpPr>
        <p:spPr>
          <a:xfrm>
            <a:off x="5568533" y="1488141"/>
            <a:ext cx="5916169" cy="4821219"/>
          </a:xfrm>
        </p:spPr>
        <p:txBody>
          <a:bodyPr vert="horz" lIns="91440" tIns="45720" rIns="91440" bIns="45720" rtlCol="0">
            <a:normAutofit/>
          </a:bodyPr>
          <a:lstStyle/>
          <a:p>
            <a:pPr marL="457200" indent="-457200">
              <a:buFont typeface="+mj-lt"/>
              <a:buAutoNum type="arabicPeriod"/>
            </a:pPr>
            <a:r>
              <a:rPr lang="en-US" sz="1800"/>
              <a:t>Bile production</a:t>
            </a:r>
          </a:p>
          <a:p>
            <a:pPr marL="457200" indent="-457200">
              <a:buFont typeface="+mj-lt"/>
              <a:buAutoNum type="arabicPeriod"/>
            </a:pPr>
            <a:r>
              <a:rPr lang="en-US" sz="1800"/>
              <a:t>Vitamin storage</a:t>
            </a:r>
          </a:p>
          <a:p>
            <a:pPr marL="457200" indent="-457200">
              <a:buFont typeface="+mj-lt"/>
              <a:buAutoNum type="arabicPeriod"/>
            </a:pPr>
            <a:r>
              <a:rPr lang="en-US" sz="1800"/>
              <a:t>Drug metabolism </a:t>
            </a:r>
          </a:p>
          <a:p>
            <a:pPr marL="457200" indent="-457200">
              <a:buFont typeface="+mj-lt"/>
              <a:buAutoNum type="arabicPeriod"/>
            </a:pPr>
            <a:r>
              <a:rPr lang="en-US" sz="1800"/>
              <a:t>Clotting factor and protein synthesis </a:t>
            </a:r>
          </a:p>
          <a:p>
            <a:pPr marL="457200" indent="-457200">
              <a:buFont typeface="+mj-lt"/>
              <a:buAutoNum type="arabicPeriod"/>
            </a:pPr>
            <a:r>
              <a:rPr lang="en-US" sz="1800"/>
              <a:t>Sex hormone metabolism and production of carrier proteins </a:t>
            </a:r>
          </a:p>
          <a:p>
            <a:pPr marL="457200" indent="-457200">
              <a:buFont typeface="+mj-lt"/>
              <a:buAutoNum type="arabicPeriod"/>
            </a:pPr>
            <a:r>
              <a:rPr lang="en-US" sz="1800"/>
              <a:t>Immune defense via Kupffer and pit cells </a:t>
            </a:r>
          </a:p>
          <a:p>
            <a:pPr marL="457200" indent="-457200">
              <a:buFont typeface="+mj-lt"/>
              <a:buAutoNum type="arabicPeriod"/>
            </a:pPr>
            <a:endParaRPr lang="en-US" sz="1800"/>
          </a:p>
          <a:p>
            <a:pPr marL="0" indent="0">
              <a:buNone/>
            </a:pPr>
            <a:endParaRPr lang="en-US" sz="1800"/>
          </a:p>
          <a:p>
            <a:pPr marL="0" indent="0">
              <a:buNone/>
            </a:pPr>
            <a:endParaRPr lang="en-US" sz="1800"/>
          </a:p>
          <a:p>
            <a:pPr marL="0" indent="0">
              <a:buNone/>
            </a:pPr>
            <a:endParaRPr lang="en-US" sz="1800"/>
          </a:p>
        </p:txBody>
      </p:sp>
      <p:sp>
        <p:nvSpPr>
          <p:cNvPr id="4" name="TextBox 3">
            <a:extLst>
              <a:ext uri="{FF2B5EF4-FFF2-40B4-BE49-F238E27FC236}">
                <a16:creationId xmlns:a16="http://schemas.microsoft.com/office/drawing/2014/main" id="{DE708063-A3E6-E751-29BA-56B9186FFD2B}"/>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388590602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0BBCCE-1C15-4E59-A3A8-7CFDD022E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F84C8-3101-25A7-2FA0-CE4E6840D8CD}"/>
              </a:ext>
            </a:extLst>
          </p:cNvPr>
          <p:cNvSpPr>
            <a:spLocks noGrp="1"/>
          </p:cNvSpPr>
          <p:nvPr>
            <p:ph type="title"/>
          </p:nvPr>
        </p:nvSpPr>
        <p:spPr>
          <a:xfrm>
            <a:off x="5568534" y="603504"/>
            <a:ext cx="5916169" cy="884637"/>
          </a:xfrm>
        </p:spPr>
        <p:txBody>
          <a:bodyPr anchor="b">
            <a:normAutofit/>
          </a:bodyPr>
          <a:lstStyle/>
          <a:p>
            <a:r>
              <a:rPr lang="en-US"/>
              <a:t>Mechanism </a:t>
            </a:r>
            <a:r>
              <a:rPr lang="en-US" sz="2400" baseline="30000">
                <a:solidFill>
                  <a:schemeClr val="tx1">
                    <a:lumMod val="50000"/>
                    <a:lumOff val="50000"/>
                  </a:schemeClr>
                </a:solidFill>
              </a:rPr>
              <a:t>[19]</a:t>
            </a:r>
            <a:endParaRPr lang="en-US" baseline="30000">
              <a:solidFill>
                <a:schemeClr val="tx1">
                  <a:lumMod val="50000"/>
                  <a:lumOff val="50000"/>
                </a:schemeClr>
              </a:solidFill>
            </a:endParaRPr>
          </a:p>
        </p:txBody>
      </p:sp>
      <p:pic>
        <p:nvPicPr>
          <p:cNvPr id="1026" name="Picture 2">
            <a:extLst>
              <a:ext uri="{FF2B5EF4-FFF2-40B4-BE49-F238E27FC236}">
                <a16:creationId xmlns:a16="http://schemas.microsoft.com/office/drawing/2014/main" id="{FA40A6E7-B7D6-D7E4-13C6-0328C0E1B5E4}"/>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199" r="2" b="5575"/>
          <a:stretch>
            <a:fillRect/>
          </a:stretch>
        </p:blipFill>
        <p:spPr bwMode="auto">
          <a:xfrm>
            <a:off x="20" y="10"/>
            <a:ext cx="4910308"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364FFFC-0C07-166B-560E-C59BDF461026}"/>
              </a:ext>
            </a:extLst>
          </p:cNvPr>
          <p:cNvSpPr>
            <a:spLocks noGrp="1"/>
          </p:cNvSpPr>
          <p:nvPr>
            <p:ph idx="1"/>
          </p:nvPr>
        </p:nvSpPr>
        <p:spPr>
          <a:xfrm>
            <a:off x="5568533" y="1488141"/>
            <a:ext cx="5916169" cy="4821219"/>
          </a:xfrm>
        </p:spPr>
        <p:txBody>
          <a:bodyPr vert="horz" lIns="91440" tIns="45720" rIns="91440" bIns="45720" rtlCol="0">
            <a:normAutofit/>
          </a:bodyPr>
          <a:lstStyle/>
          <a:p>
            <a:pPr marL="342900" indent="-342900">
              <a:buFont typeface="+mj-lt"/>
              <a:buAutoNum type="arabicPeriod"/>
            </a:pPr>
            <a:r>
              <a:rPr lang="en-US" sz="1800"/>
              <a:t>Food is broken down in the stomach</a:t>
            </a:r>
          </a:p>
          <a:p>
            <a:pPr marL="342900" indent="-342900">
              <a:buFont typeface="+mj-lt"/>
              <a:buAutoNum type="arabicPeriod"/>
            </a:pPr>
            <a:r>
              <a:rPr lang="en-US" sz="1800"/>
              <a:t>Nutrients are absorbed in the small intestine</a:t>
            </a:r>
          </a:p>
          <a:p>
            <a:pPr marL="342900" indent="-342900">
              <a:buFont typeface="+mj-lt"/>
              <a:buAutoNum type="arabicPeriod"/>
            </a:pPr>
            <a:r>
              <a:rPr lang="en-US" sz="1800"/>
              <a:t>Nutrients are transported through blood or lymph to the liver</a:t>
            </a:r>
          </a:p>
          <a:p>
            <a:pPr marL="342900" indent="-342900">
              <a:buFont typeface="+mj-lt"/>
              <a:buAutoNum type="arabicPeriod"/>
            </a:pPr>
            <a:r>
              <a:rPr lang="en-US" sz="1800"/>
              <a:t>The liver processes nutrients and produces bile to help digest fats</a:t>
            </a:r>
          </a:p>
          <a:p>
            <a:pPr marL="457200" indent="-457200">
              <a:buFont typeface="+mj-lt"/>
              <a:buAutoNum type="arabicPeriod"/>
            </a:pPr>
            <a:endParaRPr lang="en-US" sz="1800"/>
          </a:p>
          <a:p>
            <a:pPr marL="0" indent="0">
              <a:buNone/>
            </a:pPr>
            <a:endParaRPr lang="en-US" sz="1800"/>
          </a:p>
          <a:p>
            <a:pPr marL="0" indent="0">
              <a:buNone/>
            </a:pPr>
            <a:endParaRPr lang="en-US" sz="1800"/>
          </a:p>
          <a:p>
            <a:pPr marL="0" indent="0">
              <a:buNone/>
            </a:pPr>
            <a:endParaRPr lang="en-US" sz="1800"/>
          </a:p>
          <a:p>
            <a:pPr marL="0" indent="0">
              <a:buNone/>
            </a:pPr>
            <a:endParaRPr lang="en-US" sz="1800"/>
          </a:p>
        </p:txBody>
      </p:sp>
      <p:pic>
        <p:nvPicPr>
          <p:cNvPr id="4" name="Graphic 3" descr="Fish with solid fill">
            <a:extLst>
              <a:ext uri="{FF2B5EF4-FFF2-40B4-BE49-F238E27FC236}">
                <a16:creationId xmlns:a16="http://schemas.microsoft.com/office/drawing/2014/main" id="{E46B08A5-A477-C689-0D3A-82407760E8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8026" y="898961"/>
            <a:ext cx="761425" cy="761425"/>
          </a:xfrm>
          <a:prstGeom prst="rect">
            <a:avLst/>
          </a:prstGeom>
        </p:spPr>
      </p:pic>
      <p:pic>
        <p:nvPicPr>
          <p:cNvPr id="14" name="Picture 2">
            <a:extLst>
              <a:ext uri="{FF2B5EF4-FFF2-40B4-BE49-F238E27FC236}">
                <a16:creationId xmlns:a16="http://schemas.microsoft.com/office/drawing/2014/main" id="{6B4263BE-9077-0995-7D50-61431DE4DA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6948" y="3562904"/>
            <a:ext cx="715700" cy="1073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A80B403-593B-AF04-8EDA-03094291CF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54798" y="3688307"/>
            <a:ext cx="642866" cy="6428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nerated image">
            <a:extLst>
              <a:ext uri="{FF2B5EF4-FFF2-40B4-BE49-F238E27FC236}">
                <a16:creationId xmlns:a16="http://schemas.microsoft.com/office/drawing/2014/main" id="{84D02F28-0352-9D98-A6E4-83AB8E9001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0104" y="3324072"/>
            <a:ext cx="537855" cy="5378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enerated image">
            <a:extLst>
              <a:ext uri="{FF2B5EF4-FFF2-40B4-BE49-F238E27FC236}">
                <a16:creationId xmlns:a16="http://schemas.microsoft.com/office/drawing/2014/main" id="{97590DF3-D53F-79F7-53A0-1F132E9383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61550" y="3198635"/>
            <a:ext cx="600696" cy="9010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06427FF-B433-2446-FAAD-FCB68D21C0F0}"/>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24041984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0" presetClass="path" presetSubtype="0" accel="50000" decel="50000" fill="hold" nodeType="clickEffect">
                                  <p:stCondLst>
                                    <p:cond delay="0"/>
                                  </p:stCondLst>
                                  <p:childTnLst>
                                    <p:animMotion origin="layout" path="M -3.33333E-6 -4.07407E-6 L 0.06459 -4.07407E-6 C 0.09336 -4.07407E-6 0.12917 0.11158 0.12917 0.20232 L 0.12917 0.40463 " pathEditMode="relative" rAng="0" ptsTypes="AAAA">
                                      <p:cBhvr>
                                        <p:cTn id="11" dur="2000" fill="hold"/>
                                        <p:tgtEl>
                                          <p:spTgt spid="4"/>
                                        </p:tgtEl>
                                        <p:attrNameLst>
                                          <p:attrName>ppt_x</p:attrName>
                                          <p:attrName>ppt_y</p:attrName>
                                        </p:attrNameLst>
                                      </p:cBhvr>
                                      <p:rCtr x="6458" y="20231"/>
                                    </p:animMotion>
                                  </p:childTnLst>
                                </p:cTn>
                              </p:par>
                            </p:childTnLst>
                          </p:cTn>
                        </p:par>
                      </p:childTnLst>
                    </p:cTn>
                  </p:par>
                  <p:par>
                    <p:cTn id="12" fill="hold">
                      <p:stCondLst>
                        <p:cond delay="indefinite"/>
                      </p:stCondLst>
                      <p:childTnLst>
                        <p:par>
                          <p:cTn id="13" fill="hold">
                            <p:stCondLst>
                              <p:cond delay="0"/>
                            </p:stCondLst>
                            <p:childTnLst>
                              <p:par>
                                <p:cTn id="14" presetID="6" presetClass="exit" presetSubtype="32" fill="hold" nodeType="clickEffect">
                                  <p:stCondLst>
                                    <p:cond delay="0"/>
                                  </p:stCondLst>
                                  <p:childTnLst>
                                    <p:animEffect transition="out" filter="circle(out)">
                                      <p:cBhvr>
                                        <p:cTn id="15" dur="2000"/>
                                        <p:tgtEl>
                                          <p:spTgt spid="4"/>
                                        </p:tgtEl>
                                      </p:cBhvr>
                                    </p:animEffect>
                                    <p:set>
                                      <p:cBhvr>
                                        <p:cTn id="16" dur="1" fill="hold">
                                          <p:stCondLst>
                                            <p:cond delay="1999"/>
                                          </p:stCondLst>
                                        </p:cTn>
                                        <p:tgtEl>
                                          <p:spTgt spid="4"/>
                                        </p:tgtEl>
                                        <p:attrNameLst>
                                          <p:attrName>style.visibility</p:attrName>
                                        </p:attrNameLst>
                                      </p:cBhvr>
                                      <p:to>
                                        <p:strVal val="hidden"/>
                                      </p:to>
                                    </p:set>
                                  </p:childTnLst>
                                </p:cTn>
                              </p:par>
                              <p:par>
                                <p:cTn id="17" presetID="6" presetClass="entr" presetSubtype="16"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circle(in)">
                                      <p:cBhvr>
                                        <p:cTn id="19" dur="2000"/>
                                        <p:tgtEl>
                                          <p:spTgt spid="1028"/>
                                        </p:tgtEl>
                                      </p:cBhvr>
                                    </p:animEffect>
                                  </p:childTnLst>
                                </p:cTn>
                              </p:par>
                              <p:par>
                                <p:cTn id="20" presetID="6"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circle(in)">
                                      <p:cBhvr>
                                        <p:cTn id="22" dur="2000"/>
                                        <p:tgtEl>
                                          <p:spTgt spid="14"/>
                                        </p:tgtEl>
                                      </p:cBhvr>
                                    </p:animEffect>
                                  </p:childTnLst>
                                </p:cTn>
                              </p:par>
                              <p:par>
                                <p:cTn id="23" presetID="6" presetClass="entr" presetSubtype="16" fill="hold" nodeType="with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circle(in)">
                                      <p:cBhvr>
                                        <p:cTn id="25" dur="2000"/>
                                        <p:tgtEl>
                                          <p:spTgt spid="1030"/>
                                        </p:tgtEl>
                                      </p:cBhvr>
                                    </p:animEffect>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nodeType="clickEffect">
                                  <p:stCondLst>
                                    <p:cond delay="0"/>
                                  </p:stCondLst>
                                  <p:childTnLst>
                                    <p:animMotion origin="layout" path="M -0.00169 0.0044 C -0.00208 0.03264 -0.00221 0.06065 -0.00273 0.08889 C -0.00286 0.09398 -0.00325 0.09884 -0.00364 0.10394 C -0.00416 0.10972 -0.00494 0.11528 -0.00559 0.12083 C -0.00586 0.12361 -0.00599 0.12662 -0.00651 0.12917 C -0.00872 0.14144 -0.00599 0.12616 -0.00846 0.14097 C -0.00872 0.14282 -0.00911 0.14445 -0.00937 0.14607 C -0.00976 0.14838 -0.00989 0.1507 -0.01028 0.15278 C -0.01054 0.15463 -0.01093 0.15625 -0.01119 0.15787 C -0.01158 0.16019 -0.01158 0.1625 -0.01224 0.16458 C -0.01289 0.16713 -0.01588 0.17014 -0.01692 0.17153 C -0.0194 0.17107 -0.03216 0.17176 -0.03789 0.16806 C -0.04062 0.1662 -0.04322 0.1632 -0.04544 0.15972 C -0.04674 0.15741 -0.04791 0.15486 -0.04921 0.15278 C -0.05039 0.15093 -0.05195 0.14977 -0.05299 0.14792 C -0.05416 0.14583 -0.05481 0.14329 -0.05586 0.14097 C -0.06184 0.1287 -0.05559 0.14398 -0.06158 0.12917 C -0.06692 0.11597 -0.05924 0.13472 -0.06536 0.11574 C -0.06575 0.11435 -0.06666 0.11343 -0.06731 0.1125 C -0.06796 0.1088 -0.06927 0.10162 -0.07005 0.09884 C -0.07057 0.09745 -0.07135 0.09676 -0.072 0.0956 C -0.07604 0.07431 -0.07187 0.09583 -0.07578 0.07708 C -0.07617 0.07523 -0.07643 0.07361 -0.07682 0.07199 C -0.07786 0.0669 -0.07994 0.05833 -0.08059 0.05347 C -0.08086 0.05046 -0.08112 0.04769 -0.08151 0.04491 C -0.08346 0.02986 -0.08151 0.0456 -0.08346 0.0331 C -0.08411 0.0287 -0.08528 0.01968 -0.08528 0.01968 C -0.08645 -0.00555 -0.08619 0.00509 -0.08619 -0.01227 " pathEditMode="relative" ptsTypes="AAAAAAAAAAAAAAAAAAAAAAAAAAAA">
                                      <p:cBhvr>
                                        <p:cTn id="29" dur="2000" fill="hold"/>
                                        <p:tgtEl>
                                          <p:spTgt spid="102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0.00039 0.00324 C 1.04167E-6 0.01297 -0.00039 0.02269 -0.00052 0.03264 C -0.00091 0.05741 -0.00091 0.08218 -0.00143 0.10695 C -0.00143 0.10972 -0.00208 0.11204 -0.00234 0.11482 C -0.00261 0.11945 -0.00287 0.12408 -0.00313 0.12871 C -0.00339 0.13241 -0.00378 0.13588 -0.00404 0.13959 C -0.0043 0.14422 -0.00456 0.14885 -0.00495 0.15347 C -0.00521 0.15764 -0.00599 0.1676 -0.00664 0.17222 C -0.00716 0.17523 -0.00742 0.17871 -0.00833 0.18148 C -0.00899 0.18287 -0.00938 0.18496 -0.01016 0.18611 C -0.01081 0.18704 -0.01185 0.18704 -0.01276 0.18773 C -0.01992 0.18681 -0.02396 0.19005 -0.02839 0.18148 C -0.03034 0.17755 -0.0319 0.17315 -0.03359 0.16898 L -0.03633 0.16273 C -0.03815 0.14931 -0.03581 0.16389 -0.03893 0.15047 C -0.04037 0.14422 -0.04063 0.14097 -0.04154 0.13496 C -0.04284 0.10533 -0.04297 0.11204 -0.04154 0.07292 C -0.04141 0.07084 -0.04089 0.06875 -0.04063 0.06667 C -0.03971 0.05949 -0.03997 0.05926 -0.03893 0.05278 C -0.03867 0.05116 -0.03841 0.04954 -0.03802 0.04815 C -0.03386 0.03334 -0.03906 0.0581 -0.03451 0.03403 L -0.03099 0.01551 L -0.0293 0.00625 L -0.02839 0.00324 " pathEditMode="relative" ptsTypes="AAAAAAAAAAAAAAAAAAAAAAAA">
                                      <p:cBhvr>
                                        <p:cTn id="31" dur="2000" fill="hold"/>
                                        <p:tgtEl>
                                          <p:spTgt spid="1030"/>
                                        </p:tgtEl>
                                        <p:attrNameLst>
                                          <p:attrName>ppt_x</p:attrName>
                                          <p:attrName>ppt_y</p:attrName>
                                        </p:attrNameLst>
                                      </p:cBhvr>
                                    </p:animMotion>
                                  </p:childTnLst>
                                </p:cTn>
                              </p:par>
                              <p:par>
                                <p:cTn id="32" presetID="0" presetClass="path" presetSubtype="0" accel="50000" decel="50000" fill="hold" nodeType="withEffect">
                                  <p:stCondLst>
                                    <p:cond delay="0"/>
                                  </p:stCondLst>
                                  <p:childTnLst>
                                    <p:animMotion origin="layout" path="M 0.00104 0.00069 C 0.00065 0.00416 0.00039 0.00787 0.00013 0.01157 C -0.00013 0.01412 -0.00052 0.01666 -0.00078 0.01921 C -0.00169 0.02986 -0.00169 0.03472 -0.00247 0.0456 C -0.00273 0.04861 -0.00312 0.05185 -0.00338 0.05486 C -0.00364 0.05856 -0.0039 0.06203 -0.00429 0.06574 C -0.00482 0.07083 -0.0056 0.07592 -0.00599 0.08125 C -0.00625 0.08495 -0.00651 0.08842 -0.0069 0.09212 C -0.00755 0.0993 -0.0082 0.10694 -0.0095 0.11388 C -0.01094 0.12129 -0.01067 0.12245 -0.01302 0.12777 C -0.01354 0.12893 -0.01406 0.12986 -0.01471 0.13078 C -0.01719 0.13425 -0.01719 0.13379 -0.01992 0.13564 C -0.02291 0.13495 -0.02604 0.13587 -0.02864 0.13402 C -0.0306 0.13263 -0.03307 0.12615 -0.03307 0.12615 C -0.03359 0.12407 -0.03437 0.12222 -0.03476 0.12013 C -0.03554 0.11689 -0.03594 0.11365 -0.03659 0.11064 L -0.03828 0.103 C -0.04075 0.08078 -0.03737 0.10833 -0.04088 0.08912 C -0.0414 0.08657 -0.04153 0.08379 -0.04179 0.08125 C -0.04349 0.06736 -0.04179 0.08402 -0.04349 0.06574 C -0.04323 0.05648 -0.0431 0.04722 -0.04271 0.03773 C -0.04245 0.03356 -0.04206 0.02962 -0.04179 0.02546 C -0.04114 0.0162 -0.04075 0.0081 -0.0401 -0.00093 C -0.03984 -0.00394 -0.03945 -0.00718 -0.03919 -0.01019 C -0.03867 -0.02593 -0.03932 -0.0345 -0.0375 -0.04746 C -0.03724 -0.04908 -0.03698 -0.0507 -0.03659 -0.05209 C -0.03607 -0.05371 -0.03541 -0.05533 -0.03476 -0.05672 C -0.03268 -0.06852 -0.03554 -0.05394 -0.03216 -0.06598 C -0.03177 -0.0676 -0.0319 -0.06945 -0.03138 -0.07084 C -0.0306 -0.07246 -0.02956 -0.07362 -0.02864 -0.07547 C -0.02799 -0.07686 -0.02773 -0.07871 -0.02695 -0.0801 C -0.025 -0.08357 -0.02409 -0.08311 -0.02174 -0.08473 C -0.02109 -0.08519 -0.02057 -0.08565 -0.01992 -0.08612 " pathEditMode="relative" ptsTypes="AAAAAAAAAAAAAAAAAAAAAAAAAAAAAAAAA">
                                      <p:cBhvr>
                                        <p:cTn id="33" dur="2000" fill="hold"/>
                                        <p:tgtEl>
                                          <p:spTgt spid="14"/>
                                        </p:tgtEl>
                                        <p:attrNameLst>
                                          <p:attrName>ppt_x</p:attrName>
                                          <p:attrName>ppt_y</p:attrName>
                                        </p:attrNameLst>
                                      </p:cBhvr>
                                    </p:animMotion>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1032"/>
                                        </p:tgtEl>
                                        <p:attrNameLst>
                                          <p:attrName>style.visibility</p:attrName>
                                        </p:attrNameLst>
                                      </p:cBhvr>
                                      <p:to>
                                        <p:strVal val="visible"/>
                                      </p:to>
                                    </p:set>
                                    <p:animEffect transition="in" filter="circle(in)">
                                      <p:cBhvr>
                                        <p:cTn id="38" dur="2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D7F71-13E8-935E-4194-B75F0FBD819D}"/>
              </a:ext>
            </a:extLst>
          </p:cNvPr>
          <p:cNvSpPr>
            <a:spLocks noGrp="1"/>
          </p:cNvSpPr>
          <p:nvPr>
            <p:ph type="title"/>
          </p:nvPr>
        </p:nvSpPr>
        <p:spPr>
          <a:xfrm>
            <a:off x="612648" y="548640"/>
            <a:ext cx="10653578" cy="568960"/>
          </a:xfrm>
        </p:spPr>
        <p:txBody>
          <a:bodyPr>
            <a:normAutofit fontScale="90000"/>
          </a:bodyPr>
          <a:lstStyle/>
          <a:p>
            <a:pPr algn="ctr"/>
            <a:r>
              <a:rPr lang="en-US"/>
              <a:t>Comparing PFAS and Fatty Acids</a:t>
            </a:r>
          </a:p>
        </p:txBody>
      </p:sp>
      <p:grpSp>
        <p:nvGrpSpPr>
          <p:cNvPr id="114" name="Group 113">
            <a:extLst>
              <a:ext uri="{FF2B5EF4-FFF2-40B4-BE49-F238E27FC236}">
                <a16:creationId xmlns:a16="http://schemas.microsoft.com/office/drawing/2014/main" id="{05126A8E-6C67-E7F8-B119-9258CD2A30EF}"/>
              </a:ext>
            </a:extLst>
          </p:cNvPr>
          <p:cNvGrpSpPr/>
          <p:nvPr/>
        </p:nvGrpSpPr>
        <p:grpSpPr>
          <a:xfrm>
            <a:off x="1372339" y="2594754"/>
            <a:ext cx="3471319" cy="1668492"/>
            <a:chOff x="291133" y="2417987"/>
            <a:chExt cx="3471319" cy="1668492"/>
          </a:xfrm>
        </p:grpSpPr>
        <p:sp>
          <p:nvSpPr>
            <p:cNvPr id="4" name="Oval 3">
              <a:extLst>
                <a:ext uri="{FF2B5EF4-FFF2-40B4-BE49-F238E27FC236}">
                  <a16:creationId xmlns:a16="http://schemas.microsoft.com/office/drawing/2014/main" id="{4B61A925-FC26-2D06-2D72-B7D4001468D4}"/>
                </a:ext>
              </a:extLst>
            </p:cNvPr>
            <p:cNvSpPr/>
            <p:nvPr/>
          </p:nvSpPr>
          <p:spPr>
            <a:xfrm>
              <a:off x="771398" y="3213971"/>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5" name="Oval 4">
              <a:extLst>
                <a:ext uri="{FF2B5EF4-FFF2-40B4-BE49-F238E27FC236}">
                  <a16:creationId xmlns:a16="http://schemas.microsoft.com/office/drawing/2014/main" id="{232C03D7-B2F8-9F44-DE7D-A742A7460849}"/>
                </a:ext>
              </a:extLst>
            </p:cNvPr>
            <p:cNvSpPr/>
            <p:nvPr/>
          </p:nvSpPr>
          <p:spPr>
            <a:xfrm>
              <a:off x="1088898" y="2879315"/>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7" name="Straight Connector 6">
              <a:extLst>
                <a:ext uri="{FF2B5EF4-FFF2-40B4-BE49-F238E27FC236}">
                  <a16:creationId xmlns:a16="http://schemas.microsoft.com/office/drawing/2014/main" id="{A4AD6E1B-DCC0-1CB6-1974-D2C0413FBEE6}"/>
                </a:ext>
              </a:extLst>
            </p:cNvPr>
            <p:cNvCxnSpPr>
              <a:cxnSpLocks/>
              <a:endCxn id="5" idx="3"/>
            </p:cNvCxnSpPr>
            <p:nvPr/>
          </p:nvCxnSpPr>
          <p:spPr>
            <a:xfrm flipV="1">
              <a:off x="1042401" y="3150318"/>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4991624-BA83-D0B5-A1DB-6A856E652677}"/>
                </a:ext>
              </a:extLst>
            </p:cNvPr>
            <p:cNvCxnSpPr>
              <a:cxnSpLocks/>
              <a:stCxn id="5" idx="5"/>
            </p:cNvCxnSpPr>
            <p:nvPr/>
          </p:nvCxnSpPr>
          <p:spPr>
            <a:xfrm>
              <a:off x="1359901" y="3150318"/>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E131FB3F-779C-0944-748F-FCB4326CC660}"/>
                </a:ext>
              </a:extLst>
            </p:cNvPr>
            <p:cNvSpPr/>
            <p:nvPr/>
          </p:nvSpPr>
          <p:spPr>
            <a:xfrm>
              <a:off x="1406398" y="3213971"/>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36" name="Oval 35">
              <a:extLst>
                <a:ext uri="{FF2B5EF4-FFF2-40B4-BE49-F238E27FC236}">
                  <a16:creationId xmlns:a16="http://schemas.microsoft.com/office/drawing/2014/main" id="{2A4E113A-8D93-7CD8-DC01-C1C210718F2C}"/>
                </a:ext>
              </a:extLst>
            </p:cNvPr>
            <p:cNvSpPr/>
            <p:nvPr/>
          </p:nvSpPr>
          <p:spPr>
            <a:xfrm>
              <a:off x="1747146" y="2887893"/>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37" name="Straight Connector 36">
              <a:extLst>
                <a:ext uri="{FF2B5EF4-FFF2-40B4-BE49-F238E27FC236}">
                  <a16:creationId xmlns:a16="http://schemas.microsoft.com/office/drawing/2014/main" id="{F5F9F3B2-EBDF-5BB0-FEB6-BD055E757A05}"/>
                </a:ext>
              </a:extLst>
            </p:cNvPr>
            <p:cNvCxnSpPr>
              <a:cxnSpLocks/>
              <a:endCxn id="36" idx="3"/>
            </p:cNvCxnSpPr>
            <p:nvPr/>
          </p:nvCxnSpPr>
          <p:spPr>
            <a:xfrm flipV="1">
              <a:off x="1700649" y="3158896"/>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22E1103-977D-47E5-54CD-BA90213B33E7}"/>
                </a:ext>
              </a:extLst>
            </p:cNvPr>
            <p:cNvCxnSpPr>
              <a:cxnSpLocks/>
              <a:stCxn id="36" idx="5"/>
            </p:cNvCxnSpPr>
            <p:nvPr/>
          </p:nvCxnSpPr>
          <p:spPr>
            <a:xfrm>
              <a:off x="2018149" y="3158896"/>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6CC9674E-F59E-F98B-A3C3-99E14C0B0748}"/>
                </a:ext>
              </a:extLst>
            </p:cNvPr>
            <p:cNvSpPr/>
            <p:nvPr/>
          </p:nvSpPr>
          <p:spPr>
            <a:xfrm>
              <a:off x="2064646" y="3222549"/>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42" name="Oval 41">
              <a:extLst>
                <a:ext uri="{FF2B5EF4-FFF2-40B4-BE49-F238E27FC236}">
                  <a16:creationId xmlns:a16="http://schemas.microsoft.com/office/drawing/2014/main" id="{8A3FC80A-B18A-37D3-5821-5967C4616940}"/>
                </a:ext>
              </a:extLst>
            </p:cNvPr>
            <p:cNvSpPr/>
            <p:nvPr/>
          </p:nvSpPr>
          <p:spPr>
            <a:xfrm>
              <a:off x="2358898" y="2862187"/>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43" name="Straight Connector 42">
              <a:extLst>
                <a:ext uri="{FF2B5EF4-FFF2-40B4-BE49-F238E27FC236}">
                  <a16:creationId xmlns:a16="http://schemas.microsoft.com/office/drawing/2014/main" id="{6A2CEFEE-5439-7137-2FEB-2B8D1326CFA7}"/>
                </a:ext>
              </a:extLst>
            </p:cNvPr>
            <p:cNvCxnSpPr>
              <a:cxnSpLocks/>
              <a:endCxn id="42" idx="3"/>
            </p:cNvCxnSpPr>
            <p:nvPr/>
          </p:nvCxnSpPr>
          <p:spPr>
            <a:xfrm flipV="1">
              <a:off x="2312401" y="3133190"/>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F888231-CD2F-C9B7-8E99-C326FEBF4E7B}"/>
                </a:ext>
              </a:extLst>
            </p:cNvPr>
            <p:cNvCxnSpPr>
              <a:cxnSpLocks/>
              <a:stCxn id="42" idx="5"/>
            </p:cNvCxnSpPr>
            <p:nvPr/>
          </p:nvCxnSpPr>
          <p:spPr>
            <a:xfrm>
              <a:off x="2629901" y="3133190"/>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D1AC2A02-F93A-2835-F80A-996132CD6AFB}"/>
                </a:ext>
              </a:extLst>
            </p:cNvPr>
            <p:cNvSpPr/>
            <p:nvPr/>
          </p:nvSpPr>
          <p:spPr>
            <a:xfrm>
              <a:off x="2676398" y="3196843"/>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47" name="Oval 46">
              <a:extLst>
                <a:ext uri="{FF2B5EF4-FFF2-40B4-BE49-F238E27FC236}">
                  <a16:creationId xmlns:a16="http://schemas.microsoft.com/office/drawing/2014/main" id="{03B0AC58-03D6-0FAE-3068-251BC7BA08B7}"/>
                </a:ext>
              </a:extLst>
            </p:cNvPr>
            <p:cNvSpPr/>
            <p:nvPr/>
          </p:nvSpPr>
          <p:spPr>
            <a:xfrm>
              <a:off x="2993898" y="2853609"/>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48" name="Straight Connector 47">
              <a:extLst>
                <a:ext uri="{FF2B5EF4-FFF2-40B4-BE49-F238E27FC236}">
                  <a16:creationId xmlns:a16="http://schemas.microsoft.com/office/drawing/2014/main" id="{D417CDBA-E7A8-0DBE-9B2F-FF2765236D9F}"/>
                </a:ext>
              </a:extLst>
            </p:cNvPr>
            <p:cNvCxnSpPr>
              <a:cxnSpLocks/>
              <a:endCxn id="47" idx="3"/>
            </p:cNvCxnSpPr>
            <p:nvPr/>
          </p:nvCxnSpPr>
          <p:spPr>
            <a:xfrm flipV="1">
              <a:off x="2947401" y="3124612"/>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466EE8C-0EC1-8A79-E443-8D1C3248A7CA}"/>
                </a:ext>
              </a:extLst>
            </p:cNvPr>
            <p:cNvCxnSpPr>
              <a:cxnSpLocks/>
            </p:cNvCxnSpPr>
            <p:nvPr/>
          </p:nvCxnSpPr>
          <p:spPr>
            <a:xfrm>
              <a:off x="3288150" y="3084821"/>
              <a:ext cx="261295" cy="6211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62EB5773-60B0-031F-191F-74463EAD90C6}"/>
                </a:ext>
              </a:extLst>
            </p:cNvPr>
            <p:cNvGrpSpPr/>
            <p:nvPr/>
          </p:nvGrpSpPr>
          <p:grpSpPr>
            <a:xfrm>
              <a:off x="2860756" y="2417987"/>
              <a:ext cx="587064" cy="459359"/>
              <a:chOff x="2860756" y="2417987"/>
              <a:chExt cx="587064" cy="459359"/>
            </a:xfrm>
          </p:grpSpPr>
          <p:cxnSp>
            <p:nvCxnSpPr>
              <p:cNvPr id="51" name="Straight Connector 50">
                <a:extLst>
                  <a:ext uri="{FF2B5EF4-FFF2-40B4-BE49-F238E27FC236}">
                    <a16:creationId xmlns:a16="http://schemas.microsoft.com/office/drawing/2014/main" id="{812FC883-5ED6-6CA2-42DF-6BF7E31520F1}"/>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7752D25-59BC-E23B-8DDD-FCA2B7AB2D7F}"/>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A3A91762-D51B-B307-4BAE-FF65B60B0D48}"/>
                  </a:ext>
                </a:extLst>
              </p:cNvPr>
              <p:cNvSpPr/>
              <p:nvPr/>
            </p:nvSpPr>
            <p:spPr>
              <a:xfrm>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sp>
            <p:nvSpPr>
              <p:cNvPr id="66" name="Oval 65">
                <a:extLst>
                  <a:ext uri="{FF2B5EF4-FFF2-40B4-BE49-F238E27FC236}">
                    <a16:creationId xmlns:a16="http://schemas.microsoft.com/office/drawing/2014/main" id="{123209BA-0B40-57F5-7F09-4D248AF09B1F}"/>
                  </a:ext>
                </a:extLst>
              </p:cNvPr>
              <p:cNvSpPr/>
              <p:nvPr/>
            </p:nvSpPr>
            <p:spPr>
              <a:xfrm>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grpSp>
        <p:sp>
          <p:nvSpPr>
            <p:cNvPr id="67" name="Oval 66">
              <a:extLst>
                <a:ext uri="{FF2B5EF4-FFF2-40B4-BE49-F238E27FC236}">
                  <a16:creationId xmlns:a16="http://schemas.microsoft.com/office/drawing/2014/main" id="{8DA26D91-C164-E51A-FB2F-9B1265CC7C6D}"/>
                </a:ext>
              </a:extLst>
            </p:cNvPr>
            <p:cNvSpPr/>
            <p:nvPr/>
          </p:nvSpPr>
          <p:spPr>
            <a:xfrm>
              <a:off x="3540306" y="3048871"/>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grpSp>
          <p:nvGrpSpPr>
            <p:cNvPr id="70" name="Group 69">
              <a:extLst>
                <a:ext uri="{FF2B5EF4-FFF2-40B4-BE49-F238E27FC236}">
                  <a16:creationId xmlns:a16="http://schemas.microsoft.com/office/drawing/2014/main" id="{54F65560-E239-C0EC-292E-7E63058A174A}"/>
                </a:ext>
              </a:extLst>
            </p:cNvPr>
            <p:cNvGrpSpPr/>
            <p:nvPr/>
          </p:nvGrpSpPr>
          <p:grpSpPr>
            <a:xfrm>
              <a:off x="2227305" y="2443868"/>
              <a:ext cx="587064" cy="459359"/>
              <a:chOff x="2860756" y="2417987"/>
              <a:chExt cx="587064" cy="459359"/>
            </a:xfrm>
          </p:grpSpPr>
          <p:cxnSp>
            <p:nvCxnSpPr>
              <p:cNvPr id="71" name="Straight Connector 70">
                <a:extLst>
                  <a:ext uri="{FF2B5EF4-FFF2-40B4-BE49-F238E27FC236}">
                    <a16:creationId xmlns:a16="http://schemas.microsoft.com/office/drawing/2014/main" id="{B53D51A8-4FF5-F5D2-4FA7-761992ED74F8}"/>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058EE76-7FBE-21B4-3F96-B8D627CEED20}"/>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6D52AFCB-AB27-5C69-6E20-79DDF49DF95F}"/>
                  </a:ext>
                </a:extLst>
              </p:cNvPr>
              <p:cNvSpPr/>
              <p:nvPr/>
            </p:nvSpPr>
            <p:spPr>
              <a:xfrm>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sp>
            <p:nvSpPr>
              <p:cNvPr id="74" name="Oval 73">
                <a:extLst>
                  <a:ext uri="{FF2B5EF4-FFF2-40B4-BE49-F238E27FC236}">
                    <a16:creationId xmlns:a16="http://schemas.microsoft.com/office/drawing/2014/main" id="{DE4A6A9F-E6EB-4701-B891-C5583655E0B7}"/>
                  </a:ext>
                </a:extLst>
              </p:cNvPr>
              <p:cNvSpPr/>
              <p:nvPr/>
            </p:nvSpPr>
            <p:spPr>
              <a:xfrm>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grpSp>
        <p:grpSp>
          <p:nvGrpSpPr>
            <p:cNvPr id="75" name="Group 74">
              <a:extLst>
                <a:ext uri="{FF2B5EF4-FFF2-40B4-BE49-F238E27FC236}">
                  <a16:creationId xmlns:a16="http://schemas.microsoft.com/office/drawing/2014/main" id="{F5C5E022-2F98-10A4-EBB3-C06231F7D61E}"/>
                </a:ext>
              </a:extLst>
            </p:cNvPr>
            <p:cNvGrpSpPr/>
            <p:nvPr/>
          </p:nvGrpSpPr>
          <p:grpSpPr>
            <a:xfrm>
              <a:off x="1597387" y="2453696"/>
              <a:ext cx="587064" cy="459359"/>
              <a:chOff x="2860756" y="2417987"/>
              <a:chExt cx="587064" cy="459359"/>
            </a:xfrm>
          </p:grpSpPr>
          <p:cxnSp>
            <p:nvCxnSpPr>
              <p:cNvPr id="76" name="Straight Connector 75">
                <a:extLst>
                  <a:ext uri="{FF2B5EF4-FFF2-40B4-BE49-F238E27FC236}">
                    <a16:creationId xmlns:a16="http://schemas.microsoft.com/office/drawing/2014/main" id="{78ADB9F9-3E38-B81B-FEF8-3BA4C0490954}"/>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78463EA-EE63-1732-B332-30B4D8ACDF86}"/>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1C441288-03E4-F722-9910-2279CFC359D2}"/>
                  </a:ext>
                </a:extLst>
              </p:cNvPr>
              <p:cNvSpPr/>
              <p:nvPr/>
            </p:nvSpPr>
            <p:spPr>
              <a:xfrm>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sp>
            <p:nvSpPr>
              <p:cNvPr id="79" name="Oval 78">
                <a:extLst>
                  <a:ext uri="{FF2B5EF4-FFF2-40B4-BE49-F238E27FC236}">
                    <a16:creationId xmlns:a16="http://schemas.microsoft.com/office/drawing/2014/main" id="{66459B6C-A0A3-5C19-4266-78187AEBDAAA}"/>
                  </a:ext>
                </a:extLst>
              </p:cNvPr>
              <p:cNvSpPr/>
              <p:nvPr/>
            </p:nvSpPr>
            <p:spPr>
              <a:xfrm>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grpSp>
        <p:grpSp>
          <p:nvGrpSpPr>
            <p:cNvPr id="80" name="Group 79">
              <a:extLst>
                <a:ext uri="{FF2B5EF4-FFF2-40B4-BE49-F238E27FC236}">
                  <a16:creationId xmlns:a16="http://schemas.microsoft.com/office/drawing/2014/main" id="{CE08703A-EF18-AFAA-193D-371365EDA212}"/>
                </a:ext>
              </a:extLst>
            </p:cNvPr>
            <p:cNvGrpSpPr/>
            <p:nvPr/>
          </p:nvGrpSpPr>
          <p:grpSpPr>
            <a:xfrm>
              <a:off x="956666" y="2442941"/>
              <a:ext cx="587064" cy="459359"/>
              <a:chOff x="2860756" y="2417987"/>
              <a:chExt cx="587064" cy="459359"/>
            </a:xfrm>
          </p:grpSpPr>
          <p:cxnSp>
            <p:nvCxnSpPr>
              <p:cNvPr id="81" name="Straight Connector 80">
                <a:extLst>
                  <a:ext uri="{FF2B5EF4-FFF2-40B4-BE49-F238E27FC236}">
                    <a16:creationId xmlns:a16="http://schemas.microsoft.com/office/drawing/2014/main" id="{AF5D001C-730B-0A0F-281B-246C4EEC4619}"/>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E224268-D0E6-FB52-46C4-310E74C9B647}"/>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Oval 82">
                <a:extLst>
                  <a:ext uri="{FF2B5EF4-FFF2-40B4-BE49-F238E27FC236}">
                    <a16:creationId xmlns:a16="http://schemas.microsoft.com/office/drawing/2014/main" id="{738B0BD1-6463-BBC8-A717-16296C71B8D7}"/>
                  </a:ext>
                </a:extLst>
              </p:cNvPr>
              <p:cNvSpPr/>
              <p:nvPr/>
            </p:nvSpPr>
            <p:spPr>
              <a:xfrm>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sp>
            <p:nvSpPr>
              <p:cNvPr id="84" name="Oval 83">
                <a:extLst>
                  <a:ext uri="{FF2B5EF4-FFF2-40B4-BE49-F238E27FC236}">
                    <a16:creationId xmlns:a16="http://schemas.microsoft.com/office/drawing/2014/main" id="{03BAFFFF-8A92-114B-0EE5-C13C2BD3B7C2}"/>
                  </a:ext>
                </a:extLst>
              </p:cNvPr>
              <p:cNvSpPr/>
              <p:nvPr/>
            </p:nvSpPr>
            <p:spPr>
              <a:xfrm>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grpSp>
        <p:grpSp>
          <p:nvGrpSpPr>
            <p:cNvPr id="85" name="Group 84">
              <a:extLst>
                <a:ext uri="{FF2B5EF4-FFF2-40B4-BE49-F238E27FC236}">
                  <a16:creationId xmlns:a16="http://schemas.microsoft.com/office/drawing/2014/main" id="{553C45E8-025A-9D79-B009-494BE4D2DF72}"/>
                </a:ext>
              </a:extLst>
            </p:cNvPr>
            <p:cNvGrpSpPr/>
            <p:nvPr/>
          </p:nvGrpSpPr>
          <p:grpSpPr>
            <a:xfrm rot="10800000">
              <a:off x="1270105" y="3523465"/>
              <a:ext cx="587064" cy="459359"/>
              <a:chOff x="2860756" y="2417987"/>
              <a:chExt cx="587064" cy="459359"/>
            </a:xfrm>
          </p:grpSpPr>
          <p:cxnSp>
            <p:nvCxnSpPr>
              <p:cNvPr id="86" name="Straight Connector 85">
                <a:extLst>
                  <a:ext uri="{FF2B5EF4-FFF2-40B4-BE49-F238E27FC236}">
                    <a16:creationId xmlns:a16="http://schemas.microsoft.com/office/drawing/2014/main" id="{D6F0D47E-3817-3D6A-936E-ACAB00817592}"/>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3EBDA22-F580-6DB3-3BC1-96EEB89AC62A}"/>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8A6BDC25-92A4-2DAF-9335-B7A16053EF3C}"/>
                  </a:ext>
                </a:extLst>
              </p:cNvPr>
              <p:cNvSpPr/>
              <p:nvPr/>
            </p:nvSpPr>
            <p:spPr>
              <a:xfrm rot="10800000">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p>
            </p:txBody>
          </p:sp>
          <p:sp>
            <p:nvSpPr>
              <p:cNvPr id="89" name="Oval 88">
                <a:extLst>
                  <a:ext uri="{FF2B5EF4-FFF2-40B4-BE49-F238E27FC236}">
                    <a16:creationId xmlns:a16="http://schemas.microsoft.com/office/drawing/2014/main" id="{F076CBA0-D9F2-3B3C-62AE-ADBDC273B2A1}"/>
                  </a:ext>
                </a:extLst>
              </p:cNvPr>
              <p:cNvSpPr/>
              <p:nvPr/>
            </p:nvSpPr>
            <p:spPr>
              <a:xfrm rot="10800000">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endParaRPr lang="en-US"/>
              </a:p>
            </p:txBody>
          </p:sp>
        </p:grpSp>
        <p:grpSp>
          <p:nvGrpSpPr>
            <p:cNvPr id="90" name="Group 89">
              <a:extLst>
                <a:ext uri="{FF2B5EF4-FFF2-40B4-BE49-F238E27FC236}">
                  <a16:creationId xmlns:a16="http://schemas.microsoft.com/office/drawing/2014/main" id="{685E0F1F-2ACE-5BA1-E80B-CB41BE435EB3}"/>
                </a:ext>
              </a:extLst>
            </p:cNvPr>
            <p:cNvGrpSpPr/>
            <p:nvPr/>
          </p:nvGrpSpPr>
          <p:grpSpPr>
            <a:xfrm rot="10800000">
              <a:off x="1930584" y="3523465"/>
              <a:ext cx="587064" cy="459359"/>
              <a:chOff x="2860756" y="2417987"/>
              <a:chExt cx="587064" cy="459359"/>
            </a:xfrm>
          </p:grpSpPr>
          <p:cxnSp>
            <p:nvCxnSpPr>
              <p:cNvPr id="91" name="Straight Connector 90">
                <a:extLst>
                  <a:ext uri="{FF2B5EF4-FFF2-40B4-BE49-F238E27FC236}">
                    <a16:creationId xmlns:a16="http://schemas.microsoft.com/office/drawing/2014/main" id="{95904A48-E7EB-FC99-EB1E-7D5C1656FF5D}"/>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220F4FB-B810-8D57-59DD-A1B9E9355046}"/>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A3A93AAB-4EC3-66AB-792E-FDB94706719C}"/>
                  </a:ext>
                </a:extLst>
              </p:cNvPr>
              <p:cNvSpPr/>
              <p:nvPr/>
            </p:nvSpPr>
            <p:spPr>
              <a:xfrm rot="10800000">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p>
            </p:txBody>
          </p:sp>
          <p:sp>
            <p:nvSpPr>
              <p:cNvPr id="94" name="Oval 93">
                <a:extLst>
                  <a:ext uri="{FF2B5EF4-FFF2-40B4-BE49-F238E27FC236}">
                    <a16:creationId xmlns:a16="http://schemas.microsoft.com/office/drawing/2014/main" id="{6BC55C44-6EE7-42FF-02B8-0C83C44AF186}"/>
                  </a:ext>
                </a:extLst>
              </p:cNvPr>
              <p:cNvSpPr/>
              <p:nvPr/>
            </p:nvSpPr>
            <p:spPr>
              <a:xfrm rot="10800000">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p>
            </p:txBody>
          </p:sp>
        </p:grpSp>
        <p:grpSp>
          <p:nvGrpSpPr>
            <p:cNvPr id="95" name="Group 94">
              <a:extLst>
                <a:ext uri="{FF2B5EF4-FFF2-40B4-BE49-F238E27FC236}">
                  <a16:creationId xmlns:a16="http://schemas.microsoft.com/office/drawing/2014/main" id="{A4A943CA-0E6D-4919-547F-1611C95129DD}"/>
                </a:ext>
              </a:extLst>
            </p:cNvPr>
            <p:cNvGrpSpPr/>
            <p:nvPr/>
          </p:nvGrpSpPr>
          <p:grpSpPr>
            <a:xfrm rot="10800000">
              <a:off x="2547561" y="3502328"/>
              <a:ext cx="587064" cy="459359"/>
              <a:chOff x="2860756" y="2417987"/>
              <a:chExt cx="587064" cy="459359"/>
            </a:xfrm>
          </p:grpSpPr>
          <p:cxnSp>
            <p:nvCxnSpPr>
              <p:cNvPr id="96" name="Straight Connector 95">
                <a:extLst>
                  <a:ext uri="{FF2B5EF4-FFF2-40B4-BE49-F238E27FC236}">
                    <a16:creationId xmlns:a16="http://schemas.microsoft.com/office/drawing/2014/main" id="{D1233689-1203-6A73-3857-B3D482BF9756}"/>
                  </a:ext>
                </a:extLst>
              </p:cNvPr>
              <p:cNvCxnSpPr>
                <a:cxnSpLocks/>
              </p:cNvCxnSpPr>
              <p:nvPr/>
            </p:nvCxnSpPr>
            <p:spPr>
              <a:xfrm flipV="1">
                <a:off x="3218404" y="264674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A4CA85A3-99F0-C9EA-615C-510EA97CE6FE}"/>
                  </a:ext>
                </a:extLst>
              </p:cNvPr>
              <p:cNvCxnSpPr>
                <a:cxnSpLocks/>
              </p:cNvCxnSpPr>
              <p:nvPr/>
            </p:nvCxnSpPr>
            <p:spPr>
              <a:xfrm flipH="1" flipV="1">
                <a:off x="3003528" y="2637839"/>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622B9A1B-287D-2B7F-2A9B-BF9AA959C44F}"/>
                  </a:ext>
                </a:extLst>
              </p:cNvPr>
              <p:cNvSpPr/>
              <p:nvPr/>
            </p:nvSpPr>
            <p:spPr>
              <a:xfrm rot="10800000">
                <a:off x="2860756" y="2417987"/>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p>
            </p:txBody>
          </p:sp>
          <p:sp>
            <p:nvSpPr>
              <p:cNvPr id="99" name="Oval 98">
                <a:extLst>
                  <a:ext uri="{FF2B5EF4-FFF2-40B4-BE49-F238E27FC236}">
                    <a16:creationId xmlns:a16="http://schemas.microsoft.com/office/drawing/2014/main" id="{9636611D-CE5D-8CFF-C11A-ECB521A49B67}"/>
                  </a:ext>
                </a:extLst>
              </p:cNvPr>
              <p:cNvSpPr/>
              <p:nvPr/>
            </p:nvSpPr>
            <p:spPr>
              <a:xfrm rot="10800000">
                <a:off x="3225674" y="2421463"/>
                <a:ext cx="222146" cy="22875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F</a:t>
                </a:r>
              </a:p>
            </p:txBody>
          </p:sp>
        </p:grpSp>
        <p:cxnSp>
          <p:nvCxnSpPr>
            <p:cNvPr id="100" name="Straight Connector 99">
              <a:extLst>
                <a:ext uri="{FF2B5EF4-FFF2-40B4-BE49-F238E27FC236}">
                  <a16:creationId xmlns:a16="http://schemas.microsoft.com/office/drawing/2014/main" id="{5EDB9DCE-97F1-000B-FEC0-8E7E382EB7EA}"/>
                </a:ext>
              </a:extLst>
            </p:cNvPr>
            <p:cNvCxnSpPr>
              <a:cxnSpLocks/>
            </p:cNvCxnSpPr>
            <p:nvPr/>
          </p:nvCxnSpPr>
          <p:spPr>
            <a:xfrm>
              <a:off x="612648" y="3115880"/>
              <a:ext cx="210079" cy="15163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3EC5BED4-3A22-6CFB-699E-16C1B8FFEE2F}"/>
                </a:ext>
              </a:extLst>
            </p:cNvPr>
            <p:cNvSpPr/>
            <p:nvPr/>
          </p:nvSpPr>
          <p:spPr>
            <a:xfrm>
              <a:off x="377455" y="2905367"/>
              <a:ext cx="274320" cy="27432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O</a:t>
              </a:r>
              <a:endParaRPr lang="en-US"/>
            </a:p>
          </p:txBody>
        </p:sp>
        <p:sp>
          <p:nvSpPr>
            <p:cNvPr id="103" name="Oval 102">
              <a:extLst>
                <a:ext uri="{FF2B5EF4-FFF2-40B4-BE49-F238E27FC236}">
                  <a16:creationId xmlns:a16="http://schemas.microsoft.com/office/drawing/2014/main" id="{09AA0E28-5274-9058-8289-09A6A1DBDBA4}"/>
                </a:ext>
              </a:extLst>
            </p:cNvPr>
            <p:cNvSpPr/>
            <p:nvPr/>
          </p:nvSpPr>
          <p:spPr>
            <a:xfrm>
              <a:off x="291133" y="2817543"/>
              <a:ext cx="182880" cy="18288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cxnSp>
          <p:nvCxnSpPr>
            <p:cNvPr id="105" name="Straight Connector 104">
              <a:extLst>
                <a:ext uri="{FF2B5EF4-FFF2-40B4-BE49-F238E27FC236}">
                  <a16:creationId xmlns:a16="http://schemas.microsoft.com/office/drawing/2014/main" id="{24503CB0-5096-B183-DD37-54763B0F3EF4}"/>
                </a:ext>
              </a:extLst>
            </p:cNvPr>
            <p:cNvCxnSpPr>
              <a:cxnSpLocks/>
            </p:cNvCxnSpPr>
            <p:nvPr/>
          </p:nvCxnSpPr>
          <p:spPr>
            <a:xfrm flipH="1">
              <a:off x="884059" y="3514343"/>
              <a:ext cx="15524" cy="32949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5A1967C-60F9-59D0-869B-9CCEBC3B4FDD}"/>
                </a:ext>
              </a:extLst>
            </p:cNvPr>
            <p:cNvCxnSpPr>
              <a:cxnSpLocks/>
            </p:cNvCxnSpPr>
            <p:nvPr/>
          </p:nvCxnSpPr>
          <p:spPr>
            <a:xfrm flipH="1">
              <a:off x="956666" y="3511582"/>
              <a:ext cx="7235" cy="33225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F0C47E9A-0E80-0720-8783-8CC78B552268}"/>
                </a:ext>
              </a:extLst>
            </p:cNvPr>
            <p:cNvSpPr/>
            <p:nvPr/>
          </p:nvSpPr>
          <p:spPr>
            <a:xfrm>
              <a:off x="783529" y="3812159"/>
              <a:ext cx="274320" cy="27432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O</a:t>
              </a:r>
              <a:endParaRPr lang="en-US"/>
            </a:p>
          </p:txBody>
        </p:sp>
      </p:grpSp>
      <p:sp>
        <p:nvSpPr>
          <p:cNvPr id="234" name="Oval 233">
            <a:extLst>
              <a:ext uri="{FF2B5EF4-FFF2-40B4-BE49-F238E27FC236}">
                <a16:creationId xmlns:a16="http://schemas.microsoft.com/office/drawing/2014/main" id="{36BA68C5-01F1-F913-6F4C-CB3BD2EAAEA5}"/>
              </a:ext>
            </a:extLst>
          </p:cNvPr>
          <p:cNvSpPr/>
          <p:nvPr/>
        </p:nvSpPr>
        <p:spPr>
          <a:xfrm>
            <a:off x="7336211" y="3390423"/>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235" name="Oval 234">
            <a:extLst>
              <a:ext uri="{FF2B5EF4-FFF2-40B4-BE49-F238E27FC236}">
                <a16:creationId xmlns:a16="http://schemas.microsoft.com/office/drawing/2014/main" id="{9AFCB869-1FDE-560D-8965-C2E3B73D4B26}"/>
              </a:ext>
            </a:extLst>
          </p:cNvPr>
          <p:cNvSpPr/>
          <p:nvPr/>
        </p:nvSpPr>
        <p:spPr>
          <a:xfrm>
            <a:off x="7653711" y="3055767"/>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236" name="Straight Connector 235">
            <a:extLst>
              <a:ext uri="{FF2B5EF4-FFF2-40B4-BE49-F238E27FC236}">
                <a16:creationId xmlns:a16="http://schemas.microsoft.com/office/drawing/2014/main" id="{0866C1F7-3BEF-1838-AF73-8D561549EEF1}"/>
              </a:ext>
            </a:extLst>
          </p:cNvPr>
          <p:cNvCxnSpPr>
            <a:cxnSpLocks/>
            <a:endCxn id="235" idx="3"/>
          </p:cNvCxnSpPr>
          <p:nvPr/>
        </p:nvCxnSpPr>
        <p:spPr>
          <a:xfrm flipV="1">
            <a:off x="7607214" y="3326770"/>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9E404FBA-414E-C0C6-77E6-7DFF66778C2F}"/>
              </a:ext>
            </a:extLst>
          </p:cNvPr>
          <p:cNvCxnSpPr>
            <a:cxnSpLocks/>
            <a:stCxn id="235" idx="5"/>
          </p:cNvCxnSpPr>
          <p:nvPr/>
        </p:nvCxnSpPr>
        <p:spPr>
          <a:xfrm>
            <a:off x="7924714" y="3326770"/>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38" name="Oval 237">
            <a:extLst>
              <a:ext uri="{FF2B5EF4-FFF2-40B4-BE49-F238E27FC236}">
                <a16:creationId xmlns:a16="http://schemas.microsoft.com/office/drawing/2014/main" id="{B1C7CFE0-2203-B8CD-7B77-C7D9BB4F5CE9}"/>
              </a:ext>
            </a:extLst>
          </p:cNvPr>
          <p:cNvSpPr/>
          <p:nvPr/>
        </p:nvSpPr>
        <p:spPr>
          <a:xfrm>
            <a:off x="7971211" y="3390423"/>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239" name="Oval 238">
            <a:extLst>
              <a:ext uri="{FF2B5EF4-FFF2-40B4-BE49-F238E27FC236}">
                <a16:creationId xmlns:a16="http://schemas.microsoft.com/office/drawing/2014/main" id="{6A3A2964-9039-D534-6B18-C117E26D516C}"/>
              </a:ext>
            </a:extLst>
          </p:cNvPr>
          <p:cNvSpPr/>
          <p:nvPr/>
        </p:nvSpPr>
        <p:spPr>
          <a:xfrm>
            <a:off x="8311959" y="3064345"/>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240" name="Straight Connector 239">
            <a:extLst>
              <a:ext uri="{FF2B5EF4-FFF2-40B4-BE49-F238E27FC236}">
                <a16:creationId xmlns:a16="http://schemas.microsoft.com/office/drawing/2014/main" id="{161E7CEC-65F1-B44E-330A-E7AC7C008545}"/>
              </a:ext>
            </a:extLst>
          </p:cNvPr>
          <p:cNvCxnSpPr>
            <a:cxnSpLocks/>
            <a:endCxn id="239" idx="3"/>
          </p:cNvCxnSpPr>
          <p:nvPr/>
        </p:nvCxnSpPr>
        <p:spPr>
          <a:xfrm flipV="1">
            <a:off x="8265462" y="3335348"/>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FABAD52D-45BA-05E4-562E-B5C9FCF73B50}"/>
              </a:ext>
            </a:extLst>
          </p:cNvPr>
          <p:cNvCxnSpPr>
            <a:cxnSpLocks/>
            <a:stCxn id="239" idx="5"/>
          </p:cNvCxnSpPr>
          <p:nvPr/>
        </p:nvCxnSpPr>
        <p:spPr>
          <a:xfrm>
            <a:off x="8582962" y="3335348"/>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2" name="Oval 241">
            <a:extLst>
              <a:ext uri="{FF2B5EF4-FFF2-40B4-BE49-F238E27FC236}">
                <a16:creationId xmlns:a16="http://schemas.microsoft.com/office/drawing/2014/main" id="{3EDA6948-A210-7B95-3AB1-824CAE101BC2}"/>
              </a:ext>
            </a:extLst>
          </p:cNvPr>
          <p:cNvSpPr/>
          <p:nvPr/>
        </p:nvSpPr>
        <p:spPr>
          <a:xfrm>
            <a:off x="8629459" y="3399001"/>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243" name="Oval 242">
            <a:extLst>
              <a:ext uri="{FF2B5EF4-FFF2-40B4-BE49-F238E27FC236}">
                <a16:creationId xmlns:a16="http://schemas.microsoft.com/office/drawing/2014/main" id="{9787BEBE-FEE8-2279-D48E-DE4563051E94}"/>
              </a:ext>
            </a:extLst>
          </p:cNvPr>
          <p:cNvSpPr/>
          <p:nvPr/>
        </p:nvSpPr>
        <p:spPr>
          <a:xfrm>
            <a:off x="8923711" y="3038639"/>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244" name="Straight Connector 243">
            <a:extLst>
              <a:ext uri="{FF2B5EF4-FFF2-40B4-BE49-F238E27FC236}">
                <a16:creationId xmlns:a16="http://schemas.microsoft.com/office/drawing/2014/main" id="{F85D53F0-EABA-085E-D4B6-31E6AFACEF2D}"/>
              </a:ext>
            </a:extLst>
          </p:cNvPr>
          <p:cNvCxnSpPr>
            <a:cxnSpLocks/>
            <a:endCxn id="243" idx="3"/>
          </p:cNvCxnSpPr>
          <p:nvPr/>
        </p:nvCxnSpPr>
        <p:spPr>
          <a:xfrm flipV="1">
            <a:off x="8877214" y="3309642"/>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4ECEEBE0-1AFF-7F11-B3B6-45AE80D850F3}"/>
              </a:ext>
            </a:extLst>
          </p:cNvPr>
          <p:cNvCxnSpPr>
            <a:cxnSpLocks/>
            <a:stCxn id="243" idx="5"/>
          </p:cNvCxnSpPr>
          <p:nvPr/>
        </p:nvCxnSpPr>
        <p:spPr>
          <a:xfrm>
            <a:off x="9194714" y="3309642"/>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6" name="Oval 245">
            <a:extLst>
              <a:ext uri="{FF2B5EF4-FFF2-40B4-BE49-F238E27FC236}">
                <a16:creationId xmlns:a16="http://schemas.microsoft.com/office/drawing/2014/main" id="{76B324FD-6518-8D64-731F-849B11679FDE}"/>
              </a:ext>
            </a:extLst>
          </p:cNvPr>
          <p:cNvSpPr/>
          <p:nvPr/>
        </p:nvSpPr>
        <p:spPr>
          <a:xfrm>
            <a:off x="9241211" y="3373295"/>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247" name="Oval 246">
            <a:extLst>
              <a:ext uri="{FF2B5EF4-FFF2-40B4-BE49-F238E27FC236}">
                <a16:creationId xmlns:a16="http://schemas.microsoft.com/office/drawing/2014/main" id="{DBDADA18-412A-6C3D-9A73-75DBCE40F2A4}"/>
              </a:ext>
            </a:extLst>
          </p:cNvPr>
          <p:cNvSpPr/>
          <p:nvPr/>
        </p:nvSpPr>
        <p:spPr>
          <a:xfrm>
            <a:off x="9558711" y="3030061"/>
            <a:ext cx="317500" cy="3175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248" name="Straight Connector 247">
            <a:extLst>
              <a:ext uri="{FF2B5EF4-FFF2-40B4-BE49-F238E27FC236}">
                <a16:creationId xmlns:a16="http://schemas.microsoft.com/office/drawing/2014/main" id="{2D0FFED9-DEFE-4680-0C46-FF547559482B}"/>
              </a:ext>
            </a:extLst>
          </p:cNvPr>
          <p:cNvCxnSpPr>
            <a:cxnSpLocks/>
            <a:endCxn id="247" idx="3"/>
          </p:cNvCxnSpPr>
          <p:nvPr/>
        </p:nvCxnSpPr>
        <p:spPr>
          <a:xfrm flipV="1">
            <a:off x="9512214" y="3301064"/>
            <a:ext cx="92994" cy="127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E082F09F-1024-87C4-9389-5F0ED7322289}"/>
              </a:ext>
            </a:extLst>
          </p:cNvPr>
          <p:cNvCxnSpPr>
            <a:cxnSpLocks/>
          </p:cNvCxnSpPr>
          <p:nvPr/>
        </p:nvCxnSpPr>
        <p:spPr>
          <a:xfrm>
            <a:off x="9852963" y="3261273"/>
            <a:ext cx="261295" cy="6211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753FF8D6-9E8C-522B-4393-9327F55A7748}"/>
              </a:ext>
            </a:extLst>
          </p:cNvPr>
          <p:cNvCxnSpPr>
            <a:cxnSpLocks/>
          </p:cNvCxnSpPr>
          <p:nvPr/>
        </p:nvCxnSpPr>
        <p:spPr>
          <a:xfrm flipV="1">
            <a:off x="9783217" y="2823192"/>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602569D8-9AAA-3987-DDA5-D95F1E31760C}"/>
              </a:ext>
            </a:extLst>
          </p:cNvPr>
          <p:cNvCxnSpPr>
            <a:cxnSpLocks/>
          </p:cNvCxnSpPr>
          <p:nvPr/>
        </p:nvCxnSpPr>
        <p:spPr>
          <a:xfrm flipH="1" flipV="1">
            <a:off x="9568341" y="2814291"/>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90" name="Oval 289">
            <a:extLst>
              <a:ext uri="{FF2B5EF4-FFF2-40B4-BE49-F238E27FC236}">
                <a16:creationId xmlns:a16="http://schemas.microsoft.com/office/drawing/2014/main" id="{97EC4B24-F09C-549B-359E-1D180CC4C94B}"/>
              </a:ext>
            </a:extLst>
          </p:cNvPr>
          <p:cNvSpPr/>
          <p:nvPr/>
        </p:nvSpPr>
        <p:spPr>
          <a:xfrm>
            <a:off x="9425569" y="2594439"/>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sp>
        <p:nvSpPr>
          <p:cNvPr id="291" name="Oval 290">
            <a:extLst>
              <a:ext uri="{FF2B5EF4-FFF2-40B4-BE49-F238E27FC236}">
                <a16:creationId xmlns:a16="http://schemas.microsoft.com/office/drawing/2014/main" id="{DD7D19A8-9A7C-8E8B-5986-E7D8EBD71045}"/>
              </a:ext>
            </a:extLst>
          </p:cNvPr>
          <p:cNvSpPr/>
          <p:nvPr/>
        </p:nvSpPr>
        <p:spPr>
          <a:xfrm>
            <a:off x="9790487" y="2597915"/>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sp>
        <p:nvSpPr>
          <p:cNvPr id="251" name="Oval 250">
            <a:extLst>
              <a:ext uri="{FF2B5EF4-FFF2-40B4-BE49-F238E27FC236}">
                <a16:creationId xmlns:a16="http://schemas.microsoft.com/office/drawing/2014/main" id="{648D0804-AE4D-D8F3-2318-541D0CA62279}"/>
              </a:ext>
            </a:extLst>
          </p:cNvPr>
          <p:cNvSpPr/>
          <p:nvPr/>
        </p:nvSpPr>
        <p:spPr>
          <a:xfrm>
            <a:off x="10105119" y="3225323"/>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cxnSp>
        <p:nvCxnSpPr>
          <p:cNvPr id="284" name="Straight Connector 283">
            <a:extLst>
              <a:ext uri="{FF2B5EF4-FFF2-40B4-BE49-F238E27FC236}">
                <a16:creationId xmlns:a16="http://schemas.microsoft.com/office/drawing/2014/main" id="{EF70AFEE-A328-790B-0482-0A38489FD10D}"/>
              </a:ext>
            </a:extLst>
          </p:cNvPr>
          <p:cNvCxnSpPr>
            <a:cxnSpLocks/>
          </p:cNvCxnSpPr>
          <p:nvPr/>
        </p:nvCxnSpPr>
        <p:spPr>
          <a:xfrm flipV="1">
            <a:off x="9149766" y="2849073"/>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8E89F327-997C-CCD0-8A4F-E78383FB24CC}"/>
              </a:ext>
            </a:extLst>
          </p:cNvPr>
          <p:cNvCxnSpPr>
            <a:cxnSpLocks/>
          </p:cNvCxnSpPr>
          <p:nvPr/>
        </p:nvCxnSpPr>
        <p:spPr>
          <a:xfrm flipH="1" flipV="1">
            <a:off x="8934890" y="2840172"/>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6" name="Oval 285">
            <a:extLst>
              <a:ext uri="{FF2B5EF4-FFF2-40B4-BE49-F238E27FC236}">
                <a16:creationId xmlns:a16="http://schemas.microsoft.com/office/drawing/2014/main" id="{BD7FCD89-2A15-38AD-21EA-189CFB65D69D}"/>
              </a:ext>
            </a:extLst>
          </p:cNvPr>
          <p:cNvSpPr/>
          <p:nvPr/>
        </p:nvSpPr>
        <p:spPr>
          <a:xfrm>
            <a:off x="8792118" y="2620320"/>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sp>
        <p:nvSpPr>
          <p:cNvPr id="287" name="Oval 286">
            <a:extLst>
              <a:ext uri="{FF2B5EF4-FFF2-40B4-BE49-F238E27FC236}">
                <a16:creationId xmlns:a16="http://schemas.microsoft.com/office/drawing/2014/main" id="{8591984D-C079-CB27-419C-FBA5DD8A74C7}"/>
              </a:ext>
            </a:extLst>
          </p:cNvPr>
          <p:cNvSpPr/>
          <p:nvPr/>
        </p:nvSpPr>
        <p:spPr>
          <a:xfrm>
            <a:off x="9157036" y="2623796"/>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grpSp>
        <p:nvGrpSpPr>
          <p:cNvPr id="253" name="Group 252">
            <a:extLst>
              <a:ext uri="{FF2B5EF4-FFF2-40B4-BE49-F238E27FC236}">
                <a16:creationId xmlns:a16="http://schemas.microsoft.com/office/drawing/2014/main" id="{22088E0F-B011-7462-089D-AF5C37C82437}"/>
              </a:ext>
            </a:extLst>
          </p:cNvPr>
          <p:cNvGrpSpPr/>
          <p:nvPr/>
        </p:nvGrpSpPr>
        <p:grpSpPr>
          <a:xfrm>
            <a:off x="8162200" y="2630148"/>
            <a:ext cx="587064" cy="459359"/>
            <a:chOff x="2860756" y="2417987"/>
            <a:chExt cx="587064" cy="459359"/>
          </a:xfrm>
          <a:solidFill>
            <a:schemeClr val="bg1"/>
          </a:solidFill>
        </p:grpSpPr>
        <p:cxnSp>
          <p:nvCxnSpPr>
            <p:cNvPr id="280" name="Straight Connector 279">
              <a:extLst>
                <a:ext uri="{FF2B5EF4-FFF2-40B4-BE49-F238E27FC236}">
                  <a16:creationId xmlns:a16="http://schemas.microsoft.com/office/drawing/2014/main" id="{E24B1587-41C6-D155-E249-B928BB7251F3}"/>
                </a:ext>
              </a:extLst>
            </p:cNvPr>
            <p:cNvCxnSpPr>
              <a:cxnSpLocks/>
            </p:cNvCxnSpPr>
            <p:nvPr/>
          </p:nvCxnSpPr>
          <p:spPr>
            <a:xfrm flipV="1">
              <a:off x="3218404" y="2646740"/>
              <a:ext cx="92994" cy="230606"/>
            </a:xfrm>
            <a:prstGeom prst="line">
              <a:avLst/>
            </a:prstGeom>
            <a:grp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11C5C581-EEC5-8BAD-F06D-7EF823EAB795}"/>
                </a:ext>
              </a:extLst>
            </p:cNvPr>
            <p:cNvCxnSpPr>
              <a:cxnSpLocks/>
            </p:cNvCxnSpPr>
            <p:nvPr/>
          </p:nvCxnSpPr>
          <p:spPr>
            <a:xfrm flipH="1" flipV="1">
              <a:off x="3003528" y="2637839"/>
              <a:ext cx="79374" cy="239507"/>
            </a:xfrm>
            <a:prstGeom prst="line">
              <a:avLst/>
            </a:prstGeom>
            <a:grpFill/>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2" name="Oval 281">
              <a:extLst>
                <a:ext uri="{FF2B5EF4-FFF2-40B4-BE49-F238E27FC236}">
                  <a16:creationId xmlns:a16="http://schemas.microsoft.com/office/drawing/2014/main" id="{CAF02352-D639-5D2B-57CE-689C25B5A408}"/>
                </a:ext>
              </a:extLst>
            </p:cNvPr>
            <p:cNvSpPr/>
            <p:nvPr/>
          </p:nvSpPr>
          <p:spPr>
            <a:xfrm>
              <a:off x="2860756" y="2417987"/>
              <a:ext cx="222146" cy="228753"/>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sp>
          <p:nvSpPr>
            <p:cNvPr id="283" name="Oval 282">
              <a:extLst>
                <a:ext uri="{FF2B5EF4-FFF2-40B4-BE49-F238E27FC236}">
                  <a16:creationId xmlns:a16="http://schemas.microsoft.com/office/drawing/2014/main" id="{D3239805-39EC-087E-6BD7-E6F398669215}"/>
                </a:ext>
              </a:extLst>
            </p:cNvPr>
            <p:cNvSpPr/>
            <p:nvPr/>
          </p:nvSpPr>
          <p:spPr>
            <a:xfrm>
              <a:off x="3225674" y="2421463"/>
              <a:ext cx="222146" cy="228753"/>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grpSp>
      <p:cxnSp>
        <p:nvCxnSpPr>
          <p:cNvPr id="276" name="Straight Connector 275">
            <a:extLst>
              <a:ext uri="{FF2B5EF4-FFF2-40B4-BE49-F238E27FC236}">
                <a16:creationId xmlns:a16="http://schemas.microsoft.com/office/drawing/2014/main" id="{1493A77B-78D3-50F4-9798-F0DB6A416257}"/>
              </a:ext>
            </a:extLst>
          </p:cNvPr>
          <p:cNvCxnSpPr>
            <a:cxnSpLocks/>
          </p:cNvCxnSpPr>
          <p:nvPr/>
        </p:nvCxnSpPr>
        <p:spPr>
          <a:xfrm flipV="1">
            <a:off x="7879127" y="2848146"/>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60067118-E74B-6B20-0D3F-E477036C960C}"/>
              </a:ext>
            </a:extLst>
          </p:cNvPr>
          <p:cNvCxnSpPr>
            <a:cxnSpLocks/>
          </p:cNvCxnSpPr>
          <p:nvPr/>
        </p:nvCxnSpPr>
        <p:spPr>
          <a:xfrm flipH="1" flipV="1">
            <a:off x="7664251" y="2839245"/>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67FD9358-9110-2EA7-BB7B-588E6D248DF5}"/>
              </a:ext>
            </a:extLst>
          </p:cNvPr>
          <p:cNvSpPr/>
          <p:nvPr/>
        </p:nvSpPr>
        <p:spPr>
          <a:xfrm>
            <a:off x="7521479" y="2619393"/>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sp>
        <p:nvSpPr>
          <p:cNvPr id="279" name="Oval 278">
            <a:extLst>
              <a:ext uri="{FF2B5EF4-FFF2-40B4-BE49-F238E27FC236}">
                <a16:creationId xmlns:a16="http://schemas.microsoft.com/office/drawing/2014/main" id="{BB1DA5D8-726A-D6C2-A15C-89D32E8ED0C2}"/>
              </a:ext>
            </a:extLst>
          </p:cNvPr>
          <p:cNvSpPr/>
          <p:nvPr/>
        </p:nvSpPr>
        <p:spPr>
          <a:xfrm>
            <a:off x="7886397" y="2622869"/>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cxnSp>
        <p:nvCxnSpPr>
          <p:cNvPr id="272" name="Straight Connector 271">
            <a:extLst>
              <a:ext uri="{FF2B5EF4-FFF2-40B4-BE49-F238E27FC236}">
                <a16:creationId xmlns:a16="http://schemas.microsoft.com/office/drawing/2014/main" id="{695D6B90-DFF0-651C-D0B8-780B2E4E4DAF}"/>
              </a:ext>
            </a:extLst>
          </p:cNvPr>
          <p:cNvCxnSpPr>
            <a:cxnSpLocks/>
          </p:cNvCxnSpPr>
          <p:nvPr/>
        </p:nvCxnSpPr>
        <p:spPr>
          <a:xfrm rot="10800000" flipV="1">
            <a:off x="7971340" y="3699917"/>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3C33E7D1-34C5-9CDF-D026-39BB8C41FA37}"/>
              </a:ext>
            </a:extLst>
          </p:cNvPr>
          <p:cNvCxnSpPr>
            <a:cxnSpLocks/>
          </p:cNvCxnSpPr>
          <p:nvPr/>
        </p:nvCxnSpPr>
        <p:spPr>
          <a:xfrm rot="10800000" flipH="1" flipV="1">
            <a:off x="8199836" y="3699917"/>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74" name="Oval 273">
            <a:extLst>
              <a:ext uri="{FF2B5EF4-FFF2-40B4-BE49-F238E27FC236}">
                <a16:creationId xmlns:a16="http://schemas.microsoft.com/office/drawing/2014/main" id="{5201A110-F517-8DB9-3152-4D762A127D40}"/>
              </a:ext>
            </a:extLst>
          </p:cNvPr>
          <p:cNvSpPr/>
          <p:nvPr/>
        </p:nvSpPr>
        <p:spPr>
          <a:xfrm>
            <a:off x="8199836" y="3930523"/>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p>
        </p:txBody>
      </p:sp>
      <p:sp>
        <p:nvSpPr>
          <p:cNvPr id="275" name="Oval 274">
            <a:extLst>
              <a:ext uri="{FF2B5EF4-FFF2-40B4-BE49-F238E27FC236}">
                <a16:creationId xmlns:a16="http://schemas.microsoft.com/office/drawing/2014/main" id="{A19C32DE-355F-59DB-B031-84E6C6FBDB66}"/>
              </a:ext>
            </a:extLst>
          </p:cNvPr>
          <p:cNvSpPr/>
          <p:nvPr/>
        </p:nvSpPr>
        <p:spPr>
          <a:xfrm>
            <a:off x="7834918" y="3927047"/>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cxnSp>
        <p:nvCxnSpPr>
          <p:cNvPr id="268" name="Straight Connector 267">
            <a:extLst>
              <a:ext uri="{FF2B5EF4-FFF2-40B4-BE49-F238E27FC236}">
                <a16:creationId xmlns:a16="http://schemas.microsoft.com/office/drawing/2014/main" id="{D25450BD-44F1-1EB9-4BAC-94BC8E473917}"/>
              </a:ext>
            </a:extLst>
          </p:cNvPr>
          <p:cNvCxnSpPr>
            <a:cxnSpLocks/>
          </p:cNvCxnSpPr>
          <p:nvPr/>
        </p:nvCxnSpPr>
        <p:spPr>
          <a:xfrm rot="10800000" flipV="1">
            <a:off x="8631819" y="3699917"/>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837D041D-C232-F8DA-A2E1-21325BC68729}"/>
              </a:ext>
            </a:extLst>
          </p:cNvPr>
          <p:cNvCxnSpPr>
            <a:cxnSpLocks/>
          </p:cNvCxnSpPr>
          <p:nvPr/>
        </p:nvCxnSpPr>
        <p:spPr>
          <a:xfrm rot="10800000" flipH="1" flipV="1">
            <a:off x="8860315" y="3699917"/>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70" name="Oval 269">
            <a:extLst>
              <a:ext uri="{FF2B5EF4-FFF2-40B4-BE49-F238E27FC236}">
                <a16:creationId xmlns:a16="http://schemas.microsoft.com/office/drawing/2014/main" id="{3BF62571-D61D-0E5B-7908-757AE20E592C}"/>
              </a:ext>
            </a:extLst>
          </p:cNvPr>
          <p:cNvSpPr/>
          <p:nvPr/>
        </p:nvSpPr>
        <p:spPr>
          <a:xfrm>
            <a:off x="8860315" y="3930523"/>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p>
        </p:txBody>
      </p:sp>
      <p:sp>
        <p:nvSpPr>
          <p:cNvPr id="271" name="Oval 270">
            <a:extLst>
              <a:ext uri="{FF2B5EF4-FFF2-40B4-BE49-F238E27FC236}">
                <a16:creationId xmlns:a16="http://schemas.microsoft.com/office/drawing/2014/main" id="{804BE79B-F57F-75A7-B4F6-16B0DD04BDAD}"/>
              </a:ext>
            </a:extLst>
          </p:cNvPr>
          <p:cNvSpPr/>
          <p:nvPr/>
        </p:nvSpPr>
        <p:spPr>
          <a:xfrm>
            <a:off x="8495397" y="3927047"/>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p>
        </p:txBody>
      </p:sp>
      <p:cxnSp>
        <p:nvCxnSpPr>
          <p:cNvPr id="264" name="Straight Connector 263">
            <a:extLst>
              <a:ext uri="{FF2B5EF4-FFF2-40B4-BE49-F238E27FC236}">
                <a16:creationId xmlns:a16="http://schemas.microsoft.com/office/drawing/2014/main" id="{11C51678-1CFF-9063-562A-9613D41E019B}"/>
              </a:ext>
            </a:extLst>
          </p:cNvPr>
          <p:cNvCxnSpPr>
            <a:cxnSpLocks/>
          </p:cNvCxnSpPr>
          <p:nvPr/>
        </p:nvCxnSpPr>
        <p:spPr>
          <a:xfrm rot="10800000" flipV="1">
            <a:off x="9248796" y="3678780"/>
            <a:ext cx="92994" cy="2306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C41316A1-7A8B-ED48-A655-0A6DC5F308D6}"/>
              </a:ext>
            </a:extLst>
          </p:cNvPr>
          <p:cNvCxnSpPr>
            <a:cxnSpLocks/>
          </p:cNvCxnSpPr>
          <p:nvPr/>
        </p:nvCxnSpPr>
        <p:spPr>
          <a:xfrm rot="10800000" flipH="1" flipV="1">
            <a:off x="9477292" y="3678780"/>
            <a:ext cx="79374" cy="23950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6" name="Oval 265">
            <a:extLst>
              <a:ext uri="{FF2B5EF4-FFF2-40B4-BE49-F238E27FC236}">
                <a16:creationId xmlns:a16="http://schemas.microsoft.com/office/drawing/2014/main" id="{98B435C3-92D0-A9FC-AC78-AA78E9C0AE90}"/>
              </a:ext>
            </a:extLst>
          </p:cNvPr>
          <p:cNvSpPr/>
          <p:nvPr/>
        </p:nvSpPr>
        <p:spPr>
          <a:xfrm>
            <a:off x="9477292" y="3909386"/>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p>
        </p:txBody>
      </p:sp>
      <p:sp>
        <p:nvSpPr>
          <p:cNvPr id="267" name="Oval 266">
            <a:extLst>
              <a:ext uri="{FF2B5EF4-FFF2-40B4-BE49-F238E27FC236}">
                <a16:creationId xmlns:a16="http://schemas.microsoft.com/office/drawing/2014/main" id="{D517A7E3-891F-58C0-2072-DDDBEC021863}"/>
              </a:ext>
            </a:extLst>
          </p:cNvPr>
          <p:cNvSpPr/>
          <p:nvPr/>
        </p:nvSpPr>
        <p:spPr>
          <a:xfrm>
            <a:off x="9112374" y="3905910"/>
            <a:ext cx="222146" cy="22875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p>
        </p:txBody>
      </p:sp>
      <p:cxnSp>
        <p:nvCxnSpPr>
          <p:cNvPr id="258" name="Straight Connector 257">
            <a:extLst>
              <a:ext uri="{FF2B5EF4-FFF2-40B4-BE49-F238E27FC236}">
                <a16:creationId xmlns:a16="http://schemas.microsoft.com/office/drawing/2014/main" id="{3564DAA9-5218-BFA1-1D0C-845AB802E84F}"/>
              </a:ext>
            </a:extLst>
          </p:cNvPr>
          <p:cNvCxnSpPr>
            <a:cxnSpLocks/>
          </p:cNvCxnSpPr>
          <p:nvPr/>
        </p:nvCxnSpPr>
        <p:spPr>
          <a:xfrm>
            <a:off x="7177461" y="3292332"/>
            <a:ext cx="210079" cy="15163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59" name="Oval 258">
            <a:extLst>
              <a:ext uri="{FF2B5EF4-FFF2-40B4-BE49-F238E27FC236}">
                <a16:creationId xmlns:a16="http://schemas.microsoft.com/office/drawing/2014/main" id="{3B67E951-48DD-7859-9B56-76213DDB1388}"/>
              </a:ext>
            </a:extLst>
          </p:cNvPr>
          <p:cNvSpPr/>
          <p:nvPr/>
        </p:nvSpPr>
        <p:spPr>
          <a:xfrm>
            <a:off x="6942268" y="3081819"/>
            <a:ext cx="274320" cy="27432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O</a:t>
            </a:r>
            <a:endParaRPr lang="en-US"/>
          </a:p>
        </p:txBody>
      </p:sp>
      <p:sp>
        <p:nvSpPr>
          <p:cNvPr id="260" name="Oval 259">
            <a:extLst>
              <a:ext uri="{FF2B5EF4-FFF2-40B4-BE49-F238E27FC236}">
                <a16:creationId xmlns:a16="http://schemas.microsoft.com/office/drawing/2014/main" id="{A5AF3899-5557-D791-70C9-F41134441B04}"/>
              </a:ext>
            </a:extLst>
          </p:cNvPr>
          <p:cNvSpPr/>
          <p:nvPr/>
        </p:nvSpPr>
        <p:spPr>
          <a:xfrm>
            <a:off x="6855946" y="2993995"/>
            <a:ext cx="182880" cy="18288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t>
            </a:r>
            <a:endParaRPr lang="en-US">
              <a:solidFill>
                <a:schemeClr val="tx1"/>
              </a:solidFill>
            </a:endParaRPr>
          </a:p>
        </p:txBody>
      </p:sp>
      <p:cxnSp>
        <p:nvCxnSpPr>
          <p:cNvPr id="261" name="Straight Connector 260">
            <a:extLst>
              <a:ext uri="{FF2B5EF4-FFF2-40B4-BE49-F238E27FC236}">
                <a16:creationId xmlns:a16="http://schemas.microsoft.com/office/drawing/2014/main" id="{26EDA7F2-08AF-EF03-62AF-4FDA44E68ABC}"/>
              </a:ext>
            </a:extLst>
          </p:cNvPr>
          <p:cNvCxnSpPr>
            <a:cxnSpLocks/>
          </p:cNvCxnSpPr>
          <p:nvPr/>
        </p:nvCxnSpPr>
        <p:spPr>
          <a:xfrm flipH="1">
            <a:off x="7448872" y="3690795"/>
            <a:ext cx="15524" cy="32949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E6FB111E-8389-5567-108A-30B522A0F4C1}"/>
              </a:ext>
            </a:extLst>
          </p:cNvPr>
          <p:cNvCxnSpPr>
            <a:cxnSpLocks/>
          </p:cNvCxnSpPr>
          <p:nvPr/>
        </p:nvCxnSpPr>
        <p:spPr>
          <a:xfrm flipH="1">
            <a:off x="7521479" y="3688034"/>
            <a:ext cx="7235" cy="33225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63" name="Oval 262">
            <a:extLst>
              <a:ext uri="{FF2B5EF4-FFF2-40B4-BE49-F238E27FC236}">
                <a16:creationId xmlns:a16="http://schemas.microsoft.com/office/drawing/2014/main" id="{34B91EDB-C43C-0956-F007-E8462F79EBE4}"/>
              </a:ext>
            </a:extLst>
          </p:cNvPr>
          <p:cNvSpPr/>
          <p:nvPr/>
        </p:nvSpPr>
        <p:spPr>
          <a:xfrm>
            <a:off x="7348342" y="3988611"/>
            <a:ext cx="274320" cy="27432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O</a:t>
            </a:r>
            <a:endParaRPr lang="en-US"/>
          </a:p>
        </p:txBody>
      </p:sp>
      <p:sp>
        <p:nvSpPr>
          <p:cNvPr id="292" name="TextBox 291">
            <a:extLst>
              <a:ext uri="{FF2B5EF4-FFF2-40B4-BE49-F238E27FC236}">
                <a16:creationId xmlns:a16="http://schemas.microsoft.com/office/drawing/2014/main" id="{98659B48-B2E4-D072-752E-3A9CB8B90C1F}"/>
              </a:ext>
            </a:extLst>
          </p:cNvPr>
          <p:cNvSpPr txBox="1"/>
          <p:nvPr/>
        </p:nvSpPr>
        <p:spPr>
          <a:xfrm>
            <a:off x="2736733" y="2069345"/>
            <a:ext cx="831253" cy="369332"/>
          </a:xfrm>
          <a:prstGeom prst="rect">
            <a:avLst/>
          </a:prstGeom>
          <a:noFill/>
        </p:spPr>
        <p:txBody>
          <a:bodyPr wrap="none" rtlCol="0">
            <a:spAutoFit/>
          </a:bodyPr>
          <a:lstStyle/>
          <a:p>
            <a:r>
              <a:rPr lang="en-US" b="1"/>
              <a:t>PFOA</a:t>
            </a:r>
          </a:p>
        </p:txBody>
      </p:sp>
      <p:sp>
        <p:nvSpPr>
          <p:cNvPr id="293" name="TextBox 292">
            <a:extLst>
              <a:ext uri="{FF2B5EF4-FFF2-40B4-BE49-F238E27FC236}">
                <a16:creationId xmlns:a16="http://schemas.microsoft.com/office/drawing/2014/main" id="{6207017B-6F4B-50E1-ED9B-8CF7230543F8}"/>
              </a:ext>
            </a:extLst>
          </p:cNvPr>
          <p:cNvSpPr txBox="1"/>
          <p:nvPr/>
        </p:nvSpPr>
        <p:spPr>
          <a:xfrm>
            <a:off x="8089073" y="2064791"/>
            <a:ext cx="1322221" cy="369332"/>
          </a:xfrm>
          <a:prstGeom prst="rect">
            <a:avLst/>
          </a:prstGeom>
          <a:noFill/>
        </p:spPr>
        <p:txBody>
          <a:bodyPr wrap="none" rtlCol="0">
            <a:spAutoFit/>
          </a:bodyPr>
          <a:lstStyle/>
          <a:p>
            <a:r>
              <a:rPr lang="en-US" b="1"/>
              <a:t>Fatty Acid</a:t>
            </a:r>
          </a:p>
        </p:txBody>
      </p:sp>
    </p:spTree>
    <p:extLst>
      <p:ext uri="{BB962C8B-B14F-4D97-AF65-F5344CB8AC3E}">
        <p14:creationId xmlns:p14="http://schemas.microsoft.com/office/powerpoint/2010/main" val="728663342"/>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CF8BC9-3321-CC3B-8F34-E8023C3FBF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8FA74-CC4A-90F5-8D0E-20D8CECCA8C5}"/>
              </a:ext>
            </a:extLst>
          </p:cNvPr>
          <p:cNvSpPr>
            <a:spLocks noGrp="1"/>
          </p:cNvSpPr>
          <p:nvPr>
            <p:ph type="title"/>
          </p:nvPr>
        </p:nvSpPr>
        <p:spPr>
          <a:xfrm>
            <a:off x="5568534" y="603504"/>
            <a:ext cx="5916169" cy="884637"/>
          </a:xfrm>
        </p:spPr>
        <p:txBody>
          <a:bodyPr anchor="b">
            <a:normAutofit/>
          </a:bodyPr>
          <a:lstStyle/>
          <a:p>
            <a:r>
              <a:rPr lang="en-US"/>
              <a:t>Mechanism w/ PFAS </a:t>
            </a:r>
            <a:r>
              <a:rPr lang="en-US" sz="2400" baseline="30000">
                <a:solidFill>
                  <a:schemeClr val="tx1">
                    <a:lumMod val="65000"/>
                    <a:lumOff val="35000"/>
                  </a:schemeClr>
                </a:solidFill>
              </a:rPr>
              <a:t>[19]</a:t>
            </a:r>
            <a:endParaRPr lang="en-US" baseline="30000">
              <a:solidFill>
                <a:schemeClr val="tx1">
                  <a:lumMod val="65000"/>
                  <a:lumOff val="35000"/>
                </a:schemeClr>
              </a:solidFill>
            </a:endParaRPr>
          </a:p>
        </p:txBody>
      </p:sp>
      <p:pic>
        <p:nvPicPr>
          <p:cNvPr id="1026" name="Picture 2">
            <a:extLst>
              <a:ext uri="{FF2B5EF4-FFF2-40B4-BE49-F238E27FC236}">
                <a16:creationId xmlns:a16="http://schemas.microsoft.com/office/drawing/2014/main" id="{721D611C-B6AD-24D0-4550-955104BC19C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199" r="2" b="5575"/>
          <a:stretch>
            <a:fillRect/>
          </a:stretch>
        </p:blipFill>
        <p:spPr bwMode="auto">
          <a:xfrm>
            <a:off x="20" y="10"/>
            <a:ext cx="4910308"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7E36485-8A1F-8B43-F2C4-E2739E8B0CC5}"/>
              </a:ext>
            </a:extLst>
          </p:cNvPr>
          <p:cNvSpPr>
            <a:spLocks noGrp="1"/>
          </p:cNvSpPr>
          <p:nvPr>
            <p:ph idx="1"/>
          </p:nvPr>
        </p:nvSpPr>
        <p:spPr>
          <a:xfrm>
            <a:off x="5568533" y="1488141"/>
            <a:ext cx="5916169" cy="4821219"/>
          </a:xfrm>
        </p:spPr>
        <p:txBody>
          <a:bodyPr vert="horz" lIns="91440" tIns="45720" rIns="91440" bIns="45720" rtlCol="0">
            <a:normAutofit/>
          </a:bodyPr>
          <a:lstStyle/>
          <a:p>
            <a:pPr marL="457200" indent="-457200">
              <a:buFont typeface="+mj-lt"/>
              <a:buAutoNum type="arabicPeriod"/>
            </a:pPr>
            <a:r>
              <a:rPr lang="en-US" sz="1800"/>
              <a:t>Food is broken down in the stomach </a:t>
            </a:r>
          </a:p>
          <a:p>
            <a:pPr marL="457200" indent="-457200">
              <a:buFont typeface="+mj-lt"/>
              <a:buAutoNum type="arabicPeriod"/>
            </a:pPr>
            <a:r>
              <a:rPr lang="en-US" sz="1800"/>
              <a:t>Nutrients are absorbed in the small intestine </a:t>
            </a:r>
          </a:p>
          <a:p>
            <a:pPr marL="457200" indent="-457200">
              <a:buFont typeface="+mj-lt"/>
              <a:buAutoNum type="arabicPeriod"/>
            </a:pPr>
            <a:r>
              <a:rPr lang="en-US" sz="1800"/>
              <a:t>Nutrients are transported through blood to the liver </a:t>
            </a:r>
          </a:p>
          <a:p>
            <a:pPr marL="457200" indent="-457200">
              <a:buFont typeface="+mj-lt"/>
              <a:buAutoNum type="arabicPeriod"/>
            </a:pPr>
            <a:r>
              <a:rPr lang="en-US" sz="1800"/>
              <a:t>PFAS mimics fatty acids and enter the liver </a:t>
            </a:r>
          </a:p>
          <a:p>
            <a:pPr marL="457200" indent="-457200">
              <a:buFont typeface="+mj-lt"/>
              <a:buAutoNum type="arabicPeriod"/>
            </a:pPr>
            <a:r>
              <a:rPr lang="en-US" sz="1800"/>
              <a:t>Liver produces bile to digest fatty acids </a:t>
            </a:r>
          </a:p>
          <a:p>
            <a:pPr marL="457200" indent="-457200">
              <a:buFont typeface="+mj-lt"/>
              <a:buAutoNum type="arabicPeriod"/>
            </a:pPr>
            <a:r>
              <a:rPr lang="en-US" sz="1800"/>
              <a:t>PFAS cannot be broken down </a:t>
            </a:r>
          </a:p>
          <a:p>
            <a:pPr marL="457200" indent="-457200">
              <a:buFont typeface="+mj-lt"/>
              <a:buAutoNum type="arabicPeriod"/>
            </a:pPr>
            <a:r>
              <a:rPr lang="en-US" sz="1800"/>
              <a:t>Liver produces more bile trying to process PFAS </a:t>
            </a:r>
          </a:p>
          <a:p>
            <a:pPr marL="457200" indent="-457200">
              <a:buFont typeface="+mj-lt"/>
              <a:buAutoNum type="arabicPeriod"/>
            </a:pPr>
            <a:r>
              <a:rPr lang="en-US" sz="1800"/>
              <a:t>Excess bile stresses the liver, mimics a high fat diet, and and may cause inflammation</a:t>
            </a:r>
          </a:p>
          <a:p>
            <a:pPr marL="0" indent="0">
              <a:buNone/>
            </a:pPr>
            <a:endParaRPr lang="en-US" sz="1800"/>
          </a:p>
          <a:p>
            <a:pPr marL="0" indent="0">
              <a:buNone/>
            </a:pPr>
            <a:endParaRPr lang="en-US" sz="1800"/>
          </a:p>
          <a:p>
            <a:pPr marL="0" indent="0">
              <a:buNone/>
            </a:pPr>
            <a:endParaRPr lang="en-US" sz="1800"/>
          </a:p>
          <a:p>
            <a:pPr marL="0" indent="0">
              <a:buNone/>
            </a:pPr>
            <a:endParaRPr lang="en-US" sz="1800"/>
          </a:p>
        </p:txBody>
      </p:sp>
      <p:pic>
        <p:nvPicPr>
          <p:cNvPr id="4" name="Graphic 3" descr="Fish with solid fill">
            <a:extLst>
              <a:ext uri="{FF2B5EF4-FFF2-40B4-BE49-F238E27FC236}">
                <a16:creationId xmlns:a16="http://schemas.microsoft.com/office/drawing/2014/main" id="{439BE6C9-F511-B79A-ED30-E33C84F42B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08729" y="3705438"/>
            <a:ext cx="761425" cy="761425"/>
          </a:xfrm>
          <a:prstGeom prst="rect">
            <a:avLst/>
          </a:prstGeom>
        </p:spPr>
      </p:pic>
      <p:pic>
        <p:nvPicPr>
          <p:cNvPr id="5" name="Graphic 4" descr="Chemicals with solid fill">
            <a:extLst>
              <a:ext uri="{FF2B5EF4-FFF2-40B4-BE49-F238E27FC236}">
                <a16:creationId xmlns:a16="http://schemas.microsoft.com/office/drawing/2014/main" id="{BBFE300D-7437-C3DA-4F78-23F037E653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69249" y="3972492"/>
            <a:ext cx="374803" cy="374803"/>
          </a:xfrm>
          <a:prstGeom prst="rect">
            <a:avLst/>
          </a:prstGeom>
        </p:spPr>
      </p:pic>
      <p:pic>
        <p:nvPicPr>
          <p:cNvPr id="6" name="Graphic 5" descr="Chemicals with solid fill">
            <a:extLst>
              <a:ext uri="{FF2B5EF4-FFF2-40B4-BE49-F238E27FC236}">
                <a16:creationId xmlns:a16="http://schemas.microsoft.com/office/drawing/2014/main" id="{78ABAA15-EFEA-A108-C150-BC946B78EB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4052" y="3898750"/>
            <a:ext cx="374803" cy="374803"/>
          </a:xfrm>
          <a:prstGeom prst="rect">
            <a:avLst/>
          </a:prstGeom>
        </p:spPr>
      </p:pic>
      <p:pic>
        <p:nvPicPr>
          <p:cNvPr id="7" name="Graphic 6" descr="Chemicals with solid fill">
            <a:extLst>
              <a:ext uri="{FF2B5EF4-FFF2-40B4-BE49-F238E27FC236}">
                <a16:creationId xmlns:a16="http://schemas.microsoft.com/office/drawing/2014/main" id="{FC1AC7B3-09F8-346B-D647-B15B4C5335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74931" y="3748220"/>
            <a:ext cx="374803" cy="374803"/>
          </a:xfrm>
          <a:prstGeom prst="rect">
            <a:avLst/>
          </a:prstGeom>
        </p:spPr>
      </p:pic>
      <p:pic>
        <p:nvPicPr>
          <p:cNvPr id="14" name="Picture 8" descr="Generated image">
            <a:extLst>
              <a:ext uri="{FF2B5EF4-FFF2-40B4-BE49-F238E27FC236}">
                <a16:creationId xmlns:a16="http://schemas.microsoft.com/office/drawing/2014/main" id="{18B2222D-A3A5-D8A0-C0AE-F897DF09A2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0009" y="3389535"/>
            <a:ext cx="447119" cy="6706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Generated image">
            <a:extLst>
              <a:ext uri="{FF2B5EF4-FFF2-40B4-BE49-F238E27FC236}">
                <a16:creationId xmlns:a16="http://schemas.microsoft.com/office/drawing/2014/main" id="{54BD1377-9D9D-30BA-15D0-698EE557A4A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31817" y="3232222"/>
            <a:ext cx="473429" cy="71014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Generated image">
            <a:extLst>
              <a:ext uri="{FF2B5EF4-FFF2-40B4-BE49-F238E27FC236}">
                <a16:creationId xmlns:a16="http://schemas.microsoft.com/office/drawing/2014/main" id="{E2CE2897-B443-0101-C3A5-BFB6F28B1B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42661" y="3237597"/>
            <a:ext cx="447119" cy="67067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93EB8F7-7A02-BC8A-F83E-102B0B8A6007}"/>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21538416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par>
                                <p:cTn id="8" presetID="6"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par>
                                <p:cTn id="11" presetID="6" presetClass="entr" presetSubtype="1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par>
                                <p:cTn id="14" presetID="6"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ircle(in)">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nodeType="clickEffect">
                                  <p:stCondLst>
                                    <p:cond delay="0"/>
                                  </p:stCondLst>
                                  <p:childTnLst>
                                    <p:animMotion origin="layout" path="M 0.00443 0.00741 C 0.00456 0.0125 0.00469 0.01783 0.00495 0.02315 C 0.00508 0.02593 0.00534 0.02894 0.00547 0.03195 C 0.00573 0.03635 0.00651 0.05556 0.00664 0.05926 C 0.0069 0.06875 0.0069 0.07824 0.00716 0.08773 C 0.00729 0.0926 0.00794 0.10417 0.00833 0.10926 C 0.00807 0.1176 0.0082 0.1257 0.00768 0.1338 C 0.00755 0.13588 0.0069 0.13773 0.00664 0.13982 C 0.00625 0.1419 0.00547 0.14815 0.00495 0.14954 L 0.00391 0.15255 C 0.00365 0.15347 0.00365 0.15463 0.00325 0.15556 C 0.00234 0.1581 0.00104 0.15926 -0.00052 0.16042 C -0.00273 0.16204 -0.00391 0.16227 -0.00612 0.16343 C -0.01016 0.16297 -0.01419 0.16297 -0.01823 0.16227 C -0.02031 0.16204 -0.0207 0.16088 -0.02266 0.15949 C -0.02318 0.15903 -0.0237 0.1588 -0.02422 0.15834 C -0.02539 0.15718 -0.02656 0.15579 -0.0276 0.1544 C -0.02917 0.15232 -0.03021 0.15139 -0.03138 0.14861 C -0.0319 0.14769 -0.03216 0.14653 -0.03255 0.1456 C -0.03464 0.14028 -0.03425 0.14167 -0.0375 0.13588 L -0.04076 0.12986 L -0.04297 0.12408 L -0.04414 0.12107 C -0.04427 0.12014 -0.0444 0.11922 -0.04466 0.11829 C -0.0474 0.10834 -0.04401 0.12338 -0.04688 0.11135 C -0.04714 0.11042 -0.04727 0.10926 -0.0474 0.10834 C -0.04779 0.10672 -0.04805 0.1051 -0.04857 0.10347 C -0.04922 0.10093 -0.05 0.09815 -0.05078 0.0956 C -0.05104 0.09422 -0.05156 0.09306 -0.05182 0.09167 C -0.05195 0.09051 -0.05208 0.08912 -0.05234 0.08773 C -0.053 0.08519 -0.05391 0.08264 -0.05456 0.07986 C -0.05495 0.07871 -0.05547 0.07732 -0.05573 0.07593 C -0.05729 0.06736 -0.05469 0.08102 -0.05729 0.06829 C -0.05794 0.06528 -0.05846 0.06227 -0.05898 0.05926 C -0.05912 0.05834 -0.05938 0.05741 -0.05951 0.05648 C -0.05977 0.0544 -0.06016 0.05162 -0.06068 0.04954 C -0.06094 0.04815 -0.06133 0.04699 -0.06172 0.0456 C -0.06198 0.04375 -0.06211 0.04167 -0.06224 0.03982 C -0.06237 0.03866 -0.06276 0.03773 -0.06289 0.03681 C -0.06328 0.03426 -0.06354 0.03148 -0.06393 0.02894 C -0.06419 0.02755 -0.06432 0.02639 -0.06445 0.025 C -0.06497 0.02107 -0.06589 0.01158 -0.06667 0.00741 C -0.06706 0.00533 -0.06758 0.00347 -0.06784 0.00139 C -0.06797 0.00023 -0.06849 -0.00393 -0.06888 -0.00532 C -0.06901 -0.00578 -0.06927 -0.00602 -0.0694 -0.00625 " pathEditMode="relative" ptsTypes="AAAAAAAAAAAAAAAAAAAAAAAAAAAAAAAAAAAAAAAAAAAAA">
                                      <p:cBhvr>
                                        <p:cTn id="20" dur="3000" fill="hold"/>
                                        <p:tgtEl>
                                          <p:spTgt spid="7"/>
                                        </p:tgtEl>
                                        <p:attrNameLst>
                                          <p:attrName>ppt_x</p:attrName>
                                          <p:attrName>ppt_y</p:attrName>
                                        </p:attrNameLst>
                                      </p:cBhvr>
                                    </p:animMotion>
                                  </p:childTnLst>
                                </p:cTn>
                              </p:par>
                              <p:par>
                                <p:cTn id="21" presetID="0" presetClass="path" presetSubtype="0" accel="50000" decel="50000" fill="hold" nodeType="withEffect">
                                  <p:stCondLst>
                                    <p:cond delay="0"/>
                                  </p:stCondLst>
                                  <p:childTnLst>
                                    <p:animMotion origin="layout" path="M 4.79167E-6 -1.48148E-6 C -0.00027 0.02107 -0.00027 0.0419 -0.00066 0.06273 C -0.00066 0.06412 -0.00131 0.0757 -0.00144 0.07755 C -0.0017 0.07986 -0.00222 0.08935 -0.00274 0.09352 C -0.003 0.09583 -0.00287 0.09908 -0.00365 0.10046 C -0.00417 0.10093 -0.00456 0.10208 -0.00495 0.10255 C -0.0056 0.10347 -0.00756 0.1044 -0.00821 0.10509 C -0.00873 0.10463 -0.01394 0.1044 -0.01576 0.10255 C -0.01693 0.10116 -0.01732 0.09908 -0.01836 0.09699 C -0.01902 0.09537 -0.01993 0.09421 -0.02058 0.09236 C -0.02123 0.09028 -0.02188 0.08796 -0.02227 0.08565 C -0.02331 0.08079 -0.02357 0.07963 -0.02409 0.07408 C -0.02435 0.07269 -0.02435 0.07107 -0.02448 0.06945 C -0.02474 0.06852 -0.02487 0.06736 -0.025 0.06621 C -0.02605 0.05602 -0.02487 0.06621 -0.02592 0.0581 C -0.02605 0.05579 -0.02618 0.05371 -0.02631 0.05116 C -0.02644 0.05023 -0.0267 0.04908 -0.02683 0.04792 C -0.02696 0.0456 -0.02709 0.04329 -0.02722 0.04097 C -0.02735 0.03958 -0.02761 0.03796 -0.02761 0.03634 C -0.02787 0.03403 -0.028 0.03125 -0.02813 0.02871 C -0.02813 0.02708 -0.02852 0.0257 -0.02865 0.02408 C -0.0293 0.0125 -0.02852 0.01968 -0.02943 0.0125 C -0.02969 0.0081 -0.03021 0.00371 -0.03034 -0.00092 C -0.03047 -0.00463 -0.0306 -0.00879 -0.03086 -0.0125 C -0.03086 -0.01528 -0.03112 -0.01759 -0.03125 -0.02037 C -0.03138 -0.02407 -0.03152 -0.02824 -0.03165 -0.03194 C -0.03178 -0.03449 -0.03191 -0.03704 -0.03204 -0.03958 C -0.0323 -0.04352 -0.03243 -0.04745 -0.03256 -0.05116 C -0.03269 -0.05324 -0.03282 -0.05509 -0.03295 -0.05694 C -0.03308 -0.05787 -0.03347 -0.05903 -0.03347 -0.06042 C -0.03347 -0.0618 -0.03347 -0.06342 -0.03347 -0.06458 " pathEditMode="relative" rAng="0" ptsTypes="AAAAAAAAAAAAAAAAAAAAAAAAAAAAAAA">
                                      <p:cBhvr>
                                        <p:cTn id="22" dur="3000" fill="hold"/>
                                        <p:tgtEl>
                                          <p:spTgt spid="5"/>
                                        </p:tgtEl>
                                        <p:attrNameLst>
                                          <p:attrName>ppt_x</p:attrName>
                                          <p:attrName>ppt_y</p:attrName>
                                        </p:attrNameLst>
                                      </p:cBhvr>
                                      <p:rCtr x="-1680" y="2014"/>
                                    </p:animMotion>
                                  </p:childTnLst>
                                </p:cTn>
                              </p:par>
                              <p:par>
                                <p:cTn id="23" presetID="0" presetClass="path" presetSubtype="0" accel="50000" decel="50000" fill="hold" nodeType="withEffect">
                                  <p:stCondLst>
                                    <p:cond delay="0"/>
                                  </p:stCondLst>
                                  <p:childTnLst>
                                    <p:animMotion origin="layout" path="M -4.79167E-6 0.00116 C -0.00026 0.01065 -0.00026 0.02014 -0.00065 0.02963 C -0.00078 0.03287 -0.00143 0.03611 -0.00169 0.03936 L -0.00286 0.05116 C -0.00299 0.05301 -0.00325 0.0551 -0.00338 0.05695 C -0.00377 0.06181 -0.00416 0.07014 -0.00507 0.07454 L -0.00611 0.08056 C -0.00638 0.08148 -0.00638 0.08264 -0.00664 0.08357 L -0.00885 0.08936 C -0.00924 0.09028 -0.0095 0.09167 -0.01002 0.09236 C -0.01588 0.09931 -0.0069 0.08843 -0.01328 0.09723 C -0.01432 0.09861 -0.01549 0.09977 -0.01666 0.10116 C -0.01718 0.10186 -0.0177 0.10278 -0.01835 0.10301 L -0.0233 0.10602 L -0.02486 0.10695 L -0.02656 0.10811 C -0.0302 0.10764 -0.03398 0.10764 -0.03763 0.10695 C -0.03815 0.10695 -0.03867 0.10625 -0.03932 0.10602 C -0.03984 0.10579 -0.04244 0.10486 -0.04309 0.10417 C -0.04531 0.10186 -0.04843 0.09792 -0.04973 0.09422 C -0.05052 0.09236 -0.05143 0.09051 -0.05195 0.08843 C -0.05234 0.08704 -0.05286 0.08588 -0.05312 0.08449 C -0.05338 0.08311 -0.05351 0.08195 -0.05364 0.08056 C -0.05429 0.07547 -0.05429 0.07454 -0.05468 0.06875 C -0.05455 0.05903 -0.05455 0.04908 -0.05416 0.03936 C -0.05416 0.03727 -0.05338 0.03449 -0.05312 0.03241 C -0.05273 0.02986 -0.05247 0.02709 -0.05195 0.02454 L -0.05091 0.01875 C -0.05065 0.01783 -0.05052 0.0169 -0.05039 0.01574 C -0.05013 0.01459 -0.05 0.0132 -0.04973 0.01181 C -0.0496 0.01019 -0.04947 0.00857 -0.04921 0.00695 C -0.04895 0.00533 -0.04843 0.00371 -0.04817 0.00209 C -0.04791 0.00116 -0.04778 -3.33333E-6 -0.04752 -0.00092 C -0.04726 -0.00231 -0.04674 -0.00347 -0.04648 -0.00486 C -0.04596 -0.0074 -0.04609 -0.00926 -0.04531 -0.01157 C -0.04505 -0.01273 -0.04466 -0.01365 -0.04427 -0.01458 C -0.04401 -0.01597 -0.04388 -0.01713 -0.04375 -0.01852 C -0.04348 -0.01944 -0.04322 -0.02037 -0.04309 -0.02152 C -0.04296 -0.02314 -0.04296 -0.02477 -0.04257 -0.02639 C -0.04205 -0.02916 -0.04088 -0.03148 -0.04036 -0.03426 C -0.03958 -0.03819 -0.0401 -0.03634 -0.03867 -0.04004 C -0.03684 -0.05 -0.03971 -0.03472 -0.03763 -0.04699 C -0.03723 -0.04884 -0.0371 -0.05115 -0.03645 -0.05277 C -0.0358 -0.05486 -0.03476 -0.05648 -0.03437 -0.05879 C -0.03398 -0.06064 -0.03385 -0.06296 -0.0332 -0.06458 C -0.03268 -0.06597 -0.03203 -0.06713 -0.03151 -0.06852 C -0.03111 -0.06944 -0.03085 -0.0706 -0.03046 -0.07152 C -0.02994 -0.07245 -0.02929 -0.07338 -0.02877 -0.0743 C -0.02669 -0.07963 -0.0289 -0.07847 -0.02486 -0.08333 L -0.02161 -0.08703 " pathEditMode="relative" ptsTypes="AAAAAAAAAAAAAAAAAAAAAAAAAAAAAAAAAAAAAAAAAAAAAAAAAA">
                                      <p:cBhvr>
                                        <p:cTn id="24" dur="3000" fill="hold"/>
                                        <p:tgtEl>
                                          <p:spTgt spid="6"/>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circle(in)">
                                      <p:cBhvr>
                                        <p:cTn id="29" dur="10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circle(in)">
                                      <p:cBhvr>
                                        <p:cTn id="34" dur="1000"/>
                                        <p:tgtEl>
                                          <p:spTgt spid="16"/>
                                        </p:tgtEl>
                                      </p:cBhvr>
                                    </p:animEffect>
                                  </p:childTnLst>
                                </p:cTn>
                              </p:par>
                              <p:par>
                                <p:cTn id="35" presetID="6" presetClass="entr" presetSubtype="16"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circle(in)">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AE4C-2416-4C59-708A-7D989D3EC3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851997-5816-3DFA-1882-C80BD82C6001}"/>
              </a:ext>
            </a:extLst>
          </p:cNvPr>
          <p:cNvSpPr>
            <a:spLocks noGrp="1"/>
          </p:cNvSpPr>
          <p:nvPr>
            <p:ph type="title"/>
          </p:nvPr>
        </p:nvSpPr>
        <p:spPr>
          <a:xfrm>
            <a:off x="612648" y="548640"/>
            <a:ext cx="10653578" cy="693940"/>
          </a:xfrm>
        </p:spPr>
        <p:txBody>
          <a:bodyPr>
            <a:normAutofit/>
          </a:bodyPr>
          <a:lstStyle/>
          <a:p>
            <a:r>
              <a:rPr lang="en-US"/>
              <a:t>Liver Function Tests</a:t>
            </a:r>
          </a:p>
        </p:txBody>
      </p:sp>
      <p:sp>
        <p:nvSpPr>
          <p:cNvPr id="3" name="Content Placeholder 2">
            <a:extLst>
              <a:ext uri="{FF2B5EF4-FFF2-40B4-BE49-F238E27FC236}">
                <a16:creationId xmlns:a16="http://schemas.microsoft.com/office/drawing/2014/main" id="{421F8D0B-55C3-9222-85BB-DA00A7EAAE0C}"/>
              </a:ext>
            </a:extLst>
          </p:cNvPr>
          <p:cNvSpPr>
            <a:spLocks noGrp="1"/>
          </p:cNvSpPr>
          <p:nvPr>
            <p:ph idx="1"/>
          </p:nvPr>
        </p:nvSpPr>
        <p:spPr>
          <a:xfrm>
            <a:off x="612647" y="1236754"/>
            <a:ext cx="10653579" cy="5072606"/>
          </a:xfrm>
        </p:spPr>
        <p:txBody>
          <a:bodyPr vert="horz" lIns="91440" tIns="45720" rIns="91440" bIns="45720" rtlCol="0" anchor="t">
            <a:normAutofit/>
          </a:bodyPr>
          <a:lstStyle/>
          <a:p>
            <a:pPr marL="0" indent="0">
              <a:buNone/>
            </a:pPr>
            <a:endParaRPr lang="en-US"/>
          </a:p>
          <a:p>
            <a:endParaRPr lang="en-US"/>
          </a:p>
        </p:txBody>
      </p:sp>
      <p:graphicFrame>
        <p:nvGraphicFramePr>
          <p:cNvPr id="5" name="Table 4">
            <a:extLst>
              <a:ext uri="{FF2B5EF4-FFF2-40B4-BE49-F238E27FC236}">
                <a16:creationId xmlns:a16="http://schemas.microsoft.com/office/drawing/2014/main" id="{67F4D9EC-1AAA-421B-24BD-7C804399ACFA}"/>
              </a:ext>
            </a:extLst>
          </p:cNvPr>
          <p:cNvGraphicFramePr>
            <a:graphicFrameLocks noGrp="1"/>
          </p:cNvGraphicFramePr>
          <p:nvPr>
            <p:extLst>
              <p:ext uri="{D42A27DB-BD31-4B8C-83A1-F6EECF244321}">
                <p14:modId xmlns:p14="http://schemas.microsoft.com/office/powerpoint/2010/main" val="3232634225"/>
              </p:ext>
            </p:extLst>
          </p:nvPr>
        </p:nvGraphicFramePr>
        <p:xfrm>
          <a:off x="925774" y="1410832"/>
          <a:ext cx="10321227" cy="4611872"/>
        </p:xfrm>
        <a:graphic>
          <a:graphicData uri="http://schemas.openxmlformats.org/drawingml/2006/table">
            <a:tbl>
              <a:tblPr firstRow="1" bandRow="1">
                <a:tableStyleId>{2D5ABB26-0587-4C30-8999-92F81FD0307C}</a:tableStyleId>
              </a:tblPr>
              <a:tblGrid>
                <a:gridCol w="3280466">
                  <a:extLst>
                    <a:ext uri="{9D8B030D-6E8A-4147-A177-3AD203B41FA5}">
                      <a16:colId xmlns:a16="http://schemas.microsoft.com/office/drawing/2014/main" val="476446037"/>
                    </a:ext>
                  </a:extLst>
                </a:gridCol>
                <a:gridCol w="3600352">
                  <a:extLst>
                    <a:ext uri="{9D8B030D-6E8A-4147-A177-3AD203B41FA5}">
                      <a16:colId xmlns:a16="http://schemas.microsoft.com/office/drawing/2014/main" val="3589920664"/>
                    </a:ext>
                  </a:extLst>
                </a:gridCol>
                <a:gridCol w="3440409">
                  <a:extLst>
                    <a:ext uri="{9D8B030D-6E8A-4147-A177-3AD203B41FA5}">
                      <a16:colId xmlns:a16="http://schemas.microsoft.com/office/drawing/2014/main" val="1376495721"/>
                    </a:ext>
                  </a:extLst>
                </a:gridCol>
              </a:tblGrid>
              <a:tr h="462418">
                <a:tc>
                  <a:txBody>
                    <a:bodyPr/>
                    <a:lstStyle/>
                    <a:p>
                      <a:pPr algn="ctr"/>
                      <a:r>
                        <a:rPr lang="en-US"/>
                        <a:t>Component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a:t>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a:t>What does this tell 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extLst>
                  <a:ext uri="{0D108BD9-81ED-4DB2-BD59-A6C34878D82A}">
                    <a16:rowId xmlns:a16="http://schemas.microsoft.com/office/drawing/2014/main" val="1232256245"/>
                  </a:ext>
                </a:extLst>
              </a:tr>
              <a:tr h="1048980">
                <a:tc>
                  <a:txBody>
                    <a:bodyPr/>
                    <a:lstStyle/>
                    <a:p>
                      <a:r>
                        <a:rPr lang="en-US"/>
                        <a:t>ALT (alanine transaminase)</a:t>
                      </a:r>
                      <a:r>
                        <a:rPr lang="en-US" baseline="30000"/>
                        <a:t> </a:t>
                      </a:r>
                      <a:r>
                        <a:rPr lang="en-US" sz="1600" baseline="30000">
                          <a:solidFill>
                            <a:schemeClr val="tx1">
                              <a:lumMod val="50000"/>
                              <a:lumOff val="50000"/>
                            </a:schemeClr>
                          </a:solidFill>
                        </a:rPr>
                        <a:t>[9, 10]</a:t>
                      </a:r>
                      <a:endParaRPr lang="en-US">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Converts alanine to pyruvate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Marker of liver cell injury, especially from hepatitis, fatty liver, or toxins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9740981"/>
                  </a:ext>
                </a:extLst>
              </a:tr>
              <a:tr h="1002514">
                <a:tc>
                  <a:txBody>
                    <a:bodyPr/>
                    <a:lstStyle/>
                    <a:p>
                      <a:r>
                        <a:rPr lang="en-US"/>
                        <a:t>AST (aspartate transaminase) </a:t>
                      </a:r>
                      <a:r>
                        <a:rPr lang="en-US" sz="1600" baseline="30000">
                          <a:solidFill>
                            <a:schemeClr val="tx1">
                              <a:lumMod val="50000"/>
                              <a:lumOff val="50000"/>
                            </a:schemeClr>
                          </a:solidFill>
                        </a:rPr>
                        <a:t>[9, 10]</a:t>
                      </a:r>
                      <a:endParaRPr lang="en-US">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Involved in amino acid metabolism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May indicate liver, muscle, or heart damage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4186385"/>
                  </a:ext>
                </a:extLst>
              </a:tr>
              <a:tr h="1048980">
                <a:tc>
                  <a:txBody>
                    <a:bodyPr/>
                    <a:lstStyle/>
                    <a:p>
                      <a:r>
                        <a:rPr lang="en-US"/>
                        <a:t>GGT (y-glutamyltransferase) </a:t>
                      </a:r>
                      <a:r>
                        <a:rPr lang="en-US" sz="1600" baseline="30000">
                          <a:solidFill>
                            <a:schemeClr val="tx1">
                              <a:lumMod val="50000"/>
                              <a:lumOff val="50000"/>
                            </a:schemeClr>
                          </a:solidFill>
                        </a:rPr>
                        <a:t>[9, 10]</a:t>
                      </a:r>
                      <a:endParaRPr lang="en-US">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Helps metabolize drugs and toxins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Often elevated in alcohol-related liver disease or bile duct issues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9181121"/>
                  </a:ext>
                </a:extLst>
              </a:tr>
              <a:tr h="1048980">
                <a:tc>
                  <a:txBody>
                    <a:bodyPr/>
                    <a:lstStyle/>
                    <a:p>
                      <a:r>
                        <a:rPr lang="en-US"/>
                        <a:t>Bilirubin </a:t>
                      </a:r>
                      <a:r>
                        <a:rPr lang="en-US" sz="1600" baseline="30000">
                          <a:solidFill>
                            <a:schemeClr val="tx1">
                              <a:lumMod val="50000"/>
                              <a:lumOff val="50000"/>
                            </a:schemeClr>
                          </a:solidFill>
                        </a:rPr>
                        <a:t>[5, 16]</a:t>
                      </a:r>
                      <a:endParaRPr lang="en-US" sz="1600">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Byproduct of RBC breakdown processed by liver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Elevated when liver can’t process bilirubin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0491106"/>
                  </a:ext>
                </a:extLst>
              </a:tr>
            </a:tbl>
          </a:graphicData>
        </a:graphic>
      </p:graphicFrame>
    </p:spTree>
    <p:extLst>
      <p:ext uri="{BB962C8B-B14F-4D97-AF65-F5344CB8AC3E}">
        <p14:creationId xmlns:p14="http://schemas.microsoft.com/office/powerpoint/2010/main" val="165751045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5ABDE-6722-36E3-0C39-813E8A3AD2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1086F-04BB-E082-6B9F-8BDD2AD222FF}"/>
              </a:ext>
            </a:extLst>
          </p:cNvPr>
          <p:cNvSpPr>
            <a:spLocks noGrp="1"/>
          </p:cNvSpPr>
          <p:nvPr>
            <p:ph type="title"/>
          </p:nvPr>
        </p:nvSpPr>
        <p:spPr>
          <a:xfrm>
            <a:off x="769210" y="286628"/>
            <a:ext cx="10653578" cy="445970"/>
          </a:xfrm>
        </p:spPr>
        <p:txBody>
          <a:bodyPr>
            <a:noAutofit/>
          </a:bodyPr>
          <a:lstStyle/>
          <a:p>
            <a:pPr algn="ctr"/>
            <a:r>
              <a:rPr lang="en-US" sz="2800"/>
              <a:t>PFAS Effects on the Liver</a:t>
            </a:r>
          </a:p>
        </p:txBody>
      </p:sp>
      <p:graphicFrame>
        <p:nvGraphicFramePr>
          <p:cNvPr id="7" name="Content Placeholder 6">
            <a:extLst>
              <a:ext uri="{FF2B5EF4-FFF2-40B4-BE49-F238E27FC236}">
                <a16:creationId xmlns:a16="http://schemas.microsoft.com/office/drawing/2014/main" id="{B23636CE-2602-A9A1-5BB6-445E92972121}"/>
              </a:ext>
            </a:extLst>
          </p:cNvPr>
          <p:cNvGraphicFramePr>
            <a:graphicFrameLocks noGrp="1"/>
          </p:cNvGraphicFramePr>
          <p:nvPr>
            <p:ph idx="1"/>
            <p:extLst>
              <p:ext uri="{D42A27DB-BD31-4B8C-83A1-F6EECF244321}">
                <p14:modId xmlns:p14="http://schemas.microsoft.com/office/powerpoint/2010/main" val="4246097359"/>
              </p:ext>
            </p:extLst>
          </p:nvPr>
        </p:nvGraphicFramePr>
        <p:xfrm>
          <a:off x="347579" y="960160"/>
          <a:ext cx="11496841" cy="5611212"/>
        </p:xfrm>
        <a:graphic>
          <a:graphicData uri="http://schemas.openxmlformats.org/drawingml/2006/table">
            <a:tbl>
              <a:tblPr firstRow="1" bandRow="1">
                <a:tableStyleId>{2D5ABB26-0587-4C30-8999-92F81FD0307C}</a:tableStyleId>
              </a:tblPr>
              <a:tblGrid>
                <a:gridCol w="2069119">
                  <a:extLst>
                    <a:ext uri="{9D8B030D-6E8A-4147-A177-3AD203B41FA5}">
                      <a16:colId xmlns:a16="http://schemas.microsoft.com/office/drawing/2014/main" val="1914655248"/>
                    </a:ext>
                  </a:extLst>
                </a:gridCol>
                <a:gridCol w="3827348">
                  <a:extLst>
                    <a:ext uri="{9D8B030D-6E8A-4147-A177-3AD203B41FA5}">
                      <a16:colId xmlns:a16="http://schemas.microsoft.com/office/drawing/2014/main" val="949921356"/>
                    </a:ext>
                  </a:extLst>
                </a:gridCol>
                <a:gridCol w="3413760">
                  <a:extLst>
                    <a:ext uri="{9D8B030D-6E8A-4147-A177-3AD203B41FA5}">
                      <a16:colId xmlns:a16="http://schemas.microsoft.com/office/drawing/2014/main" val="2710735495"/>
                    </a:ext>
                  </a:extLst>
                </a:gridCol>
                <a:gridCol w="2186614">
                  <a:extLst>
                    <a:ext uri="{9D8B030D-6E8A-4147-A177-3AD203B41FA5}">
                      <a16:colId xmlns:a16="http://schemas.microsoft.com/office/drawing/2014/main" val="2652042602"/>
                    </a:ext>
                  </a:extLst>
                </a:gridCol>
              </a:tblGrid>
              <a:tr h="318886">
                <a:tc>
                  <a:txBody>
                    <a:bodyPr/>
                    <a:lstStyle/>
                    <a:p>
                      <a:pPr algn="ctr"/>
                      <a:r>
                        <a:rPr lang="en-US" sz="1800" b="0"/>
                        <a:t>PFAS</a:t>
                      </a:r>
                      <a:endParaRPr lang="en-US" sz="2000"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F6FF"/>
                    </a:solidFill>
                  </a:tcPr>
                </a:tc>
                <a:tc>
                  <a:txBody>
                    <a:bodyPr/>
                    <a:lstStyle/>
                    <a:p>
                      <a:pPr algn="ctr"/>
                      <a:r>
                        <a:rPr lang="en-US" sz="1800" b="0"/>
                        <a:t>Effect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F6FF"/>
                    </a:solidFill>
                  </a:tcPr>
                </a:tc>
                <a:tc>
                  <a:txBody>
                    <a:bodyPr/>
                    <a:lstStyle/>
                    <a:p>
                      <a:pPr algn="ctr"/>
                      <a:r>
                        <a:rPr lang="en-US" sz="1800" b="0"/>
                        <a:t>Result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F6FF"/>
                    </a:solidFill>
                  </a:tcPr>
                </a:tc>
                <a:tc>
                  <a:txBody>
                    <a:bodyPr/>
                    <a:lstStyle/>
                    <a:p>
                      <a:pPr algn="ctr"/>
                      <a:r>
                        <a:rPr lang="en-US" sz="1800" b="0"/>
                        <a:t>Reference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F6FF"/>
                    </a:solidFill>
                  </a:tcPr>
                </a:tc>
                <a:extLst>
                  <a:ext uri="{0D108BD9-81ED-4DB2-BD59-A6C34878D82A}">
                    <a16:rowId xmlns:a16="http://schemas.microsoft.com/office/drawing/2014/main" val="1188635364"/>
                  </a:ext>
                </a:extLst>
              </a:tr>
              <a:tr h="797214">
                <a:tc>
                  <a:txBody>
                    <a:bodyPr/>
                    <a:lstStyle/>
                    <a:p>
                      <a:r>
                        <a:rPr lang="en-US" b="0"/>
                        <a:t>PFOA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Elevated ALT levels; altered lipid and carbohydrate metabolism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Fatty liver disease, especially in heavy drinkers</a:t>
                      </a:r>
                    </a:p>
                    <a:p>
                      <a:r>
                        <a:rPr lang="en-US" b="0"/>
                        <a:t>Advanced fibrosis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a:t>[9,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6713319"/>
                  </a:ext>
                </a:extLst>
              </a:tr>
              <a:tr h="635603">
                <a:tc>
                  <a:txBody>
                    <a:bodyPr/>
                    <a:lstStyle/>
                    <a:p>
                      <a:r>
                        <a:rPr lang="en-US" b="0"/>
                        <a:t>PFOS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Correlates with increased ALT; disrupts liver pathways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a:t>Liver injury, metabolic disturbances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a:t>[9,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6315816"/>
                  </a:ext>
                </a:extLst>
              </a:tr>
              <a:tr h="635603">
                <a:tc>
                  <a:txBody>
                    <a:bodyPr/>
                    <a:lstStyle/>
                    <a:p>
                      <a:r>
                        <a:rPr lang="en-US" b="0" err="1"/>
                        <a:t>PFHxS</a:t>
                      </a:r>
                      <a:endParaRPr lang="en-US"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en-US" b="0"/>
                        <a:t>Strong association with fatty liver disease; affects lipid metabolism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Higher FLD risk, especially with obesity or high-fat diet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7819294"/>
                  </a:ext>
                </a:extLst>
              </a:tr>
              <a:tr h="1016964">
                <a:tc>
                  <a:txBody>
                    <a:bodyPr/>
                    <a:lstStyle/>
                    <a:p>
                      <a:r>
                        <a:rPr lang="en-US" b="0" err="1"/>
                        <a:t>PFHpS</a:t>
                      </a:r>
                      <a:endParaRPr lang="en-US"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en-US" b="0"/>
                        <a:t>Associated with alcohol-related FLD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Advanced fibrosis risk in heavy drinkers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473269"/>
                  </a:ext>
                </a:extLst>
              </a:tr>
              <a:tr h="1016964">
                <a:tc>
                  <a:txBody>
                    <a:bodyPr/>
                    <a:lstStyle/>
                    <a:p>
                      <a:r>
                        <a:rPr lang="en-US" b="0"/>
                        <a:t>PFNA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Linked with biomarkers of liver injury (ALT, GGT, bilirubin)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Impaired liver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a:t>[5,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1079044"/>
                  </a:ext>
                </a:extLst>
              </a:tr>
              <a:tr h="1016964">
                <a:tc>
                  <a:txBody>
                    <a:bodyPr/>
                    <a:lstStyle/>
                    <a:p>
                      <a:r>
                        <a:rPr lang="en-US" b="0"/>
                        <a:t>PFDA, </a:t>
                      </a:r>
                      <a:r>
                        <a:rPr lang="en-US" b="0" err="1"/>
                        <a:t>PFUnA</a:t>
                      </a:r>
                      <a:r>
                        <a:rPr lang="en-US" b="0"/>
                        <a:t>, PFBS, PFBA, </a:t>
                      </a:r>
                      <a:r>
                        <a:rPr lang="en-US" b="0" err="1"/>
                        <a:t>PFDoDA</a:t>
                      </a:r>
                      <a:r>
                        <a:rPr lang="en-US" b="0"/>
                        <a:t>, </a:t>
                      </a:r>
                      <a:r>
                        <a:rPr lang="en-US" b="0" err="1"/>
                        <a:t>PFHxA</a:t>
                      </a:r>
                      <a:endParaRPr lang="en-US"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Evidence of hepatotoxicity (increased enzymes and decreased bilirubin)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0"/>
                        <a:t>General liver damage, dysregulation of metabolism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a:t>[5,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12376770"/>
                  </a:ext>
                </a:extLst>
              </a:tr>
            </a:tbl>
          </a:graphicData>
        </a:graphic>
      </p:graphicFrame>
    </p:spTree>
    <p:extLst>
      <p:ext uri="{BB962C8B-B14F-4D97-AF65-F5344CB8AC3E}">
        <p14:creationId xmlns:p14="http://schemas.microsoft.com/office/powerpoint/2010/main" val="2975661308"/>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A9931E-56F9-E20E-EED8-831D1A7F8F33}"/>
            </a:ext>
          </a:extLst>
        </p:cNvPr>
        <p:cNvGrpSpPr/>
        <p:nvPr/>
      </p:nvGrpSpPr>
      <p:grpSpPr>
        <a:xfrm>
          <a:off x="0" y="0"/>
          <a:ext cx="0" cy="0"/>
          <a:chOff x="0" y="0"/>
          <a:chExt cx="0" cy="0"/>
        </a:xfrm>
      </p:grpSpPr>
      <p:pic>
        <p:nvPicPr>
          <p:cNvPr id="4" name="Picture 3" descr="A body of water with rocks and plants&#10;&#10;AI-generated content may be incorrect.">
            <a:extLst>
              <a:ext uri="{FF2B5EF4-FFF2-40B4-BE49-F238E27FC236}">
                <a16:creationId xmlns:a16="http://schemas.microsoft.com/office/drawing/2014/main" id="{EFABB49C-0E0A-9F6A-D36A-C6487EE5C6CF}"/>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9460C86B-DBD0-51A0-AD40-239E1490D053}"/>
              </a:ext>
            </a:extLst>
          </p:cNvPr>
          <p:cNvSpPr>
            <a:spLocks noGrp="1"/>
          </p:cNvSpPr>
          <p:nvPr>
            <p:ph type="ctrTitle"/>
          </p:nvPr>
        </p:nvSpPr>
        <p:spPr>
          <a:xfrm>
            <a:off x="2301923" y="1482602"/>
            <a:ext cx="7588155" cy="2236264"/>
          </a:xfrm>
        </p:spPr>
        <p:txBody>
          <a:bodyPr>
            <a:normAutofit/>
          </a:bodyPr>
          <a:lstStyle/>
          <a:p>
            <a:r>
              <a:rPr lang="en-US" sz="5400">
                <a:solidFill>
                  <a:srgbClr val="FFFFFF"/>
                </a:solidFill>
              </a:rPr>
              <a:t>Endocrine and Reproductive System</a:t>
            </a:r>
          </a:p>
        </p:txBody>
      </p:sp>
    </p:spTree>
    <p:extLst>
      <p:ext uri="{BB962C8B-B14F-4D97-AF65-F5344CB8AC3E}">
        <p14:creationId xmlns:p14="http://schemas.microsoft.com/office/powerpoint/2010/main" val="15738414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1F4978-8AEE-D7C2-E239-B6F0634D7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D16FA-CEFF-C5FC-0911-1CCDE60AD928}"/>
              </a:ext>
            </a:extLst>
          </p:cNvPr>
          <p:cNvSpPr>
            <a:spLocks noGrp="1"/>
          </p:cNvSpPr>
          <p:nvPr>
            <p:ph type="title"/>
          </p:nvPr>
        </p:nvSpPr>
        <p:spPr>
          <a:xfrm>
            <a:off x="612648" y="603504"/>
            <a:ext cx="3553412" cy="657740"/>
          </a:xfrm>
        </p:spPr>
        <p:txBody>
          <a:bodyPr anchor="b">
            <a:noAutofit/>
          </a:bodyPr>
          <a:lstStyle/>
          <a:p>
            <a:r>
              <a:rPr lang="en-US" sz="2800"/>
              <a:t>Endocrine System</a:t>
            </a:r>
          </a:p>
        </p:txBody>
      </p:sp>
      <p:sp>
        <p:nvSpPr>
          <p:cNvPr id="3" name="Content Placeholder 2">
            <a:extLst>
              <a:ext uri="{FF2B5EF4-FFF2-40B4-BE49-F238E27FC236}">
                <a16:creationId xmlns:a16="http://schemas.microsoft.com/office/drawing/2014/main" id="{11A78078-710E-B5DB-FB89-5283D18FF4CD}"/>
              </a:ext>
            </a:extLst>
          </p:cNvPr>
          <p:cNvSpPr>
            <a:spLocks noGrp="1"/>
          </p:cNvSpPr>
          <p:nvPr>
            <p:ph idx="1"/>
          </p:nvPr>
        </p:nvSpPr>
        <p:spPr>
          <a:xfrm>
            <a:off x="612648" y="1440873"/>
            <a:ext cx="3553412" cy="4894395"/>
          </a:xfrm>
        </p:spPr>
        <p:txBody>
          <a:bodyPr vert="horz" lIns="91440" tIns="45720" rIns="91440" bIns="45720" rtlCol="0">
            <a:normAutofit/>
          </a:bodyPr>
          <a:lstStyle/>
          <a:p>
            <a:pPr marL="0" indent="0">
              <a:buNone/>
            </a:pPr>
            <a:r>
              <a:rPr lang="en-US" sz="1800"/>
              <a:t>Complex network of glands and organs that use hormones to control and coordinate metabolism, energy, growth and development, and reproduction</a:t>
            </a:r>
            <a:r>
              <a:rPr lang="en-US" sz="1600">
                <a:solidFill>
                  <a:schemeClr val="tx1">
                    <a:lumMod val="50000"/>
                    <a:lumOff val="50000"/>
                  </a:schemeClr>
                </a:solidFill>
              </a:rPr>
              <a:t> </a:t>
            </a:r>
            <a:r>
              <a:rPr lang="en-US" sz="1600" baseline="30000">
                <a:solidFill>
                  <a:schemeClr val="tx1">
                    <a:lumMod val="50000"/>
                    <a:lumOff val="50000"/>
                  </a:schemeClr>
                </a:solidFill>
              </a:rPr>
              <a:t>[12 – 15]</a:t>
            </a:r>
            <a:endParaRPr lang="en-US" sz="1600">
              <a:solidFill>
                <a:schemeClr val="tx1">
                  <a:lumMod val="50000"/>
                  <a:lumOff val="50000"/>
                </a:schemeClr>
              </a:solidFill>
            </a:endParaRPr>
          </a:p>
          <a:p>
            <a:pPr marL="0" indent="0">
              <a:buNone/>
            </a:pPr>
            <a:endParaRPr lang="en-US" sz="1800"/>
          </a:p>
          <a:p>
            <a:endParaRPr lang="en-US" sz="1800"/>
          </a:p>
        </p:txBody>
      </p:sp>
      <p:pic>
        <p:nvPicPr>
          <p:cNvPr id="4" name="Picture 3" descr="Glands and organs of the endocrine system; drawing shows the hypothalamus, pituitary gland, pineal gland, thyroid gland, thymus, adrenal gland, pancreas, ovaries (female), and testes (male). An inset shows the back view of the thyroid gland with the four pea-sized parathyroid glands on it.">
            <a:extLst>
              <a:ext uri="{FF2B5EF4-FFF2-40B4-BE49-F238E27FC236}">
                <a16:creationId xmlns:a16="http://schemas.microsoft.com/office/drawing/2014/main" id="{FEE57742-0442-8E5B-85DE-48FE98F67C17}"/>
              </a:ext>
            </a:extLst>
          </p:cNvPr>
          <p:cNvPicPr>
            <a:picLocks noChangeAspect="1"/>
          </p:cNvPicPr>
          <p:nvPr/>
        </p:nvPicPr>
        <p:blipFill>
          <a:blip r:embed="rId3">
            <a:extLst>
              <a:ext uri="{28A0092B-C50C-407E-A947-70E740481C1C}">
                <a14:useLocalDpi xmlns:a14="http://schemas.microsoft.com/office/drawing/2010/main" val="0"/>
              </a:ext>
            </a:extLst>
          </a:blip>
          <a:srcRect l="-352" t="5937" r="354"/>
          <a:stretch>
            <a:fillRect/>
          </a:stretch>
        </p:blipFill>
        <p:spPr bwMode="auto">
          <a:xfrm>
            <a:off x="5015344" y="10"/>
            <a:ext cx="7176655" cy="6857990"/>
          </a:xfrm>
          <a:prstGeom prst="rect">
            <a:avLst/>
          </a:prstGeom>
          <a:noFill/>
        </p:spPr>
      </p:pic>
    </p:spTree>
    <p:extLst>
      <p:ext uri="{BB962C8B-B14F-4D97-AF65-F5344CB8AC3E}">
        <p14:creationId xmlns:p14="http://schemas.microsoft.com/office/powerpoint/2010/main" val="200207206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37BA79-3777-A53D-11F1-CD49DF834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0802F-03DA-865A-990D-344306E91BD9}"/>
              </a:ext>
            </a:extLst>
          </p:cNvPr>
          <p:cNvSpPr>
            <a:spLocks noGrp="1"/>
          </p:cNvSpPr>
          <p:nvPr>
            <p:ph type="title"/>
          </p:nvPr>
        </p:nvSpPr>
        <p:spPr>
          <a:xfrm>
            <a:off x="612648" y="603504"/>
            <a:ext cx="3553412" cy="657740"/>
          </a:xfrm>
        </p:spPr>
        <p:txBody>
          <a:bodyPr anchor="b">
            <a:noAutofit/>
          </a:bodyPr>
          <a:lstStyle/>
          <a:p>
            <a:r>
              <a:rPr lang="en-US" sz="2500"/>
              <a:t>Reproductive System</a:t>
            </a:r>
          </a:p>
        </p:txBody>
      </p:sp>
      <p:sp>
        <p:nvSpPr>
          <p:cNvPr id="3" name="Content Placeholder 2">
            <a:extLst>
              <a:ext uri="{FF2B5EF4-FFF2-40B4-BE49-F238E27FC236}">
                <a16:creationId xmlns:a16="http://schemas.microsoft.com/office/drawing/2014/main" id="{92B542E4-960C-4F36-0C39-29CBF4AAB7F0}"/>
              </a:ext>
            </a:extLst>
          </p:cNvPr>
          <p:cNvSpPr>
            <a:spLocks noGrp="1"/>
          </p:cNvSpPr>
          <p:nvPr>
            <p:ph idx="1"/>
          </p:nvPr>
        </p:nvSpPr>
        <p:spPr>
          <a:xfrm>
            <a:off x="612648" y="1440873"/>
            <a:ext cx="4156202" cy="4894395"/>
          </a:xfrm>
        </p:spPr>
        <p:txBody>
          <a:bodyPr vert="horz" lIns="91440" tIns="45720" rIns="91440" bIns="45720" rtlCol="0">
            <a:normAutofit/>
          </a:bodyPr>
          <a:lstStyle/>
          <a:p>
            <a:pPr marL="0" indent="0">
              <a:buNone/>
            </a:pPr>
            <a:r>
              <a:rPr lang="en-US" sz="1800"/>
              <a:t>Tissues, glands, and organs involved in producing offspring </a:t>
            </a:r>
            <a:r>
              <a:rPr lang="en-US" sz="1800" baseline="30000">
                <a:solidFill>
                  <a:schemeClr val="tx1">
                    <a:lumMod val="50000"/>
                    <a:lumOff val="50000"/>
                  </a:schemeClr>
                </a:solidFill>
              </a:rPr>
              <a:t>[3, 8]</a:t>
            </a:r>
            <a:endParaRPr lang="en-US" sz="1800">
              <a:solidFill>
                <a:schemeClr val="tx1">
                  <a:lumMod val="50000"/>
                  <a:lumOff val="50000"/>
                </a:schemeClr>
              </a:solidFill>
            </a:endParaRPr>
          </a:p>
          <a:p>
            <a:pPr marL="0" indent="0">
              <a:buNone/>
            </a:pPr>
            <a:endParaRPr lang="en-US" sz="1800"/>
          </a:p>
          <a:p>
            <a:endParaRPr lang="en-US" sz="1800"/>
          </a:p>
        </p:txBody>
      </p:sp>
      <p:pic>
        <p:nvPicPr>
          <p:cNvPr id="4" name="Picture 3" descr="Glands and organs of the endocrine system; drawing shows the hypothalamus, pituitary gland, pineal gland, thyroid gland, thymus, adrenal gland, pancreas, ovaries (female), and testes (male). An inset shows the back view of the thyroid gland with the four pea-sized parathyroid glands on it.">
            <a:extLst>
              <a:ext uri="{FF2B5EF4-FFF2-40B4-BE49-F238E27FC236}">
                <a16:creationId xmlns:a16="http://schemas.microsoft.com/office/drawing/2014/main" id="{85FD9D99-6281-581B-941B-6B301D8BA187}"/>
              </a:ext>
            </a:extLst>
          </p:cNvPr>
          <p:cNvPicPr>
            <a:picLocks noChangeAspect="1"/>
          </p:cNvPicPr>
          <p:nvPr/>
        </p:nvPicPr>
        <p:blipFill>
          <a:blip r:embed="rId3">
            <a:extLst>
              <a:ext uri="{28A0092B-C50C-407E-A947-70E740481C1C}">
                <a14:useLocalDpi xmlns:a14="http://schemas.microsoft.com/office/drawing/2010/main" val="0"/>
              </a:ext>
            </a:extLst>
          </a:blip>
          <a:srcRect l="-352" t="5937" r="354"/>
          <a:stretch>
            <a:fillRect/>
          </a:stretch>
        </p:blipFill>
        <p:spPr bwMode="auto">
          <a:xfrm>
            <a:off x="5015344" y="10"/>
            <a:ext cx="7176655" cy="6857990"/>
          </a:xfrm>
          <a:prstGeom prst="rect">
            <a:avLst/>
          </a:prstGeom>
          <a:noFill/>
        </p:spPr>
      </p:pic>
    </p:spTree>
    <p:extLst>
      <p:ext uri="{BB962C8B-B14F-4D97-AF65-F5344CB8AC3E}">
        <p14:creationId xmlns:p14="http://schemas.microsoft.com/office/powerpoint/2010/main" val="157109486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0E3F92-16FC-B826-4C97-0ACC879CC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BE7CD-A6FF-045B-00AD-80D0981BF64C}"/>
              </a:ext>
            </a:extLst>
          </p:cNvPr>
          <p:cNvSpPr>
            <a:spLocks noGrp="1"/>
          </p:cNvSpPr>
          <p:nvPr>
            <p:ph type="title"/>
          </p:nvPr>
        </p:nvSpPr>
        <p:spPr>
          <a:xfrm>
            <a:off x="5568534" y="603504"/>
            <a:ext cx="5916169" cy="1527048"/>
          </a:xfrm>
        </p:spPr>
        <p:txBody>
          <a:bodyPr anchor="b">
            <a:normAutofit/>
          </a:bodyPr>
          <a:lstStyle/>
          <a:p>
            <a:r>
              <a:rPr lang="en-US"/>
              <a:t>Why are hormones important? </a:t>
            </a:r>
            <a:r>
              <a:rPr lang="en-US" sz="2800" baseline="30000">
                <a:solidFill>
                  <a:schemeClr val="tx1">
                    <a:lumMod val="65000"/>
                    <a:lumOff val="35000"/>
                  </a:schemeClr>
                </a:solidFill>
              </a:rPr>
              <a:t>[11-15]</a:t>
            </a:r>
            <a:endParaRPr lang="en-US">
              <a:solidFill>
                <a:schemeClr val="tx1">
                  <a:lumMod val="65000"/>
                  <a:lumOff val="35000"/>
                </a:schemeClr>
              </a:solidFill>
            </a:endParaRPr>
          </a:p>
        </p:txBody>
      </p:sp>
      <p:pic>
        <p:nvPicPr>
          <p:cNvPr id="2050" name="Picture 2" descr="A diagram of a brain&#10;&#10;AI-generated content may be incorrect.">
            <a:extLst>
              <a:ext uri="{FF2B5EF4-FFF2-40B4-BE49-F238E27FC236}">
                <a16:creationId xmlns:a16="http://schemas.microsoft.com/office/drawing/2014/main" id="{6F1DEB5A-DB3E-CBDC-AB55-87BDDB5D4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027" r="2" b="2748"/>
          <a:stretch>
            <a:fillRect/>
          </a:stretch>
        </p:blipFill>
        <p:spPr bwMode="auto">
          <a:xfrm>
            <a:off x="20" y="10"/>
            <a:ext cx="4910308"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8CFAFBF-7719-2051-7D5F-4CEFD541CDC1}"/>
              </a:ext>
            </a:extLst>
          </p:cNvPr>
          <p:cNvSpPr>
            <a:spLocks noGrp="1"/>
          </p:cNvSpPr>
          <p:nvPr>
            <p:ph idx="1"/>
          </p:nvPr>
        </p:nvSpPr>
        <p:spPr>
          <a:xfrm>
            <a:off x="5568533" y="2214282"/>
            <a:ext cx="5916169" cy="4095078"/>
          </a:xfrm>
        </p:spPr>
        <p:txBody>
          <a:bodyPr vert="horz" lIns="91440" tIns="45720" rIns="91440" bIns="45720" rtlCol="0">
            <a:normAutofit/>
          </a:bodyPr>
          <a:lstStyle/>
          <a:p>
            <a:pPr marL="342900" indent="-342900"/>
            <a:r>
              <a:rPr lang="en-US" sz="1800"/>
              <a:t>Act as chemical messengers </a:t>
            </a:r>
          </a:p>
          <a:p>
            <a:pPr marL="342900" indent="-342900"/>
            <a:r>
              <a:rPr lang="en-US" sz="1800"/>
              <a:t>Control and regulate many processes</a:t>
            </a:r>
          </a:p>
          <a:p>
            <a:pPr marL="571500" lvl="1" indent="-342900"/>
            <a:r>
              <a:rPr lang="en-US"/>
              <a:t>Blood sugar control (Insulin)</a:t>
            </a:r>
          </a:p>
          <a:p>
            <a:pPr marL="571500" lvl="1" indent="-342900"/>
            <a:r>
              <a:rPr lang="en-US"/>
              <a:t>Differentiation, growth, and function of reproductive organs </a:t>
            </a:r>
          </a:p>
          <a:p>
            <a:pPr marL="0" indent="0">
              <a:buNone/>
            </a:pPr>
            <a:endParaRPr lang="en-US" sz="1800"/>
          </a:p>
          <a:p>
            <a:endParaRPr lang="en-US" sz="1800"/>
          </a:p>
        </p:txBody>
      </p:sp>
      <p:sp>
        <p:nvSpPr>
          <p:cNvPr id="4" name="TextBox 3">
            <a:extLst>
              <a:ext uri="{FF2B5EF4-FFF2-40B4-BE49-F238E27FC236}">
                <a16:creationId xmlns:a16="http://schemas.microsoft.com/office/drawing/2014/main" id="{18DC8CA6-66A3-6955-D9E3-DB4C682DDE9A}"/>
              </a:ext>
            </a:extLst>
          </p:cNvPr>
          <p:cNvSpPr txBox="1"/>
          <p:nvPr/>
        </p:nvSpPr>
        <p:spPr>
          <a:xfrm>
            <a:off x="0" y="6581001"/>
            <a:ext cx="1281120" cy="276999"/>
          </a:xfrm>
          <a:prstGeom prst="rect">
            <a:avLst/>
          </a:prstGeom>
          <a:noFill/>
        </p:spPr>
        <p:txBody>
          <a:bodyPr wrap="none" rtlCol="0">
            <a:spAutoFit/>
          </a:bodyPr>
          <a:lstStyle/>
          <a:p>
            <a:r>
              <a:rPr lang="en-US" sz="1200">
                <a:solidFill>
                  <a:schemeClr val="tx1">
                    <a:lumMod val="50000"/>
                    <a:lumOff val="50000"/>
                  </a:schemeClr>
                </a:solidFill>
              </a:rPr>
              <a:t>(OpenAI, 2025)</a:t>
            </a:r>
          </a:p>
        </p:txBody>
      </p:sp>
    </p:spTree>
    <p:extLst>
      <p:ext uri="{BB962C8B-B14F-4D97-AF65-F5344CB8AC3E}">
        <p14:creationId xmlns:p14="http://schemas.microsoft.com/office/powerpoint/2010/main" val="219409717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BDC89-B84D-7E3C-2448-AD71BCC7C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3BB79-C378-4811-312C-05C27009C887}"/>
              </a:ext>
            </a:extLst>
          </p:cNvPr>
          <p:cNvSpPr>
            <a:spLocks noGrp="1"/>
          </p:cNvSpPr>
          <p:nvPr>
            <p:ph type="title"/>
          </p:nvPr>
        </p:nvSpPr>
        <p:spPr>
          <a:xfrm>
            <a:off x="612648" y="548640"/>
            <a:ext cx="10653578" cy="693940"/>
          </a:xfrm>
        </p:spPr>
        <p:txBody>
          <a:bodyPr>
            <a:normAutofit/>
          </a:bodyPr>
          <a:lstStyle/>
          <a:p>
            <a:r>
              <a:rPr lang="en-US" dirty="0"/>
              <a:t>Endocrine Disruption </a:t>
            </a:r>
            <a:r>
              <a:rPr lang="en-US" sz="2800" baseline="30000" dirty="0">
                <a:solidFill>
                  <a:schemeClr val="tx1">
                    <a:lumMod val="50000"/>
                    <a:lumOff val="50000"/>
                  </a:schemeClr>
                </a:solidFill>
              </a:rPr>
              <a:t>[11-15]</a:t>
            </a:r>
            <a:endParaRPr lang="en-US"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EC1F5815-5334-8D9A-80C5-F0ED8DE632BD}"/>
              </a:ext>
            </a:extLst>
          </p:cNvPr>
          <p:cNvSpPr>
            <a:spLocks noGrp="1"/>
          </p:cNvSpPr>
          <p:nvPr>
            <p:ph idx="1"/>
          </p:nvPr>
        </p:nvSpPr>
        <p:spPr>
          <a:xfrm>
            <a:off x="612647" y="1236754"/>
            <a:ext cx="10653579" cy="5072606"/>
          </a:xfrm>
        </p:spPr>
        <p:txBody>
          <a:bodyPr vert="horz" lIns="91440" tIns="45720" rIns="91440" bIns="45720" rtlCol="0" anchor="t">
            <a:normAutofit/>
          </a:bodyPr>
          <a:lstStyle/>
          <a:p>
            <a:pPr marL="457200" indent="-457200">
              <a:buFont typeface="+mj-lt"/>
              <a:buAutoNum type="arabicPeriod"/>
            </a:pPr>
            <a:r>
              <a:rPr lang="en-US"/>
              <a:t>Mimic hormones</a:t>
            </a:r>
          </a:p>
          <a:p>
            <a:pPr marL="457200" indent="-457200">
              <a:buFont typeface="+mj-lt"/>
              <a:buAutoNum type="arabicPeriod"/>
            </a:pPr>
            <a:r>
              <a:rPr lang="en-US"/>
              <a:t>Block hormone signals </a:t>
            </a:r>
          </a:p>
          <a:p>
            <a:pPr marL="457200" indent="-457200">
              <a:buFont typeface="+mj-lt"/>
              <a:buAutoNum type="arabicPeriod"/>
            </a:pPr>
            <a:r>
              <a:rPr lang="en-US"/>
              <a:t>Change hormone levels </a:t>
            </a:r>
          </a:p>
        </p:txBody>
      </p:sp>
    </p:spTree>
    <p:extLst>
      <p:ext uri="{BB962C8B-B14F-4D97-AF65-F5344CB8AC3E}">
        <p14:creationId xmlns:p14="http://schemas.microsoft.com/office/powerpoint/2010/main" val="1105888882"/>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2A5D4-E6D6-1485-4D26-E6FDDB5AD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AE0475-EF1D-9AAF-0AEA-E43193A2370B}"/>
              </a:ext>
            </a:extLst>
          </p:cNvPr>
          <p:cNvSpPr>
            <a:spLocks noGrp="1"/>
          </p:cNvSpPr>
          <p:nvPr>
            <p:ph type="title"/>
          </p:nvPr>
        </p:nvSpPr>
        <p:spPr>
          <a:xfrm>
            <a:off x="769210" y="677952"/>
            <a:ext cx="10653578" cy="445970"/>
          </a:xfrm>
        </p:spPr>
        <p:txBody>
          <a:bodyPr>
            <a:noAutofit/>
          </a:bodyPr>
          <a:lstStyle/>
          <a:p>
            <a:pPr algn="ctr"/>
            <a:r>
              <a:rPr lang="en-US" sz="2800"/>
              <a:t>Impacts of PFAS on the Endocrine System</a:t>
            </a:r>
          </a:p>
        </p:txBody>
      </p:sp>
      <p:graphicFrame>
        <p:nvGraphicFramePr>
          <p:cNvPr id="7" name="Content Placeholder 6">
            <a:extLst>
              <a:ext uri="{FF2B5EF4-FFF2-40B4-BE49-F238E27FC236}">
                <a16:creationId xmlns:a16="http://schemas.microsoft.com/office/drawing/2014/main" id="{AC1E9E4C-2798-17F0-A5D2-EC9A12B4B0A5}"/>
              </a:ext>
            </a:extLst>
          </p:cNvPr>
          <p:cNvGraphicFramePr>
            <a:graphicFrameLocks noGrp="1"/>
          </p:cNvGraphicFramePr>
          <p:nvPr>
            <p:ph idx="1"/>
            <p:extLst>
              <p:ext uri="{D42A27DB-BD31-4B8C-83A1-F6EECF244321}">
                <p14:modId xmlns:p14="http://schemas.microsoft.com/office/powerpoint/2010/main" val="4016203288"/>
              </p:ext>
            </p:extLst>
          </p:nvPr>
        </p:nvGraphicFramePr>
        <p:xfrm>
          <a:off x="248653" y="1379621"/>
          <a:ext cx="11694693" cy="2454611"/>
        </p:xfrm>
        <a:graphic>
          <a:graphicData uri="http://schemas.openxmlformats.org/drawingml/2006/table">
            <a:tbl>
              <a:tblPr firstRow="1" bandRow="1">
                <a:tableStyleId>{2D5ABB26-0587-4C30-8999-92F81FD0307C}</a:tableStyleId>
              </a:tblPr>
              <a:tblGrid>
                <a:gridCol w="2133599">
                  <a:extLst>
                    <a:ext uri="{9D8B030D-6E8A-4147-A177-3AD203B41FA5}">
                      <a16:colId xmlns:a16="http://schemas.microsoft.com/office/drawing/2014/main" val="1914655248"/>
                    </a:ext>
                  </a:extLst>
                </a:gridCol>
                <a:gridCol w="3015916">
                  <a:extLst>
                    <a:ext uri="{9D8B030D-6E8A-4147-A177-3AD203B41FA5}">
                      <a16:colId xmlns:a16="http://schemas.microsoft.com/office/drawing/2014/main" val="949921356"/>
                    </a:ext>
                  </a:extLst>
                </a:gridCol>
                <a:gridCol w="3352800">
                  <a:extLst>
                    <a:ext uri="{9D8B030D-6E8A-4147-A177-3AD203B41FA5}">
                      <a16:colId xmlns:a16="http://schemas.microsoft.com/office/drawing/2014/main" val="2710735495"/>
                    </a:ext>
                  </a:extLst>
                </a:gridCol>
                <a:gridCol w="3192378">
                  <a:extLst>
                    <a:ext uri="{9D8B030D-6E8A-4147-A177-3AD203B41FA5}">
                      <a16:colId xmlns:a16="http://schemas.microsoft.com/office/drawing/2014/main" val="3336992542"/>
                    </a:ext>
                  </a:extLst>
                </a:gridCol>
              </a:tblGrid>
              <a:tr h="508211">
                <a:tc>
                  <a:txBody>
                    <a:bodyPr/>
                    <a:lstStyle/>
                    <a:p>
                      <a:pPr algn="ctr"/>
                      <a:r>
                        <a:rPr lang="en-US" sz="1800" b="1"/>
                        <a:t>Hormone</a:t>
                      </a:r>
                      <a:endParaRPr lang="en-US" sz="20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Function</a:t>
                      </a:r>
                      <a:r>
                        <a:rPr lang="en-US" sz="1800" b="1" baseline="30000"/>
                        <a:t> [13-15]</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PFAS Effects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Results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extLst>
                  <a:ext uri="{0D108BD9-81ED-4DB2-BD59-A6C34878D82A}">
                    <a16:rowId xmlns:a16="http://schemas.microsoft.com/office/drawing/2014/main" val="1188635364"/>
                  </a:ext>
                </a:extLst>
              </a:tr>
              <a:tr h="1032000">
                <a:tc>
                  <a:txBody>
                    <a:bodyPr/>
                    <a:lstStyle/>
                    <a:p>
                      <a:r>
                        <a:rPr lang="en-US"/>
                        <a:t>Thyroid (T3, T4, TSH)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Controls metabolism, growth, neurodevelopment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t>PFOS, PFOA, </a:t>
                      </a:r>
                      <a:r>
                        <a:rPr lang="en-US" b="1" dirty="0" err="1"/>
                        <a:t>PFHxS</a:t>
                      </a:r>
                      <a:r>
                        <a:rPr lang="en-US" b="1" dirty="0"/>
                        <a:t>, PFNA </a:t>
                      </a:r>
                      <a:r>
                        <a:rPr lang="en-US" dirty="0"/>
                        <a:t>= Disrupt thyroid hormone levels</a:t>
                      </a:r>
                      <a:r>
                        <a:rPr lang="en-US" baseline="30000" dirty="0"/>
                        <a:t> </a:t>
                      </a:r>
                      <a:r>
                        <a:rPr lang="en-US" baseline="30000" dirty="0">
                          <a:solidFill>
                            <a:schemeClr val="tx1">
                              <a:lumMod val="50000"/>
                              <a:lumOff val="50000"/>
                            </a:schemeClr>
                          </a:solidFill>
                        </a:rPr>
                        <a:t>[7, 11, 16]</a:t>
                      </a:r>
                      <a:endParaRPr lang="en-US" dirty="0">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Hypothyroidism, growth delays, neurodevelopmental problems </a:t>
                      </a:r>
                      <a:r>
                        <a:rPr lang="en-US" baseline="30000"/>
                        <a:t>[7, 11]</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6713319"/>
                  </a:ext>
                </a:extLst>
              </a:tr>
              <a:tr h="822793">
                <a:tc>
                  <a:txBody>
                    <a:bodyPr/>
                    <a:lstStyle/>
                    <a:p>
                      <a:r>
                        <a:rPr lang="en-US"/>
                        <a:t>GnRH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Regulation of LH and FSH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t>PFOA, PFOS, </a:t>
                      </a:r>
                      <a:r>
                        <a:rPr lang="en-US" b="1" dirty="0" err="1"/>
                        <a:t>PFHxS</a:t>
                      </a:r>
                      <a:r>
                        <a:rPr lang="en-US" b="1" dirty="0"/>
                        <a:t> </a:t>
                      </a:r>
                      <a:r>
                        <a:rPr lang="en-US" dirty="0"/>
                        <a:t>= Suppression of GnRH signaling</a:t>
                      </a:r>
                      <a:r>
                        <a:rPr lang="en-US" baseline="30000" dirty="0"/>
                        <a:t> </a:t>
                      </a:r>
                      <a:r>
                        <a:rPr lang="en-US" baseline="30000" dirty="0">
                          <a:solidFill>
                            <a:schemeClr val="tx1">
                              <a:lumMod val="50000"/>
                              <a:lumOff val="50000"/>
                            </a:schemeClr>
                          </a:solidFill>
                        </a:rPr>
                        <a:t>[5, 14, 16]</a:t>
                      </a:r>
                      <a:endParaRPr lang="en-US" dirty="0">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Hormonal imbalance </a:t>
                      </a:r>
                      <a:r>
                        <a:rPr lang="en-US" baseline="30000" dirty="0"/>
                        <a:t>[5, 14,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7819294"/>
                  </a:ext>
                </a:extLst>
              </a:tr>
            </a:tbl>
          </a:graphicData>
        </a:graphic>
      </p:graphicFrame>
    </p:spTree>
    <p:extLst>
      <p:ext uri="{BB962C8B-B14F-4D97-AF65-F5344CB8AC3E}">
        <p14:creationId xmlns:p14="http://schemas.microsoft.com/office/powerpoint/2010/main" val="189691770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3F264-54F6-86C1-FE58-B863452E60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8ECC5-DB8A-EBE1-2E95-00F12115C09C}"/>
              </a:ext>
            </a:extLst>
          </p:cNvPr>
          <p:cNvSpPr>
            <a:spLocks noGrp="1"/>
          </p:cNvSpPr>
          <p:nvPr>
            <p:ph type="title"/>
          </p:nvPr>
        </p:nvSpPr>
        <p:spPr>
          <a:xfrm>
            <a:off x="612648" y="548640"/>
            <a:ext cx="10653578" cy="693940"/>
          </a:xfrm>
        </p:spPr>
        <p:txBody>
          <a:bodyPr>
            <a:normAutofit/>
          </a:bodyPr>
          <a:lstStyle/>
          <a:p>
            <a:r>
              <a:rPr lang="en-US"/>
              <a:t>Male vs Female Reproductive System</a:t>
            </a:r>
            <a:r>
              <a:rPr lang="en-US" baseline="30000"/>
              <a:t> [13-15]</a:t>
            </a:r>
            <a:endParaRPr lang="en-US"/>
          </a:p>
        </p:txBody>
      </p:sp>
      <p:graphicFrame>
        <p:nvGraphicFramePr>
          <p:cNvPr id="7" name="Content Placeholder 6">
            <a:extLst>
              <a:ext uri="{FF2B5EF4-FFF2-40B4-BE49-F238E27FC236}">
                <a16:creationId xmlns:a16="http://schemas.microsoft.com/office/drawing/2014/main" id="{04753F9F-3749-1959-E913-A03918E7A5D6}"/>
              </a:ext>
            </a:extLst>
          </p:cNvPr>
          <p:cNvGraphicFramePr>
            <a:graphicFrameLocks noGrp="1"/>
          </p:cNvGraphicFramePr>
          <p:nvPr>
            <p:ph idx="1"/>
          </p:nvPr>
        </p:nvGraphicFramePr>
        <p:xfrm>
          <a:off x="769274" y="1594167"/>
          <a:ext cx="10653452" cy="1156951"/>
        </p:xfrm>
        <a:graphic>
          <a:graphicData uri="http://schemas.openxmlformats.org/drawingml/2006/table">
            <a:tbl>
              <a:tblPr firstRow="1" bandRow="1">
                <a:tableStyleId>{2D5ABB26-0587-4C30-8999-92F81FD0307C}</a:tableStyleId>
              </a:tblPr>
              <a:tblGrid>
                <a:gridCol w="5326726">
                  <a:extLst>
                    <a:ext uri="{9D8B030D-6E8A-4147-A177-3AD203B41FA5}">
                      <a16:colId xmlns:a16="http://schemas.microsoft.com/office/drawing/2014/main" val="1914655248"/>
                    </a:ext>
                  </a:extLst>
                </a:gridCol>
                <a:gridCol w="5326726">
                  <a:extLst>
                    <a:ext uri="{9D8B030D-6E8A-4147-A177-3AD203B41FA5}">
                      <a16:colId xmlns:a16="http://schemas.microsoft.com/office/drawing/2014/main" val="949921356"/>
                    </a:ext>
                  </a:extLst>
                </a:gridCol>
              </a:tblGrid>
              <a:tr h="516871">
                <a:tc>
                  <a:txBody>
                    <a:bodyPr/>
                    <a:lstStyle/>
                    <a:p>
                      <a:pPr algn="ctr"/>
                      <a:r>
                        <a:rPr lang="en-US" sz="2400" b="1" u="none"/>
                        <a:t>Male</a:t>
                      </a:r>
                    </a:p>
                  </a:txBody>
                  <a:tcPr>
                    <a:solidFill>
                      <a:srgbClr val="DDF6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u="none"/>
                        <a:t>Female</a:t>
                      </a:r>
                    </a:p>
                  </a:txBody>
                  <a:tcPr>
                    <a:solidFill>
                      <a:srgbClr val="DDF6FF"/>
                    </a:solidFill>
                  </a:tcPr>
                </a:tc>
                <a:extLst>
                  <a:ext uri="{0D108BD9-81ED-4DB2-BD59-A6C34878D82A}">
                    <a16:rowId xmlns:a16="http://schemas.microsoft.com/office/drawing/2014/main" val="1188635364"/>
                  </a:ext>
                </a:extLst>
              </a:tr>
              <a:tr h="516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Neue Haas Grotesk Text Pro"/>
                          <a:ea typeface="+mn-ea"/>
                          <a:cs typeface="+mn-cs"/>
                        </a:rPr>
                        <a:t>Producing sperm and producing hormones and fluids for fertilization</a:t>
                      </a:r>
                    </a:p>
                  </a:txBody>
                  <a:tcPr/>
                </a:tc>
                <a:tc>
                  <a:txBody>
                    <a:bodyPr/>
                    <a:lstStyle/>
                    <a:p>
                      <a:r>
                        <a:rPr lang="en-US"/>
                        <a:t>Produce eggs, regulating sex hormones, and maintaining fertilized eggs as they develop </a:t>
                      </a:r>
                    </a:p>
                  </a:txBody>
                  <a:tcPr/>
                </a:tc>
                <a:extLst>
                  <a:ext uri="{0D108BD9-81ED-4DB2-BD59-A6C34878D82A}">
                    <a16:rowId xmlns:a16="http://schemas.microsoft.com/office/drawing/2014/main" val="986713319"/>
                  </a:ext>
                </a:extLst>
              </a:tr>
            </a:tbl>
          </a:graphicData>
        </a:graphic>
      </p:graphicFrame>
    </p:spTree>
    <p:extLst>
      <p:ext uri="{BB962C8B-B14F-4D97-AF65-F5344CB8AC3E}">
        <p14:creationId xmlns:p14="http://schemas.microsoft.com/office/powerpoint/2010/main" val="1371894859"/>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0C32B-1857-5BFE-B841-E25FE03977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36EB7-4795-1D4F-2424-9AAF9276CB6E}"/>
              </a:ext>
            </a:extLst>
          </p:cNvPr>
          <p:cNvSpPr>
            <a:spLocks noGrp="1"/>
          </p:cNvSpPr>
          <p:nvPr>
            <p:ph type="title"/>
          </p:nvPr>
        </p:nvSpPr>
        <p:spPr>
          <a:xfrm>
            <a:off x="769211" y="196690"/>
            <a:ext cx="10653578" cy="445970"/>
          </a:xfrm>
        </p:spPr>
        <p:txBody>
          <a:bodyPr>
            <a:noAutofit/>
          </a:bodyPr>
          <a:lstStyle/>
          <a:p>
            <a:pPr algn="ctr"/>
            <a:r>
              <a:rPr lang="en-US" sz="2800"/>
              <a:t>Impacts of PFAS on the Female Reproductive System</a:t>
            </a:r>
          </a:p>
        </p:txBody>
      </p:sp>
      <p:graphicFrame>
        <p:nvGraphicFramePr>
          <p:cNvPr id="7" name="Content Placeholder 6">
            <a:extLst>
              <a:ext uri="{FF2B5EF4-FFF2-40B4-BE49-F238E27FC236}">
                <a16:creationId xmlns:a16="http://schemas.microsoft.com/office/drawing/2014/main" id="{6E2A0582-4D24-2AF0-C2E0-36A9C0F86477}"/>
              </a:ext>
            </a:extLst>
          </p:cNvPr>
          <p:cNvGraphicFramePr>
            <a:graphicFrameLocks noGrp="1"/>
          </p:cNvGraphicFramePr>
          <p:nvPr>
            <p:ph idx="1"/>
            <p:extLst>
              <p:ext uri="{D42A27DB-BD31-4B8C-83A1-F6EECF244321}">
                <p14:modId xmlns:p14="http://schemas.microsoft.com/office/powerpoint/2010/main" val="3401668435"/>
              </p:ext>
            </p:extLst>
          </p:nvPr>
        </p:nvGraphicFramePr>
        <p:xfrm>
          <a:off x="288759" y="889654"/>
          <a:ext cx="11694693" cy="5526403"/>
        </p:xfrm>
        <a:graphic>
          <a:graphicData uri="http://schemas.openxmlformats.org/drawingml/2006/table">
            <a:tbl>
              <a:tblPr firstRow="1" bandRow="1">
                <a:tableStyleId>{2D5ABB26-0587-4C30-8999-92F81FD0307C}</a:tableStyleId>
              </a:tblPr>
              <a:tblGrid>
                <a:gridCol w="2133599">
                  <a:extLst>
                    <a:ext uri="{9D8B030D-6E8A-4147-A177-3AD203B41FA5}">
                      <a16:colId xmlns:a16="http://schemas.microsoft.com/office/drawing/2014/main" val="1914655248"/>
                    </a:ext>
                  </a:extLst>
                </a:gridCol>
                <a:gridCol w="3015916">
                  <a:extLst>
                    <a:ext uri="{9D8B030D-6E8A-4147-A177-3AD203B41FA5}">
                      <a16:colId xmlns:a16="http://schemas.microsoft.com/office/drawing/2014/main" val="949921356"/>
                    </a:ext>
                  </a:extLst>
                </a:gridCol>
                <a:gridCol w="3352800">
                  <a:extLst>
                    <a:ext uri="{9D8B030D-6E8A-4147-A177-3AD203B41FA5}">
                      <a16:colId xmlns:a16="http://schemas.microsoft.com/office/drawing/2014/main" val="2710735495"/>
                    </a:ext>
                  </a:extLst>
                </a:gridCol>
                <a:gridCol w="3192378">
                  <a:extLst>
                    <a:ext uri="{9D8B030D-6E8A-4147-A177-3AD203B41FA5}">
                      <a16:colId xmlns:a16="http://schemas.microsoft.com/office/drawing/2014/main" val="3336992542"/>
                    </a:ext>
                  </a:extLst>
                </a:gridCol>
              </a:tblGrid>
              <a:tr h="450299">
                <a:tc>
                  <a:txBody>
                    <a:bodyPr/>
                    <a:lstStyle/>
                    <a:p>
                      <a:pPr algn="ctr"/>
                      <a:r>
                        <a:rPr lang="en-US" sz="1800" b="1"/>
                        <a:t>Hormone</a:t>
                      </a:r>
                      <a:endParaRPr lang="en-US" sz="20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Function</a:t>
                      </a:r>
                      <a:r>
                        <a:rPr lang="en-US" sz="1800" b="1" baseline="30000"/>
                        <a:t> </a:t>
                      </a:r>
                      <a:r>
                        <a:rPr lang="en-US" sz="1600" b="1" baseline="30000"/>
                        <a:t>[13-15, 18]</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PFAS Effects </a:t>
                      </a:r>
                      <a:r>
                        <a:rPr lang="en-US" sz="1600" b="1" baseline="30000"/>
                        <a:t>[3, 5, 7, 8, 11, 16]</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Results </a:t>
                      </a:r>
                      <a:r>
                        <a:rPr lang="en-US" sz="1600" b="1" baseline="30000"/>
                        <a:t>[3-5, 8-10]</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extLst>
                  <a:ext uri="{0D108BD9-81ED-4DB2-BD59-A6C34878D82A}">
                    <a16:rowId xmlns:a16="http://schemas.microsoft.com/office/drawing/2014/main" val="1188635364"/>
                  </a:ext>
                </a:extLst>
              </a:tr>
              <a:tr h="838079">
                <a:tc>
                  <a:txBody>
                    <a:bodyPr/>
                    <a:lstStyle/>
                    <a:p>
                      <a:r>
                        <a:rPr lang="en-US"/>
                        <a:t>Estrogen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Menstrual cycle, pregnancy prep, bone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a:t>PFOS, PFOA, </a:t>
                      </a:r>
                      <a:r>
                        <a:rPr lang="en-US" b="1" err="1"/>
                        <a:t>PFHxS</a:t>
                      </a:r>
                      <a:r>
                        <a:rPr lang="en-US" b="1"/>
                        <a:t> </a:t>
                      </a:r>
                      <a:r>
                        <a:rPr lang="en-US"/>
                        <a:t>= </a:t>
                      </a:r>
                    </a:p>
                    <a:p>
                      <a:r>
                        <a:rPr lang="en-US"/>
                        <a:t>Interfere with estrogen receptors and aromatase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Menstrual irregularity, infertility, and increased PCOS risk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6713319"/>
                  </a:ext>
                </a:extLst>
              </a:tr>
              <a:tr h="729033">
                <a:tc>
                  <a:txBody>
                    <a:bodyPr/>
                    <a:lstStyle/>
                    <a:p>
                      <a:r>
                        <a:rPr lang="en-US"/>
                        <a:t>Progesterone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Prepares uterus for implantation, maintains pregnancy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a:t>PFOA, PFOS, </a:t>
                      </a:r>
                      <a:r>
                        <a:rPr lang="en-US" b="1" err="1"/>
                        <a:t>PFHxS</a:t>
                      </a:r>
                      <a:r>
                        <a:rPr lang="en-US" b="1"/>
                        <a:t> </a:t>
                      </a:r>
                      <a:r>
                        <a:rPr lang="en-US"/>
                        <a:t>= imbalance of progesterone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Miscarriage, preterm birth, preeclampsia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315816"/>
                  </a:ext>
                </a:extLst>
              </a:tr>
              <a:tr h="729033">
                <a:tc>
                  <a:txBody>
                    <a:bodyPr/>
                    <a:lstStyle/>
                    <a:p>
                      <a:r>
                        <a:rPr lang="en-US"/>
                        <a:t>Luteinizing Hormone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Triggers ovulation, corpus luteum support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a:t>PFOA, PFOS, </a:t>
                      </a:r>
                      <a:r>
                        <a:rPr lang="en-US" b="1" err="1"/>
                        <a:t>PFHxS</a:t>
                      </a:r>
                      <a:r>
                        <a:rPr lang="en-US" b="1"/>
                        <a:t> </a:t>
                      </a:r>
                      <a:r>
                        <a:rPr lang="en-US"/>
                        <a:t>= Disruption of gonadotropin axis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Premature ovarian insufficiency, poor ovulation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7819294"/>
                  </a:ext>
                </a:extLst>
              </a:tr>
              <a:tr h="1166452">
                <a:tc>
                  <a:txBody>
                    <a:bodyPr/>
                    <a:lstStyle/>
                    <a:p>
                      <a:r>
                        <a:rPr lang="en-US"/>
                        <a:t>Follicle Stimulating Hormone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Stimulates ovarian follicle growth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a:t>PFOA, PFOS, </a:t>
                      </a:r>
                      <a:r>
                        <a:rPr lang="en-US" b="1" err="1"/>
                        <a:t>PFHxS</a:t>
                      </a:r>
                      <a:r>
                        <a:rPr lang="en-US" b="1"/>
                        <a:t> </a:t>
                      </a:r>
                      <a:r>
                        <a:rPr lang="en-US"/>
                        <a:t>= Altered follicle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Diminished ovarian reserve, infertility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7473269"/>
                  </a:ext>
                </a:extLst>
              </a:tr>
              <a:tr h="1166452">
                <a:tc>
                  <a:txBody>
                    <a:bodyPr/>
                    <a:lstStyle/>
                    <a:p>
                      <a:r>
                        <a:rPr lang="en-US"/>
                        <a:t>Prolactin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Stimulates milk production postpartum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Indirect effects via progesterone and prolactin balance disruption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Reduced lactation potential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1079044"/>
                  </a:ext>
                </a:extLst>
              </a:tr>
            </a:tbl>
          </a:graphicData>
        </a:graphic>
      </p:graphicFrame>
    </p:spTree>
    <p:extLst>
      <p:ext uri="{BB962C8B-B14F-4D97-AF65-F5344CB8AC3E}">
        <p14:creationId xmlns:p14="http://schemas.microsoft.com/office/powerpoint/2010/main" val="1718695076"/>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CAFFC-EF0D-9D89-F4A2-890DF8C4E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9DFCE-69B7-C089-8B99-56F35A75836C}"/>
              </a:ext>
            </a:extLst>
          </p:cNvPr>
          <p:cNvSpPr>
            <a:spLocks noGrp="1"/>
          </p:cNvSpPr>
          <p:nvPr>
            <p:ph type="title"/>
          </p:nvPr>
        </p:nvSpPr>
        <p:spPr>
          <a:xfrm>
            <a:off x="769210" y="677952"/>
            <a:ext cx="10653578" cy="445970"/>
          </a:xfrm>
        </p:spPr>
        <p:txBody>
          <a:bodyPr>
            <a:noAutofit/>
          </a:bodyPr>
          <a:lstStyle/>
          <a:p>
            <a:pPr algn="ctr"/>
            <a:r>
              <a:rPr lang="en-US" sz="2800"/>
              <a:t>Impacts of PFAS on the Male Reproductive System</a:t>
            </a:r>
          </a:p>
        </p:txBody>
      </p:sp>
      <p:graphicFrame>
        <p:nvGraphicFramePr>
          <p:cNvPr id="7" name="Content Placeholder 6">
            <a:extLst>
              <a:ext uri="{FF2B5EF4-FFF2-40B4-BE49-F238E27FC236}">
                <a16:creationId xmlns:a16="http://schemas.microsoft.com/office/drawing/2014/main" id="{5491556D-1808-5C63-9525-EE2B415AE777}"/>
              </a:ext>
            </a:extLst>
          </p:cNvPr>
          <p:cNvGraphicFramePr>
            <a:graphicFrameLocks noGrp="1"/>
          </p:cNvGraphicFramePr>
          <p:nvPr>
            <p:ph idx="1"/>
            <p:extLst>
              <p:ext uri="{D42A27DB-BD31-4B8C-83A1-F6EECF244321}">
                <p14:modId xmlns:p14="http://schemas.microsoft.com/office/powerpoint/2010/main" val="1230334720"/>
              </p:ext>
            </p:extLst>
          </p:nvPr>
        </p:nvGraphicFramePr>
        <p:xfrm>
          <a:off x="248653" y="1379621"/>
          <a:ext cx="11694693" cy="3679472"/>
        </p:xfrm>
        <a:graphic>
          <a:graphicData uri="http://schemas.openxmlformats.org/drawingml/2006/table">
            <a:tbl>
              <a:tblPr firstRow="1" bandRow="1">
                <a:tableStyleId>{2D5ABB26-0587-4C30-8999-92F81FD0307C}</a:tableStyleId>
              </a:tblPr>
              <a:tblGrid>
                <a:gridCol w="2133599">
                  <a:extLst>
                    <a:ext uri="{9D8B030D-6E8A-4147-A177-3AD203B41FA5}">
                      <a16:colId xmlns:a16="http://schemas.microsoft.com/office/drawing/2014/main" val="1914655248"/>
                    </a:ext>
                  </a:extLst>
                </a:gridCol>
                <a:gridCol w="3015916">
                  <a:extLst>
                    <a:ext uri="{9D8B030D-6E8A-4147-A177-3AD203B41FA5}">
                      <a16:colId xmlns:a16="http://schemas.microsoft.com/office/drawing/2014/main" val="949921356"/>
                    </a:ext>
                  </a:extLst>
                </a:gridCol>
                <a:gridCol w="3352800">
                  <a:extLst>
                    <a:ext uri="{9D8B030D-6E8A-4147-A177-3AD203B41FA5}">
                      <a16:colId xmlns:a16="http://schemas.microsoft.com/office/drawing/2014/main" val="2710735495"/>
                    </a:ext>
                  </a:extLst>
                </a:gridCol>
                <a:gridCol w="3192378">
                  <a:extLst>
                    <a:ext uri="{9D8B030D-6E8A-4147-A177-3AD203B41FA5}">
                      <a16:colId xmlns:a16="http://schemas.microsoft.com/office/drawing/2014/main" val="3336992542"/>
                    </a:ext>
                  </a:extLst>
                </a:gridCol>
              </a:tblGrid>
              <a:tr h="508211">
                <a:tc>
                  <a:txBody>
                    <a:bodyPr/>
                    <a:lstStyle/>
                    <a:p>
                      <a:pPr algn="ctr"/>
                      <a:r>
                        <a:rPr lang="en-US" sz="1800" b="1"/>
                        <a:t>Hormone</a:t>
                      </a:r>
                      <a:endParaRPr lang="en-US" sz="20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Function</a:t>
                      </a:r>
                      <a:r>
                        <a:rPr lang="en-US" sz="1800" b="1" baseline="30000"/>
                        <a:t> [13-15, 18]</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PFAS Effects </a:t>
                      </a:r>
                      <a:r>
                        <a:rPr lang="en-US" sz="1800" b="1" baseline="30000"/>
                        <a:t>[3, 5, 7, 8, 11, 16]</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tc>
                  <a:txBody>
                    <a:bodyPr/>
                    <a:lstStyle/>
                    <a:p>
                      <a:pPr algn="ctr"/>
                      <a:r>
                        <a:rPr lang="en-US" sz="1800" b="1"/>
                        <a:t>Results </a:t>
                      </a:r>
                      <a:r>
                        <a:rPr lang="en-US" sz="1800" b="1" baseline="30000"/>
                        <a:t>[3-5, 8-10]</a:t>
                      </a:r>
                      <a:endParaRPr lang="en-US" sz="1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6FF"/>
                    </a:solidFill>
                  </a:tcPr>
                </a:tc>
                <a:extLst>
                  <a:ext uri="{0D108BD9-81ED-4DB2-BD59-A6C34878D82A}">
                    <a16:rowId xmlns:a16="http://schemas.microsoft.com/office/drawing/2014/main" val="1188635364"/>
                  </a:ext>
                </a:extLst>
              </a:tr>
              <a:tr h="1032000">
                <a:tc>
                  <a:txBody>
                    <a:bodyPr/>
                    <a:lstStyle/>
                    <a:p>
                      <a:r>
                        <a:rPr lang="en-US"/>
                        <a:t>Testosterone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Spermatogenesis, libido, male secondary sex traits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a:t>PFOS, PFOA, </a:t>
                      </a:r>
                      <a:r>
                        <a:rPr lang="en-US" b="1" err="1"/>
                        <a:t>PFHxS</a:t>
                      </a:r>
                      <a:r>
                        <a:rPr lang="en-US" b="1"/>
                        <a:t>, PFNA </a:t>
                      </a:r>
                      <a:r>
                        <a:rPr lang="en-US"/>
                        <a:t>= Decreased testosterone production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Infertility, poor sperm quality and motility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6713319"/>
                  </a:ext>
                </a:extLst>
              </a:tr>
              <a:tr h="822793">
                <a:tc>
                  <a:txBody>
                    <a:bodyPr/>
                    <a:lstStyle/>
                    <a:p>
                      <a:r>
                        <a:rPr lang="en-US"/>
                        <a:t>Luteinizing Hormone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Stimulates Leydig cells to produce testosterone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a:t>PFOA, PFOS, </a:t>
                      </a:r>
                      <a:r>
                        <a:rPr lang="en-US" b="1" err="1"/>
                        <a:t>PFHxS</a:t>
                      </a:r>
                      <a:r>
                        <a:rPr lang="en-US" b="1"/>
                        <a:t> </a:t>
                      </a:r>
                      <a:r>
                        <a:rPr lang="en-US"/>
                        <a:t>= Impaired LH signaling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Reduced androgen production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7819294"/>
                  </a:ext>
                </a:extLst>
              </a:tr>
              <a:tr h="1316468">
                <a:tc>
                  <a:txBody>
                    <a:bodyPr/>
                    <a:lstStyle/>
                    <a:p>
                      <a:r>
                        <a:rPr lang="en-US"/>
                        <a:t>Follicle Stimulating Hormone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a:t>Stimulates Sertoli cells for sperm maturation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a:t>PFOA, PFOS </a:t>
                      </a:r>
                      <a:r>
                        <a:rPr lang="en-US"/>
                        <a:t>= Impaired Sertoli cell support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Decreased sperm viability and motility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7473269"/>
                  </a:ext>
                </a:extLst>
              </a:tr>
            </a:tbl>
          </a:graphicData>
        </a:graphic>
      </p:graphicFrame>
    </p:spTree>
    <p:extLst>
      <p:ext uri="{BB962C8B-B14F-4D97-AF65-F5344CB8AC3E}">
        <p14:creationId xmlns:p14="http://schemas.microsoft.com/office/powerpoint/2010/main" val="1194880805"/>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E1DCD-A72C-59CF-5943-6F803FF82F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C88B6-C178-ABCC-C4FA-A534BCB46C09}"/>
              </a:ext>
            </a:extLst>
          </p:cNvPr>
          <p:cNvSpPr>
            <a:spLocks noGrp="1"/>
          </p:cNvSpPr>
          <p:nvPr>
            <p:ph type="title"/>
          </p:nvPr>
        </p:nvSpPr>
        <p:spPr>
          <a:xfrm>
            <a:off x="612648" y="548640"/>
            <a:ext cx="10653578" cy="693940"/>
          </a:xfrm>
        </p:spPr>
        <p:txBody>
          <a:bodyPr>
            <a:normAutofit/>
          </a:bodyPr>
          <a:lstStyle/>
          <a:p>
            <a:r>
              <a:rPr lang="en-US"/>
              <a:t>What is being done?</a:t>
            </a:r>
          </a:p>
        </p:txBody>
      </p:sp>
      <p:graphicFrame>
        <p:nvGraphicFramePr>
          <p:cNvPr id="4" name="Content Placeholder 3">
            <a:extLst>
              <a:ext uri="{FF2B5EF4-FFF2-40B4-BE49-F238E27FC236}">
                <a16:creationId xmlns:a16="http://schemas.microsoft.com/office/drawing/2014/main" id="{2A154FB1-569E-6412-2B7F-6EA81442E45A}"/>
              </a:ext>
            </a:extLst>
          </p:cNvPr>
          <p:cNvGraphicFramePr>
            <a:graphicFrameLocks noGrp="1"/>
          </p:cNvGraphicFramePr>
          <p:nvPr>
            <p:ph idx="1"/>
            <p:extLst>
              <p:ext uri="{D42A27DB-BD31-4B8C-83A1-F6EECF244321}">
                <p14:modId xmlns:p14="http://schemas.microsoft.com/office/powerpoint/2010/main" val="725825922"/>
              </p:ext>
            </p:extLst>
          </p:nvPr>
        </p:nvGraphicFramePr>
        <p:xfrm>
          <a:off x="612648" y="1595120"/>
          <a:ext cx="10653711" cy="1833880"/>
        </p:xfrm>
        <a:graphic>
          <a:graphicData uri="http://schemas.openxmlformats.org/drawingml/2006/table">
            <a:tbl>
              <a:tblPr firstRow="1" bandRow="1">
                <a:tableStyleId>{2D5ABB26-0587-4C30-8999-92F81FD0307C}</a:tableStyleId>
              </a:tblPr>
              <a:tblGrid>
                <a:gridCol w="3551237">
                  <a:extLst>
                    <a:ext uri="{9D8B030D-6E8A-4147-A177-3AD203B41FA5}">
                      <a16:colId xmlns:a16="http://schemas.microsoft.com/office/drawing/2014/main" val="229625378"/>
                    </a:ext>
                  </a:extLst>
                </a:gridCol>
                <a:gridCol w="3551237">
                  <a:extLst>
                    <a:ext uri="{9D8B030D-6E8A-4147-A177-3AD203B41FA5}">
                      <a16:colId xmlns:a16="http://schemas.microsoft.com/office/drawing/2014/main" val="2301113940"/>
                    </a:ext>
                  </a:extLst>
                </a:gridCol>
                <a:gridCol w="3551237">
                  <a:extLst>
                    <a:ext uri="{9D8B030D-6E8A-4147-A177-3AD203B41FA5}">
                      <a16:colId xmlns:a16="http://schemas.microsoft.com/office/drawing/2014/main" val="842343300"/>
                    </a:ext>
                  </a:extLst>
                </a:gridCol>
              </a:tblGrid>
              <a:tr h="370840">
                <a:tc>
                  <a:txBody>
                    <a:bodyPr/>
                    <a:lstStyle/>
                    <a:p>
                      <a:pPr algn="ctr"/>
                      <a:r>
                        <a:rPr lang="en-US"/>
                        <a:t>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DDF6FF"/>
                    </a:solidFill>
                  </a:tcPr>
                </a:tc>
                <a:tc>
                  <a:txBody>
                    <a:bodyPr/>
                    <a:lstStyle/>
                    <a:p>
                      <a:pPr algn="ctr"/>
                      <a:r>
                        <a:rPr lang="en-US"/>
                        <a:t>Removal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DDF6FF"/>
                    </a:solidFill>
                  </a:tcPr>
                </a:tc>
                <a:tc>
                  <a:txBody>
                    <a:bodyPr/>
                    <a:lstStyle/>
                    <a:p>
                      <a:pPr algn="ctr"/>
                      <a:r>
                        <a:rPr lang="en-US"/>
                        <a:t>Policy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DDF6FF"/>
                    </a:solidFill>
                  </a:tcPr>
                </a:tc>
                <a:extLst>
                  <a:ext uri="{0D108BD9-81ED-4DB2-BD59-A6C34878D82A}">
                    <a16:rowId xmlns:a16="http://schemas.microsoft.com/office/drawing/2014/main" val="2956034337"/>
                  </a:ext>
                </a:extLst>
              </a:tr>
              <a:tr h="370840">
                <a:tc>
                  <a:txBody>
                    <a:bodyPr/>
                    <a:lstStyle/>
                    <a:p>
                      <a:pPr marL="0" indent="0">
                        <a:buFont typeface="Arial" panose="020B0604020202020204" pitchFamily="34" charset="0"/>
                        <a:buNone/>
                      </a:pPr>
                      <a:r>
                        <a:rPr lang="en-US"/>
                        <a:t>UCMR5</a:t>
                      </a:r>
                      <a:r>
                        <a:rPr lang="en-US" baseline="30000"/>
                        <a:t> [20]</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a:t>GAC </a:t>
                      </a:r>
                      <a:r>
                        <a:rPr lang="en-US" baseline="30000"/>
                        <a:t>[21]</a:t>
                      </a:r>
                    </a:p>
                    <a:p>
                      <a:r>
                        <a:rPr lang="en-US" baseline="0"/>
                        <a:t>Foam Fractionation </a:t>
                      </a:r>
                      <a:r>
                        <a:rPr lang="en-US" baseline="30000"/>
                        <a:t>[22]</a:t>
                      </a:r>
                      <a:endParaRPr lang="en-US"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a:t>US States and individual standards</a:t>
                      </a:r>
                    </a:p>
                    <a:p>
                      <a:pPr marL="285750" indent="-285750">
                        <a:buFont typeface="Arial" panose="020B0604020202020204" pitchFamily="34" charset="0"/>
                        <a:buChar char="•"/>
                      </a:pPr>
                      <a:r>
                        <a:rPr lang="en-US"/>
                        <a:t>California banning PFAS in textiles and apparel </a:t>
                      </a:r>
                      <a:r>
                        <a:rPr lang="en-US" baseline="30000"/>
                        <a:t>[23]</a:t>
                      </a:r>
                    </a:p>
                    <a:p>
                      <a:pPr marL="285750" indent="-285750">
                        <a:buFont typeface="Arial" panose="020B0604020202020204" pitchFamily="34" charset="0"/>
                        <a:buChar char="•"/>
                      </a:pPr>
                      <a:r>
                        <a:rPr lang="en-US" baseline="0"/>
                        <a:t>Amara Law </a:t>
                      </a:r>
                      <a:r>
                        <a:rPr lang="en-US" baseline="30000"/>
                        <a:t>[24]</a:t>
                      </a:r>
                      <a:endParaRPr lang="en-US"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4565760"/>
                  </a:ext>
                </a:extLst>
              </a:tr>
            </a:tbl>
          </a:graphicData>
        </a:graphic>
      </p:graphicFrame>
    </p:spTree>
    <p:extLst>
      <p:ext uri="{BB962C8B-B14F-4D97-AF65-F5344CB8AC3E}">
        <p14:creationId xmlns:p14="http://schemas.microsoft.com/office/powerpoint/2010/main" val="2641813602"/>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AA4AA-2833-B5EB-BC2F-86B4BE5FCBEA}"/>
              </a:ext>
            </a:extLst>
          </p:cNvPr>
          <p:cNvSpPr>
            <a:spLocks noGrp="1"/>
          </p:cNvSpPr>
          <p:nvPr>
            <p:ph type="title"/>
          </p:nvPr>
        </p:nvSpPr>
        <p:spPr>
          <a:xfrm>
            <a:off x="612647" y="339634"/>
            <a:ext cx="10653578" cy="670560"/>
          </a:xfrm>
        </p:spPr>
        <p:txBody>
          <a:bodyPr/>
          <a:lstStyle/>
          <a:p>
            <a:r>
              <a:rPr lang="en-US"/>
              <a:t>References</a:t>
            </a:r>
          </a:p>
        </p:txBody>
      </p:sp>
      <p:sp>
        <p:nvSpPr>
          <p:cNvPr id="3" name="Content Placeholder 2">
            <a:extLst>
              <a:ext uri="{FF2B5EF4-FFF2-40B4-BE49-F238E27FC236}">
                <a16:creationId xmlns:a16="http://schemas.microsoft.com/office/drawing/2014/main" id="{CBB05FBE-57C7-0E59-3733-A1F652F6BF50}"/>
              </a:ext>
            </a:extLst>
          </p:cNvPr>
          <p:cNvSpPr>
            <a:spLocks noGrp="1"/>
          </p:cNvSpPr>
          <p:nvPr>
            <p:ph idx="1"/>
          </p:nvPr>
        </p:nvSpPr>
        <p:spPr>
          <a:xfrm>
            <a:off x="612647" y="1101634"/>
            <a:ext cx="10653579" cy="4968240"/>
          </a:xfrm>
        </p:spPr>
        <p:txBody>
          <a:bodyPr>
            <a:noAutofit/>
          </a:bodyPr>
          <a:lstStyle/>
          <a:p>
            <a:pPr marL="0" indent="0">
              <a:buNone/>
            </a:pPr>
            <a:r>
              <a:rPr lang="en-US" sz="1100" baseline="30000"/>
              <a:t>1</a:t>
            </a:r>
            <a:r>
              <a:rPr lang="en-US" sz="1100"/>
              <a:t> RSC (Royal Society of Chemistry). (2020). The challenges of PFAS environmental remediation. Environmental Science: Processes &amp; Impacts, 22(9), 1855–1870. </a:t>
            </a:r>
            <a:r>
              <a:rPr lang="en-US" sz="1100">
                <a:hlinkClick r:id="rId2"/>
              </a:rPr>
              <a:t>https://doi.org/10.1039/D0EM00291G</a:t>
            </a:r>
            <a:r>
              <a:rPr lang="en-US" sz="1100"/>
              <a:t> </a:t>
            </a:r>
          </a:p>
          <a:p>
            <a:pPr marL="0" indent="0">
              <a:buNone/>
            </a:pPr>
            <a:r>
              <a:rPr lang="en-US" sz="1100" baseline="30000"/>
              <a:t>2 </a:t>
            </a:r>
            <a:r>
              <a:rPr lang="en-US" sz="1100"/>
              <a:t>U.S. Environmental Protection Agency (EPA). (2023). Our current understanding of the human health and environmental risks of PFAS. </a:t>
            </a:r>
            <a:r>
              <a:rPr lang="en-US" sz="1100">
                <a:hlinkClick r:id="rId3"/>
              </a:rPr>
              <a:t>https://www.epa.gov/pfas/our-current-understanding-human-health-and-environmental-risks-pfas</a:t>
            </a:r>
            <a:r>
              <a:rPr lang="en-US" sz="1100"/>
              <a:t> </a:t>
            </a:r>
          </a:p>
          <a:p>
            <a:pPr marL="0" indent="0">
              <a:buNone/>
            </a:pPr>
            <a:r>
              <a:rPr lang="en-US" sz="1100" baseline="30000"/>
              <a:t>3 </a:t>
            </a:r>
            <a:r>
              <a:rPr lang="en-US" sz="1100"/>
              <a:t>He, X., et al. (2023). Prenatal exposure to PFAS and male reproductive health: Mechanistic insights. Environmental Research, 232, 113–120. </a:t>
            </a:r>
            <a:r>
              <a:rPr lang="en-US" sz="1100">
                <a:hlinkClick r:id="rId4"/>
              </a:rPr>
              <a:t>https://doi.org/10.1016/j.envres.2023.115509</a:t>
            </a:r>
            <a:r>
              <a:rPr lang="en-US" sz="1100"/>
              <a:t>  </a:t>
            </a:r>
          </a:p>
          <a:p>
            <a:pPr marL="0" indent="0">
              <a:buNone/>
            </a:pPr>
            <a:r>
              <a:rPr lang="en-US" sz="1100" baseline="30000"/>
              <a:t>4 </a:t>
            </a:r>
            <a:r>
              <a:rPr lang="en-US" sz="1100"/>
              <a:t>Grandjean, P., Andersen, E., Budtz-Jørgensen, E., Nielsen, F., Mølbak, K., Weihe, P., &amp; Heilmann, C. (2012). Serum vaccine antibody concentrations in children exposed to perfluorinated compounds. JAMA, 307(4), 391–397. </a:t>
            </a:r>
            <a:r>
              <a:rPr lang="en-US" sz="1100">
                <a:hlinkClick r:id="rId5"/>
              </a:rPr>
              <a:t>https://doi.org/10.1001/jama.2011.2034</a:t>
            </a:r>
            <a:r>
              <a:rPr lang="en-US" sz="1100"/>
              <a:t>  </a:t>
            </a:r>
          </a:p>
          <a:p>
            <a:pPr marL="0" indent="0">
              <a:buNone/>
            </a:pPr>
            <a:r>
              <a:rPr lang="en-US" sz="1100" baseline="30000"/>
              <a:t>5 </a:t>
            </a:r>
            <a:r>
              <a:rPr lang="en-US" sz="1100"/>
              <a:t>Agency for Toxic Substances and Disease Registry (ATSDR). (2021). Toxicological profile for perfluoroalkyls. U.S. Department of Health and Human Services. </a:t>
            </a:r>
            <a:r>
              <a:rPr lang="en-US" sz="1100">
                <a:hlinkClick r:id="rId6"/>
              </a:rPr>
              <a:t>https://www.atsdr.cdc.gov/toxprofiles/tp200.pdf</a:t>
            </a:r>
            <a:r>
              <a:rPr lang="en-US" sz="1100"/>
              <a:t>  </a:t>
            </a:r>
          </a:p>
          <a:p>
            <a:pPr marL="0" indent="0">
              <a:buNone/>
            </a:pPr>
            <a:r>
              <a:rPr lang="en-US" sz="1100" baseline="30000"/>
              <a:t>6 </a:t>
            </a:r>
            <a:r>
              <a:rPr lang="en-US" sz="1100"/>
              <a:t>National Toxicology Program (NTP). (2016). Monograph on immunotoxicity associated with exposure to perfluorooctanoic acid (PFOA) and </a:t>
            </a:r>
            <a:r>
              <a:rPr lang="en-US" sz="1100" err="1"/>
              <a:t>perfluorooctane</a:t>
            </a:r>
            <a:r>
              <a:rPr lang="en-US" sz="1100"/>
              <a:t> sulfonate (PFOS). U.S. Department of Health and Human Services. </a:t>
            </a:r>
            <a:r>
              <a:rPr lang="en-US" sz="1100">
                <a:hlinkClick r:id="rId7"/>
              </a:rPr>
              <a:t>https://ntp.niehs.nih.gov/sites/default/files/ntp/ohat/pfoa_pfos/pfoa_pfosmonograph_508.pdf</a:t>
            </a:r>
            <a:r>
              <a:rPr lang="en-US" sz="1100"/>
              <a:t>  </a:t>
            </a:r>
          </a:p>
          <a:p>
            <a:pPr marL="0" indent="0">
              <a:buNone/>
            </a:pPr>
            <a:r>
              <a:rPr lang="en-US" sz="1100" baseline="30000"/>
              <a:t>7 </a:t>
            </a:r>
            <a:r>
              <a:rPr lang="en-US" sz="1100"/>
              <a:t>Zhou, Y., et al. (2024). PFAS and thyroid disruption: Mechanistic evidence and epidemiological links. Frontiers in Public Health, 12, 1152092. </a:t>
            </a:r>
            <a:r>
              <a:rPr lang="en-US" sz="1100">
                <a:hlinkClick r:id="rId8"/>
              </a:rPr>
              <a:t>https://doi.org/10.3389/fpubh.2023.1152092</a:t>
            </a:r>
            <a:r>
              <a:rPr lang="en-US" sz="1100"/>
              <a:t>  </a:t>
            </a:r>
          </a:p>
          <a:p>
            <a:pPr marL="0" indent="0">
              <a:buNone/>
            </a:pPr>
            <a:r>
              <a:rPr lang="en-US" sz="1100" baseline="30000"/>
              <a:t>8 </a:t>
            </a:r>
            <a:r>
              <a:rPr lang="en-US" sz="1100"/>
              <a:t>Zhang, Y., Beesoon, S., Zhu, L., &amp; Martin, J. W. (2023). PFAS exposure and female reproductive health outcomes: A systematic review. Environmental Health, 22, 115. </a:t>
            </a:r>
            <a:r>
              <a:rPr lang="en-US" sz="1100">
                <a:hlinkClick r:id="rId9"/>
              </a:rPr>
              <a:t>https://doi.org/10.1186/s12940-023-00992-3</a:t>
            </a:r>
            <a:r>
              <a:rPr lang="en-US" sz="1100"/>
              <a:t>  </a:t>
            </a:r>
          </a:p>
          <a:p>
            <a:pPr marL="0" indent="0">
              <a:buNone/>
            </a:pPr>
            <a:r>
              <a:rPr lang="en-US" sz="1100" baseline="30000"/>
              <a:t>9 </a:t>
            </a:r>
            <a:r>
              <a:rPr lang="en-US" sz="1100"/>
              <a:t>Gallo, V., Leonardi, G., Genser, B., Lopez-Espinosa, M. J., Frisbee, S. J., Karlsson, L., ... &amp; Fletcher, T. (2012). Serum PFOA and PFOS concentrations and liver function biomarkers in a population with elevated PFOA exposure. Environmental Health Perspectives, 120(5), 655–660. </a:t>
            </a:r>
            <a:r>
              <a:rPr lang="en-US" sz="1100">
                <a:hlinkClick r:id="rId10"/>
              </a:rPr>
              <a:t>https://doi.org/10.1289/ehp.1104436</a:t>
            </a:r>
            <a:endParaRPr lang="en-US" sz="1100"/>
          </a:p>
          <a:p>
            <a:pPr marL="0" indent="0">
              <a:buNone/>
            </a:pPr>
            <a:r>
              <a:rPr lang="en-US" sz="1100" baseline="30000"/>
              <a:t>10 </a:t>
            </a:r>
            <a:r>
              <a:rPr lang="en-US" sz="1100"/>
              <a:t>Wang, Z., Cousins, I. T., </a:t>
            </a:r>
            <a:r>
              <a:rPr lang="en-US" sz="1100" err="1"/>
              <a:t>Scheringer</a:t>
            </a:r>
            <a:r>
              <a:rPr lang="en-US" sz="1100"/>
              <a:t>, M., &amp; </a:t>
            </a:r>
            <a:r>
              <a:rPr lang="en-US" sz="1100" err="1"/>
              <a:t>Hungerbuehler</a:t>
            </a:r>
            <a:r>
              <a:rPr lang="en-US" sz="1100"/>
              <a:t>, K. (2023). Risk assessment of PFAS exposure and liver disease. The Innovation, 4(3), 100325. </a:t>
            </a:r>
            <a:r>
              <a:rPr lang="en-US" sz="1100">
                <a:hlinkClick r:id="rId11"/>
              </a:rPr>
              <a:t>https://doi.org/10.1016/j.xinn.2023.100325</a:t>
            </a:r>
            <a:r>
              <a:rPr lang="en-US" sz="1100"/>
              <a:t> </a:t>
            </a:r>
          </a:p>
        </p:txBody>
      </p:sp>
    </p:spTree>
    <p:extLst>
      <p:ext uri="{BB962C8B-B14F-4D97-AF65-F5344CB8AC3E}">
        <p14:creationId xmlns:p14="http://schemas.microsoft.com/office/powerpoint/2010/main" val="87113279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1813B-C03A-82EF-9C7D-96DC88D78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858139-B9BB-A877-BB3E-E84DDD633B71}"/>
              </a:ext>
            </a:extLst>
          </p:cNvPr>
          <p:cNvSpPr>
            <a:spLocks noGrp="1"/>
          </p:cNvSpPr>
          <p:nvPr>
            <p:ph type="title"/>
          </p:nvPr>
        </p:nvSpPr>
        <p:spPr>
          <a:xfrm>
            <a:off x="612647" y="339634"/>
            <a:ext cx="10653578" cy="670560"/>
          </a:xfrm>
        </p:spPr>
        <p:txBody>
          <a:bodyPr/>
          <a:lstStyle/>
          <a:p>
            <a:r>
              <a:rPr lang="en-US"/>
              <a:t>References</a:t>
            </a:r>
          </a:p>
        </p:txBody>
      </p:sp>
      <p:sp>
        <p:nvSpPr>
          <p:cNvPr id="3" name="Content Placeholder 2">
            <a:extLst>
              <a:ext uri="{FF2B5EF4-FFF2-40B4-BE49-F238E27FC236}">
                <a16:creationId xmlns:a16="http://schemas.microsoft.com/office/drawing/2014/main" id="{E9AB4FA8-406B-6515-0CC8-1005A0569729}"/>
              </a:ext>
            </a:extLst>
          </p:cNvPr>
          <p:cNvSpPr>
            <a:spLocks noGrp="1"/>
          </p:cNvSpPr>
          <p:nvPr>
            <p:ph idx="1"/>
          </p:nvPr>
        </p:nvSpPr>
        <p:spPr>
          <a:xfrm>
            <a:off x="612647" y="1101634"/>
            <a:ext cx="10653579" cy="4968240"/>
          </a:xfrm>
        </p:spPr>
        <p:txBody>
          <a:bodyPr>
            <a:noAutofit/>
          </a:bodyPr>
          <a:lstStyle/>
          <a:p>
            <a:pPr marL="0" indent="0">
              <a:buNone/>
            </a:pPr>
            <a:r>
              <a:rPr lang="en-US" sz="1100" baseline="30000"/>
              <a:t>11</a:t>
            </a:r>
            <a:r>
              <a:rPr lang="en-US" sz="1100"/>
              <a:t> Gore, A. C., Chappell, V. A., Fenton, S. E., Flaws, J. A., Nadal, A., Prins, G. S., ... &amp; Zoeller, R. T. (2020). EDC-2: The Endocrine Society’s second scientific statement on endocrine-disrupting chemicals. Frontiers in Endocrinology, 11, 612320. </a:t>
            </a:r>
            <a:r>
              <a:rPr lang="en-US" sz="1100">
                <a:hlinkClick r:id="rId2"/>
              </a:rPr>
              <a:t>https://doi.org/10.3389/fendo.2020.612320</a:t>
            </a:r>
            <a:r>
              <a:rPr lang="en-US" sz="1100"/>
              <a:t> </a:t>
            </a:r>
          </a:p>
          <a:p>
            <a:pPr marL="0" indent="0">
              <a:buNone/>
            </a:pPr>
            <a:r>
              <a:rPr lang="en-US" sz="1100" baseline="30000"/>
              <a:t>12 </a:t>
            </a:r>
            <a:r>
              <a:rPr lang="en-US" sz="1100"/>
              <a:t>National Institute of Environmental Health Sciences (NIEHS). Endocrine disruptors. National Institutes of Health. </a:t>
            </a:r>
            <a:r>
              <a:rPr lang="en-US" sz="1100">
                <a:hlinkClick r:id="rId3"/>
              </a:rPr>
              <a:t>https://www.niehs.nih.gov/health/topics/agents/endocrine</a:t>
            </a:r>
            <a:r>
              <a:rPr lang="en-US" sz="1100"/>
              <a:t> </a:t>
            </a:r>
          </a:p>
          <a:p>
            <a:pPr marL="0" indent="0">
              <a:buNone/>
            </a:pPr>
            <a:r>
              <a:rPr lang="en-US" sz="1100" baseline="30000"/>
              <a:t>13 </a:t>
            </a:r>
            <a:r>
              <a:rPr lang="en-US" sz="1100"/>
              <a:t>Johns Hopkins Medicine. (n.d.). Anatomy of the endocrine system. </a:t>
            </a:r>
            <a:r>
              <a:rPr lang="en-US" sz="1100">
                <a:hlinkClick r:id="rId4"/>
              </a:rPr>
              <a:t>https://www.hopkinsmedicine.org/health/wellness-and-prevention/anatomy-of-the-endocrine-system</a:t>
            </a:r>
            <a:r>
              <a:rPr lang="en-US" sz="1100"/>
              <a:t> </a:t>
            </a:r>
          </a:p>
          <a:p>
            <a:pPr marL="0" indent="0">
              <a:buNone/>
            </a:pPr>
            <a:r>
              <a:rPr lang="en-US" sz="1100" baseline="30000"/>
              <a:t>14 </a:t>
            </a:r>
            <a:r>
              <a:rPr lang="en-US" sz="1100"/>
              <a:t>U.S. Environmental Protection Agency (EPA). (2023). Overview of the endocrine system. </a:t>
            </a:r>
            <a:r>
              <a:rPr lang="en-US" sz="1100">
                <a:hlinkClick r:id="rId5"/>
              </a:rPr>
              <a:t>https://www.epa.gov/endocrine-disruption/overview-endocrine-system</a:t>
            </a:r>
            <a:r>
              <a:rPr lang="en-US" sz="1100" baseline="30000"/>
              <a:t>  </a:t>
            </a:r>
          </a:p>
          <a:p>
            <a:pPr marL="0" indent="0">
              <a:buNone/>
            </a:pPr>
            <a:r>
              <a:rPr lang="en-US" sz="1100" baseline="30000"/>
              <a:t>15 </a:t>
            </a:r>
            <a:r>
              <a:rPr lang="en-US" sz="1100"/>
              <a:t>National Cancer Institute (NCI). (n.d.). Endocrine system. </a:t>
            </a:r>
            <a:r>
              <a:rPr lang="en-US" sz="1100">
                <a:hlinkClick r:id="rId6"/>
              </a:rPr>
              <a:t>https://www.cancer.gov/publications/dictionaries/cancer-terms/def/endocrine-system</a:t>
            </a:r>
            <a:endParaRPr lang="en-US" sz="1100"/>
          </a:p>
          <a:p>
            <a:pPr marL="0" indent="0">
              <a:buNone/>
            </a:pPr>
            <a:r>
              <a:rPr lang="en-US" sz="1100" baseline="30000"/>
              <a:t>16 </a:t>
            </a:r>
            <a:r>
              <a:rPr lang="en-US" sz="1100"/>
              <a:t>Agency for Toxic Substances and Disease Registry (ATSDR). (2022). Toxicological profile addendum: Perfluoroalkyls. U.S. Department of Health and Human Services. </a:t>
            </a:r>
            <a:r>
              <a:rPr lang="en-US" sz="1100">
                <a:hlinkClick r:id="rId7"/>
              </a:rPr>
              <a:t>https://www.atsdr.cdc.gov/toxprofiles/tp200.pdf</a:t>
            </a:r>
            <a:endParaRPr lang="en-US" sz="1100"/>
          </a:p>
          <a:p>
            <a:pPr marL="0" indent="0">
              <a:buNone/>
            </a:pPr>
            <a:r>
              <a:rPr lang="en-US" sz="1100" baseline="30000"/>
              <a:t>17 </a:t>
            </a:r>
            <a:r>
              <a:rPr lang="en-US" sz="1100"/>
              <a:t>U.S. Environmental Protection Agency (EPA). (2023). PFAS treatment methods. </a:t>
            </a:r>
            <a:r>
              <a:rPr lang="en-US" sz="1100">
                <a:hlinkClick r:id="rId8"/>
              </a:rPr>
              <a:t>https://www.epa.gov/pfas/our-current-understanding-human-health-and-environmental-risks-pfas</a:t>
            </a:r>
            <a:endParaRPr lang="en-US" sz="1100"/>
          </a:p>
          <a:p>
            <a:pPr marL="0" indent="0">
              <a:buNone/>
            </a:pPr>
            <a:r>
              <a:rPr lang="en-US" sz="1100" baseline="30000"/>
              <a:t>18 </a:t>
            </a:r>
            <a:r>
              <a:rPr lang="en-US" sz="1100"/>
              <a:t>Kalra, A., </a:t>
            </a:r>
            <a:r>
              <a:rPr lang="en-US" sz="1100" err="1"/>
              <a:t>Yetiskul</a:t>
            </a:r>
            <a:r>
              <a:rPr lang="en-US" sz="1100"/>
              <a:t>, E., Wehrle, C. J., &amp; Tuma, F. (2023). Physiology, Liver. In </a:t>
            </a:r>
            <a:r>
              <a:rPr lang="en-US" sz="1100" err="1"/>
              <a:t>StatPearls</a:t>
            </a:r>
            <a:r>
              <a:rPr lang="en-US" sz="1100"/>
              <a:t> [Internet]. </a:t>
            </a:r>
            <a:r>
              <a:rPr lang="en-US" sz="1100" err="1"/>
              <a:t>StatPearls</a:t>
            </a:r>
            <a:r>
              <a:rPr lang="en-US" sz="1100"/>
              <a:t> Publishing. </a:t>
            </a:r>
            <a:r>
              <a:rPr lang="en-US" sz="1100">
                <a:hlinkClick r:id="rId9"/>
              </a:rPr>
              <a:t>https://doi.org/10.1016/B978-0-323-52902-2.00077-5</a:t>
            </a:r>
            <a:r>
              <a:rPr lang="en-US" sz="1100"/>
              <a:t> </a:t>
            </a:r>
          </a:p>
          <a:p>
            <a:pPr marL="0" indent="0" algn="just">
              <a:buNone/>
            </a:pPr>
            <a:r>
              <a:rPr lang="en-US" sz="1100" baseline="30000"/>
              <a:t>19 </a:t>
            </a:r>
            <a:r>
              <a:rPr lang="en-US" sz="1100"/>
              <a:t>Jividen, L., Duran, T., Niu, X.-Z., &amp; Bai, J. (2024). </a:t>
            </a:r>
            <a:r>
              <a:rPr lang="en-US" sz="1100" i="1"/>
              <a:t>Uncovering the mechanism of hepatotoxicity of PFAS targeting L-FABP using GCN and computational modeling.</a:t>
            </a:r>
            <a:r>
              <a:rPr lang="en-US" sz="1100"/>
              <a:t> </a:t>
            </a:r>
            <a:r>
              <a:rPr lang="en-US" sz="1100" err="1"/>
              <a:t>ArXiv</a:t>
            </a:r>
            <a:r>
              <a:rPr lang="en-US" sz="1100"/>
              <a:t>. </a:t>
            </a:r>
            <a:r>
              <a:rPr lang="en-US" sz="1100">
                <a:hlinkClick r:id="rId10"/>
              </a:rPr>
              <a:t>https://doi.org/10.48550/arXiv.2409.10370</a:t>
            </a:r>
            <a:r>
              <a:rPr lang="en-US" sz="1100"/>
              <a:t> </a:t>
            </a:r>
          </a:p>
          <a:p>
            <a:pPr marL="0" indent="0" algn="just">
              <a:buNone/>
            </a:pPr>
            <a:r>
              <a:rPr lang="en-US" sz="1100" baseline="30000" dirty="0"/>
              <a:t>20 </a:t>
            </a:r>
            <a:r>
              <a:rPr lang="en-US" sz="1100"/>
              <a:t>U.S. Environmental Protection Agency. (2022, February). </a:t>
            </a:r>
            <a:r>
              <a:rPr lang="en-US" sz="1100" i="1"/>
              <a:t>The Fifth Unregulated Contaminant Monitoring Rule (UCMR 5): Program overview fact sheet.</a:t>
            </a:r>
            <a:r>
              <a:rPr lang="en-US" sz="1100"/>
              <a:t> Office of Water. </a:t>
            </a:r>
            <a:r>
              <a:rPr lang="en-US" sz="1100">
                <a:hlinkClick r:id="rId11"/>
              </a:rPr>
              <a:t>https://www.epa.gov/system/files/documents/2022-02/ucmr5-factsheet.pdf</a:t>
            </a:r>
            <a:endParaRPr lang="en-US" sz="1100"/>
          </a:p>
        </p:txBody>
      </p:sp>
    </p:spTree>
    <p:extLst>
      <p:ext uri="{BB962C8B-B14F-4D97-AF65-F5344CB8AC3E}">
        <p14:creationId xmlns:p14="http://schemas.microsoft.com/office/powerpoint/2010/main" val="4251372500"/>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EF4DA-A26A-4C5B-6C9F-3889CFB91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B5DAF-1459-2BCA-97B2-505EFE7342D1}"/>
              </a:ext>
            </a:extLst>
          </p:cNvPr>
          <p:cNvSpPr>
            <a:spLocks noGrp="1"/>
          </p:cNvSpPr>
          <p:nvPr>
            <p:ph type="title"/>
          </p:nvPr>
        </p:nvSpPr>
        <p:spPr>
          <a:xfrm>
            <a:off x="612647" y="339634"/>
            <a:ext cx="10653578" cy="670560"/>
          </a:xfrm>
        </p:spPr>
        <p:txBody>
          <a:bodyPr/>
          <a:lstStyle/>
          <a:p>
            <a:r>
              <a:rPr lang="en-US"/>
              <a:t>References</a:t>
            </a:r>
          </a:p>
        </p:txBody>
      </p:sp>
      <p:sp>
        <p:nvSpPr>
          <p:cNvPr id="3" name="Content Placeholder 2">
            <a:extLst>
              <a:ext uri="{FF2B5EF4-FFF2-40B4-BE49-F238E27FC236}">
                <a16:creationId xmlns:a16="http://schemas.microsoft.com/office/drawing/2014/main" id="{869287B2-F4B7-B47A-5EC2-E4585515BD56}"/>
              </a:ext>
            </a:extLst>
          </p:cNvPr>
          <p:cNvSpPr>
            <a:spLocks noGrp="1"/>
          </p:cNvSpPr>
          <p:nvPr>
            <p:ph idx="1"/>
          </p:nvPr>
        </p:nvSpPr>
        <p:spPr>
          <a:xfrm>
            <a:off x="612647" y="1101634"/>
            <a:ext cx="10653579" cy="4968240"/>
          </a:xfrm>
        </p:spPr>
        <p:txBody>
          <a:bodyPr>
            <a:noAutofit/>
          </a:bodyPr>
          <a:lstStyle/>
          <a:p>
            <a:pPr marL="0" indent="0">
              <a:buNone/>
            </a:pPr>
            <a:r>
              <a:rPr lang="en-US" sz="1100" baseline="30000" dirty="0"/>
              <a:t>21</a:t>
            </a:r>
            <a:r>
              <a:rPr lang="en-US" sz="1100" dirty="0"/>
              <a:t> U.S. Environmental Protection Agency. (2018, August 23). </a:t>
            </a:r>
            <a:r>
              <a:rPr lang="en-US" sz="1100" i="1" dirty="0"/>
              <a:t>Reducing PFAS in drinking water with treatment technologies.</a:t>
            </a:r>
            <a:r>
              <a:rPr lang="en-US" sz="1100" dirty="0"/>
              <a:t> </a:t>
            </a:r>
            <a:r>
              <a:rPr lang="en-US" sz="1100" i="1" dirty="0"/>
              <a:t>Science Matters.</a:t>
            </a:r>
            <a:r>
              <a:rPr lang="en-US" sz="1100" dirty="0"/>
              <a:t> </a:t>
            </a:r>
            <a:r>
              <a:rPr lang="en-US" sz="1100" dirty="0">
                <a:hlinkClick r:id="rId2"/>
              </a:rPr>
              <a:t>https://www.epa.gov/sciencematters/reducing-pfas-drinking-water-treatment-technologies</a:t>
            </a:r>
            <a:endParaRPr lang="en-US" sz="1100" dirty="0"/>
          </a:p>
          <a:p>
            <a:pPr marL="0" indent="0">
              <a:buNone/>
            </a:pPr>
            <a:r>
              <a:rPr lang="en-US" sz="1100" baseline="30000" dirty="0"/>
              <a:t>22 </a:t>
            </a:r>
            <a:r>
              <a:rPr lang="en-US" sz="1100" dirty="0"/>
              <a:t>Rahmani, A. R., Torkashvand, J., &amp; Ahadi, M. H. (2021). Removal of per- and polyfluoroalkyl substances (PFASs) by reverse osmosis and nanofiltration membranes: A comprehensive review. </a:t>
            </a:r>
            <a:r>
              <a:rPr lang="en-US" sz="1100" i="1" dirty="0"/>
              <a:t>Environmental Research, 194</a:t>
            </a:r>
            <a:r>
              <a:rPr lang="en-US" sz="1100" dirty="0"/>
              <a:t>, Article 110661. </a:t>
            </a:r>
            <a:r>
              <a:rPr lang="en-US" sz="1100" dirty="0">
                <a:hlinkClick r:id="rId3"/>
              </a:rPr>
              <a:t>https://doi.org/10.1016/j.envres.2020.110661</a:t>
            </a:r>
            <a:r>
              <a:rPr lang="en-US" sz="1100" dirty="0"/>
              <a:t> </a:t>
            </a:r>
          </a:p>
          <a:p>
            <a:pPr marL="0" indent="0">
              <a:buNone/>
            </a:pPr>
            <a:r>
              <a:rPr lang="en-US" sz="1100" baseline="30000" dirty="0"/>
              <a:t>23 </a:t>
            </a:r>
            <a:r>
              <a:rPr lang="en-US" sz="1100" dirty="0"/>
              <a:t>California State Senate. (2025). </a:t>
            </a:r>
            <a:r>
              <a:rPr lang="en-US" sz="1100" i="1" dirty="0"/>
              <a:t>Senate Bill 730: Product safety: perfluoroalkyl and polyfluoroalkyl substances.</a:t>
            </a:r>
            <a:r>
              <a:rPr lang="en-US" sz="1100" dirty="0"/>
              <a:t> California Legislature. </a:t>
            </a:r>
            <a:r>
              <a:rPr lang="en-US" sz="1100" dirty="0">
                <a:hlinkClick r:id="rId4"/>
              </a:rPr>
              <a:t>https://legiscan.com/CA/text/SB730/id/3191117</a:t>
            </a:r>
            <a:r>
              <a:rPr lang="en-US" sz="1100" dirty="0"/>
              <a:t> </a:t>
            </a:r>
          </a:p>
          <a:p>
            <a:pPr marL="0" indent="0">
              <a:buNone/>
            </a:pPr>
            <a:r>
              <a:rPr lang="en-US" sz="1100" baseline="30000" dirty="0"/>
              <a:t>24 </a:t>
            </a:r>
            <a:r>
              <a:rPr lang="en-US" sz="1100" dirty="0"/>
              <a:t>Minnesota Office of the Revisor of Statutes. (2023). </a:t>
            </a:r>
            <a:r>
              <a:rPr lang="en-US" sz="1100" i="1" dirty="0"/>
              <a:t>Minnesota Statutes § 116.943: Amara’s Law (products containing PFAS).</a:t>
            </a:r>
            <a:r>
              <a:rPr lang="en-US" sz="1100" dirty="0"/>
              <a:t> Minnesota Legislature. </a:t>
            </a:r>
            <a:r>
              <a:rPr lang="en-US" sz="1100" dirty="0">
                <a:hlinkClick r:id="rId5"/>
              </a:rPr>
              <a:t>https://www.revisor.mn.gov/statutes/cite/116.943</a:t>
            </a:r>
            <a:endParaRPr lang="en-US" sz="1100" dirty="0"/>
          </a:p>
        </p:txBody>
      </p:sp>
    </p:spTree>
    <p:extLst>
      <p:ext uri="{BB962C8B-B14F-4D97-AF65-F5344CB8AC3E}">
        <p14:creationId xmlns:p14="http://schemas.microsoft.com/office/powerpoint/2010/main" val="1701101039"/>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3DE982-9A09-7912-A858-C9F597DC4D3F}"/>
            </a:ext>
          </a:extLst>
        </p:cNvPr>
        <p:cNvGrpSpPr/>
        <p:nvPr/>
      </p:nvGrpSpPr>
      <p:grpSpPr>
        <a:xfrm>
          <a:off x="0" y="0"/>
          <a:ext cx="0" cy="0"/>
          <a:chOff x="0" y="0"/>
          <a:chExt cx="0" cy="0"/>
        </a:xfrm>
      </p:grpSpPr>
      <p:pic>
        <p:nvPicPr>
          <p:cNvPr id="5" name="Picture 4" descr="A view of a body of water from a mountain&#10;&#10;AI-generated content may be incorrect.">
            <a:extLst>
              <a:ext uri="{FF2B5EF4-FFF2-40B4-BE49-F238E27FC236}">
                <a16:creationId xmlns:a16="http://schemas.microsoft.com/office/drawing/2014/main" id="{A06D03BB-7AAF-FBD6-9FBC-C66087FF4DD5}"/>
              </a:ext>
            </a:extLst>
          </p:cNvPr>
          <p:cNvPicPr>
            <a:picLocks noGrp="1" noRot="1" noChangeAspect="1" noMove="1" noResize="1" noEditPoints="1" noAdjustHandles="1" noChangeArrowheads="1" noChangeShapeType="1" noCrop="1"/>
          </p:cNvPicPr>
          <p:nvPr/>
        </p:nvPicPr>
        <p:blipFill>
          <a:blip r:embed="rId3">
            <a:alphaModFix amt="60000"/>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t="15730"/>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EF163F3E-A002-24C3-1016-E0C6CB010C89}"/>
              </a:ext>
            </a:extLst>
          </p:cNvPr>
          <p:cNvSpPr>
            <a:spLocks noGrp="1"/>
          </p:cNvSpPr>
          <p:nvPr>
            <p:ph type="ctrTitle"/>
          </p:nvPr>
        </p:nvSpPr>
        <p:spPr>
          <a:xfrm>
            <a:off x="2301922" y="481698"/>
            <a:ext cx="7588155" cy="2236264"/>
          </a:xfrm>
        </p:spPr>
        <p:txBody>
          <a:bodyPr>
            <a:normAutofit/>
          </a:bodyPr>
          <a:lstStyle/>
          <a:p>
            <a:r>
              <a:rPr lang="en-US" sz="5400" i="1" dirty="0"/>
              <a:t>Si </a:t>
            </a:r>
            <a:r>
              <a:rPr lang="en-US" sz="5400" i="1" dirty="0" err="1"/>
              <a:t>Yu’os</a:t>
            </a:r>
            <a:r>
              <a:rPr lang="en-US" sz="5400" i="1" dirty="0"/>
              <a:t> </a:t>
            </a:r>
            <a:r>
              <a:rPr lang="en-US" sz="5400" i="1" dirty="0" err="1"/>
              <a:t>ma'åse</a:t>
            </a:r>
            <a:r>
              <a:rPr lang="en-US" sz="5400" i="1" dirty="0"/>
              <a:t>'</a:t>
            </a:r>
            <a:br>
              <a:rPr lang="en-US" sz="5400" i="1" dirty="0"/>
            </a:br>
            <a:r>
              <a:rPr lang="en-US" sz="5400" i="1" dirty="0"/>
              <a:t>Thank you!</a:t>
            </a:r>
            <a:endParaRPr lang="en-US" sz="7200" i="1" dirty="0">
              <a:solidFill>
                <a:srgbClr val="FFFFFF"/>
              </a:solidFill>
            </a:endParaRPr>
          </a:p>
        </p:txBody>
      </p:sp>
      <p:sp>
        <p:nvSpPr>
          <p:cNvPr id="3" name="Subtitle 2">
            <a:extLst>
              <a:ext uri="{FF2B5EF4-FFF2-40B4-BE49-F238E27FC236}">
                <a16:creationId xmlns:a16="http://schemas.microsoft.com/office/drawing/2014/main" id="{C5DB5B25-92F6-80B6-4E18-96E7AD7FD7C7}"/>
              </a:ext>
            </a:extLst>
          </p:cNvPr>
          <p:cNvSpPr>
            <a:spLocks noGrp="1"/>
          </p:cNvSpPr>
          <p:nvPr>
            <p:ph type="subTitle" idx="1"/>
          </p:nvPr>
        </p:nvSpPr>
        <p:spPr>
          <a:xfrm>
            <a:off x="2006549" y="3064015"/>
            <a:ext cx="4079828" cy="1733511"/>
          </a:xfrm>
        </p:spPr>
        <p:txBody>
          <a:bodyPr>
            <a:normAutofit/>
          </a:bodyPr>
          <a:lstStyle/>
          <a:p>
            <a:r>
              <a:rPr lang="en-US" b="1" dirty="0">
                <a:solidFill>
                  <a:srgbClr val="FFFFFF"/>
                </a:solidFill>
              </a:rPr>
              <a:t>Claire Marzan</a:t>
            </a:r>
          </a:p>
          <a:p>
            <a:r>
              <a:rPr lang="en-US" sz="1700" dirty="0">
                <a:solidFill>
                  <a:srgbClr val="FFFFFF"/>
                </a:solidFill>
              </a:rPr>
              <a:t>Research Assistant II</a:t>
            </a:r>
          </a:p>
          <a:p>
            <a:r>
              <a:rPr lang="en-US" sz="1700" dirty="0">
                <a:solidFill>
                  <a:srgbClr val="FFFFFF"/>
                </a:solidFill>
                <a:hlinkClick r:id="rId5"/>
              </a:rPr>
              <a:t>marzanc@triton.uog.edu</a:t>
            </a:r>
            <a:r>
              <a:rPr lang="en-US" sz="1700" dirty="0">
                <a:solidFill>
                  <a:srgbClr val="FFFFFF"/>
                </a:solidFill>
              </a:rPr>
              <a:t> </a:t>
            </a:r>
          </a:p>
          <a:p>
            <a:r>
              <a:rPr lang="en-US" sz="1700" dirty="0">
                <a:solidFill>
                  <a:srgbClr val="FFFFFF"/>
                </a:solidFill>
              </a:rPr>
              <a:t>(671) 735 - 1223</a:t>
            </a:r>
          </a:p>
        </p:txBody>
      </p:sp>
      <p:grpSp>
        <p:nvGrpSpPr>
          <p:cNvPr id="4" name="Group 3">
            <a:extLst>
              <a:ext uri="{FF2B5EF4-FFF2-40B4-BE49-F238E27FC236}">
                <a16:creationId xmlns:a16="http://schemas.microsoft.com/office/drawing/2014/main" id="{B9CEC862-53F0-E968-9C03-04C879B568D4}"/>
              </a:ext>
            </a:extLst>
          </p:cNvPr>
          <p:cNvGrpSpPr/>
          <p:nvPr/>
        </p:nvGrpSpPr>
        <p:grpSpPr>
          <a:xfrm>
            <a:off x="10093668" y="5269872"/>
            <a:ext cx="1933232" cy="1414091"/>
            <a:chOff x="98767" y="4581730"/>
            <a:chExt cx="2949827" cy="2236264"/>
          </a:xfrm>
        </p:grpSpPr>
        <p:pic>
          <p:nvPicPr>
            <p:cNvPr id="1026" name="Picture 2">
              <a:extLst>
                <a:ext uri="{FF2B5EF4-FFF2-40B4-BE49-F238E27FC236}">
                  <a16:creationId xmlns:a16="http://schemas.microsoft.com/office/drawing/2014/main" id="{12FE27C7-47A7-7B07-46CB-E6D6628800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767" y="4627880"/>
              <a:ext cx="1254617" cy="2143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go, icon&#10;&#10;Description automatically generated">
              <a:extLst>
                <a:ext uri="{FF2B5EF4-FFF2-40B4-BE49-F238E27FC236}">
                  <a16:creationId xmlns:a16="http://schemas.microsoft.com/office/drawing/2014/main" id="{D1939073-8624-5844-79BE-55D707739F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2150" y="4581730"/>
              <a:ext cx="1596444" cy="2236264"/>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Subtitle 2">
            <a:extLst>
              <a:ext uri="{FF2B5EF4-FFF2-40B4-BE49-F238E27FC236}">
                <a16:creationId xmlns:a16="http://schemas.microsoft.com/office/drawing/2014/main" id="{4F803190-5ECC-1B2A-4489-7F71713F919A}"/>
              </a:ext>
            </a:extLst>
          </p:cNvPr>
          <p:cNvSpPr txBox="1">
            <a:spLocks/>
          </p:cNvSpPr>
          <p:nvPr/>
        </p:nvSpPr>
        <p:spPr>
          <a:xfrm>
            <a:off x="6105623" y="3064016"/>
            <a:ext cx="4079828" cy="1733511"/>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rgbClr val="FFFFFF"/>
                </a:solidFill>
              </a:rPr>
              <a:t>Dr. Barry (Yong Sang) Kim</a:t>
            </a:r>
          </a:p>
          <a:p>
            <a:r>
              <a:rPr lang="en-US" sz="1700" dirty="0">
                <a:solidFill>
                  <a:srgbClr val="FFFFFF"/>
                </a:solidFill>
              </a:rPr>
              <a:t>Advisor</a:t>
            </a:r>
          </a:p>
          <a:p>
            <a:r>
              <a:rPr lang="en-US" sz="1700" dirty="0">
                <a:solidFill>
                  <a:srgbClr val="FFFFFF"/>
                </a:solidFill>
                <a:hlinkClick r:id="rId8"/>
              </a:rPr>
              <a:t>kimys@triton.uog.edu</a:t>
            </a:r>
            <a:endParaRPr lang="en-US" sz="1700" dirty="0">
              <a:solidFill>
                <a:srgbClr val="FFFFFF"/>
              </a:solidFill>
            </a:endParaRPr>
          </a:p>
          <a:p>
            <a:r>
              <a:rPr lang="en-US" sz="1700" dirty="0">
                <a:solidFill>
                  <a:srgbClr val="FFFFFF"/>
                </a:solidFill>
              </a:rPr>
              <a:t>(671) 735 - 1223</a:t>
            </a:r>
          </a:p>
        </p:txBody>
      </p:sp>
      <p:sp>
        <p:nvSpPr>
          <p:cNvPr id="7" name="TextBox 6">
            <a:extLst>
              <a:ext uri="{FF2B5EF4-FFF2-40B4-BE49-F238E27FC236}">
                <a16:creationId xmlns:a16="http://schemas.microsoft.com/office/drawing/2014/main" id="{12169585-0D6F-E03B-12FA-8987ED9D1485}"/>
              </a:ext>
            </a:extLst>
          </p:cNvPr>
          <p:cNvSpPr txBox="1"/>
          <p:nvPr/>
        </p:nvSpPr>
        <p:spPr>
          <a:xfrm>
            <a:off x="184346" y="5956055"/>
            <a:ext cx="11842554" cy="677108"/>
          </a:xfrm>
          <a:prstGeom prst="rect">
            <a:avLst/>
          </a:prstGeom>
          <a:noFill/>
        </p:spPr>
        <p:txBody>
          <a:bodyPr wrap="square" rtlCol="0">
            <a:spAutoFit/>
          </a:bodyPr>
          <a:lstStyle/>
          <a:p>
            <a:r>
              <a:rPr lang="en-US" sz="2000" b="1" dirty="0"/>
              <a:t>Check out our website! </a:t>
            </a:r>
          </a:p>
          <a:p>
            <a:r>
              <a:rPr lang="en-US" dirty="0">
                <a:hlinkClick r:id="rId9"/>
              </a:rPr>
              <a:t>https://weri.uog.edu/</a:t>
            </a:r>
            <a:r>
              <a:rPr lang="en-US" dirty="0"/>
              <a:t> | </a:t>
            </a:r>
            <a:r>
              <a:rPr lang="en-US" dirty="0">
                <a:hlinkClick r:id="rId10"/>
              </a:rPr>
              <a:t>https://guamhydrologicsurvey.uog.edu/</a:t>
            </a:r>
            <a:r>
              <a:rPr lang="en-US" dirty="0"/>
              <a:t> </a:t>
            </a:r>
          </a:p>
        </p:txBody>
      </p:sp>
    </p:spTree>
    <p:extLst>
      <p:ext uri="{BB962C8B-B14F-4D97-AF65-F5344CB8AC3E}">
        <p14:creationId xmlns:p14="http://schemas.microsoft.com/office/powerpoint/2010/main" val="3162675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5a15c81-e69f-49f3-836c-ec5de6af1ff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772D85E7E294F48A5DF69C33CA2CB49" ma:contentTypeVersion="6" ma:contentTypeDescription="Create a new document." ma:contentTypeScope="" ma:versionID="b34764f1fe7df9e6b169530cf00c1328">
  <xsd:schema xmlns:xsd="http://www.w3.org/2001/XMLSchema" xmlns:xs="http://www.w3.org/2001/XMLSchema" xmlns:p="http://schemas.microsoft.com/office/2006/metadata/properties" xmlns:ns3="75a15c81-e69f-49f3-836c-ec5de6af1ffe" targetNamespace="http://schemas.microsoft.com/office/2006/metadata/properties" ma:root="true" ma:fieldsID="bae4a66c40a2b6bf46d7505e89ddc55e" ns3:_="">
    <xsd:import namespace="75a15c81-e69f-49f3-836c-ec5de6af1ffe"/>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a15c81-e69f-49f3-836c-ec5de6af1ffe"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E2CB04-6FF4-4255-839B-956CC0611980}">
  <ds:schemaRefs>
    <ds:schemaRef ds:uri="http://schemas.microsoft.com/sharepoint/v3/contenttype/forms"/>
  </ds:schemaRefs>
</ds:datastoreItem>
</file>

<file path=customXml/itemProps2.xml><?xml version="1.0" encoding="utf-8"?>
<ds:datastoreItem xmlns:ds="http://schemas.openxmlformats.org/officeDocument/2006/customXml" ds:itemID="{58FF4B07-D65B-4FA6-94DC-39B146211284}">
  <ds:schemaRefs>
    <ds:schemaRef ds:uri="http://schemas.microsoft.com/office/infopath/2007/PartnerControls"/>
    <ds:schemaRef ds:uri="http://purl.org/dc/elements/1.1/"/>
    <ds:schemaRef ds:uri="http://purl.org/dc/dcmitype/"/>
    <ds:schemaRef ds:uri="http://schemas.microsoft.com/office/2006/metadata/properties"/>
    <ds:schemaRef ds:uri="75a15c81-e69f-49f3-836c-ec5de6af1ffe"/>
    <ds:schemaRef ds:uri="http://purl.org/dc/terms/"/>
    <ds:schemaRef ds:uri="http://schemas.microsoft.com/office/2006/documentManagement/typ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EFBAF8C-1681-4615-963A-DA2312C0B1DE}">
  <ds:schemaRefs>
    <ds:schemaRef ds:uri="75a15c81-e69f-49f3-836c-ec5de6af1f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330</TotalTime>
  <Words>4442</Words>
  <Application>Microsoft Macintosh PowerPoint</Application>
  <PresentationFormat>Widescreen</PresentationFormat>
  <Paragraphs>494</Paragraphs>
  <Slides>32</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Aptos</vt:lpstr>
      <vt:lpstr>Arial</vt:lpstr>
      <vt:lpstr>Neue Haas Grotesk Text Pro</vt:lpstr>
      <vt:lpstr>VanillaVTI</vt:lpstr>
      <vt:lpstr>Health Effects of PFAS</vt:lpstr>
      <vt:lpstr>Disclaimer</vt:lpstr>
      <vt:lpstr>Introduction</vt:lpstr>
      <vt:lpstr>What are PFAS?</vt:lpstr>
      <vt:lpstr>Usage of PFAS</vt:lpstr>
      <vt:lpstr>Potential Routes for Human Exposure</vt:lpstr>
      <vt:lpstr>The Immune System</vt:lpstr>
      <vt:lpstr>Functions [12-15]</vt:lpstr>
      <vt:lpstr>Mechanism [12 – 15] </vt:lpstr>
      <vt:lpstr>Effects of PFAS:</vt:lpstr>
      <vt:lpstr>PFAS Effects on the Immune System</vt:lpstr>
      <vt:lpstr>The Liver</vt:lpstr>
      <vt:lpstr>Introduction [18]</vt:lpstr>
      <vt:lpstr>Mechanism [19]</vt:lpstr>
      <vt:lpstr>Comparing PFAS and Fatty Acids</vt:lpstr>
      <vt:lpstr>Mechanism w/ PFAS [19]</vt:lpstr>
      <vt:lpstr>Liver Function Tests</vt:lpstr>
      <vt:lpstr>PFAS Effects on the Liver</vt:lpstr>
      <vt:lpstr>Endocrine and Reproductive System</vt:lpstr>
      <vt:lpstr>Endocrine System</vt:lpstr>
      <vt:lpstr>Reproductive System</vt:lpstr>
      <vt:lpstr>Why are hormones important? [11-15]</vt:lpstr>
      <vt:lpstr>Endocrine Disruption [11-15]</vt:lpstr>
      <vt:lpstr>Impacts of PFAS on the Endocrine System</vt:lpstr>
      <vt:lpstr>Male vs Female Reproductive System [13-15]</vt:lpstr>
      <vt:lpstr>Impacts of PFAS on the Female Reproductive System</vt:lpstr>
      <vt:lpstr>Impacts of PFAS on the Male Reproductive System</vt:lpstr>
      <vt:lpstr>What is being done?</vt:lpstr>
      <vt:lpstr>References</vt:lpstr>
      <vt:lpstr>References</vt:lpstr>
      <vt:lpstr>References</vt:lpstr>
      <vt:lpstr>Si Yu’os ma'åse'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Marzan</dc:creator>
  <cp:lastModifiedBy>Claire Marzan</cp:lastModifiedBy>
  <cp:revision>2</cp:revision>
  <dcterms:created xsi:type="dcterms:W3CDTF">2025-07-23T03:15:45Z</dcterms:created>
  <dcterms:modified xsi:type="dcterms:W3CDTF">2025-08-28T22:16:14Z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0x0101003772D85E7E294F48A5DF69C33CA2CB49</vt:lpwstr>
  </property>
</Properties>
</file>