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3.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778" r:id="rId2"/>
    <p:sldId id="816" r:id="rId3"/>
    <p:sldId id="828" r:id="rId4"/>
    <p:sldId id="829" r:id="rId5"/>
    <p:sldId id="830" r:id="rId6"/>
    <p:sldId id="259" r:id="rId7"/>
    <p:sldId id="822" r:id="rId8"/>
    <p:sldId id="820" r:id="rId9"/>
    <p:sldId id="780" r:id="rId10"/>
    <p:sldId id="782" r:id="rId11"/>
    <p:sldId id="783" r:id="rId12"/>
    <p:sldId id="813" r:id="rId13"/>
    <p:sldId id="827" r:id="rId14"/>
    <p:sldId id="809" r:id="rId15"/>
    <p:sldId id="814" r:id="rId16"/>
    <p:sldId id="280" r:id="rId17"/>
    <p:sldId id="279" r:id="rId18"/>
    <p:sldId id="278" r:id="rId19"/>
    <p:sldId id="811" r:id="rId20"/>
    <p:sldId id="817" r:id="rId21"/>
    <p:sldId id="812" r:id="rId22"/>
    <p:sldId id="277" r:id="rId23"/>
    <p:sldId id="815" r:id="rId24"/>
    <p:sldId id="823" r:id="rId25"/>
    <p:sldId id="824" r:id="rId26"/>
    <p:sldId id="825" r:id="rId27"/>
    <p:sldId id="826" r:id="rId28"/>
    <p:sldId id="269" r:id="rId29"/>
    <p:sldId id="275" r:id="rId30"/>
    <p:sldId id="271" r:id="rId31"/>
    <p:sldId id="273" r:id="rId32"/>
    <p:sldId id="276" r:id="rId33"/>
    <p:sldId id="274" r:id="rId34"/>
  </p:sldIdLst>
  <p:sldSz cx="12192000" cy="6858000"/>
  <p:notesSz cx="6858000" cy="9144000"/>
  <p:defaultTextStyle>
    <a:defPPr>
      <a:defRPr lang="en-G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571625C-26A6-4C9E-9BFD-688FD5698BB6}">
          <p14:sldIdLst>
            <p14:sldId id="778"/>
            <p14:sldId id="816"/>
            <p14:sldId id="828"/>
            <p14:sldId id="829"/>
            <p14:sldId id="830"/>
          </p14:sldIdLst>
        </p14:section>
        <p14:section name="Data Conversion" id="{CD49D920-0E2D-C34C-9BF2-8945A0323AD1}">
          <p14:sldIdLst>
            <p14:sldId id="259"/>
            <p14:sldId id="822"/>
          </p14:sldIdLst>
        </p14:section>
        <p14:section name="Intro to Features" id="{55273FE7-7716-4D42-8781-E8FBF84AFED6}">
          <p14:sldIdLst>
            <p14:sldId id="820"/>
          </p14:sldIdLst>
        </p14:section>
        <p14:section name="Features - Map Layers" id="{63ECD6A0-0875-4360-8991-A715FE265D1E}">
          <p14:sldIdLst>
            <p14:sldId id="780"/>
            <p14:sldId id="782"/>
            <p14:sldId id="783"/>
            <p14:sldId id="813"/>
            <p14:sldId id="827"/>
            <p14:sldId id="809"/>
            <p14:sldId id="814"/>
          </p14:sldIdLst>
        </p14:section>
        <p14:section name="Features - Graphs" id="{2E1B33A0-859A-4F0C-B9BD-F52C6C593FEB}">
          <p14:sldIdLst>
            <p14:sldId id="280"/>
            <p14:sldId id="279"/>
            <p14:sldId id="278"/>
            <p14:sldId id="811"/>
            <p14:sldId id="817"/>
            <p14:sldId id="812"/>
            <p14:sldId id="277"/>
            <p14:sldId id="815"/>
            <p14:sldId id="823"/>
            <p14:sldId id="824"/>
            <p14:sldId id="825"/>
            <p14:sldId id="826"/>
            <p14:sldId id="269"/>
            <p14:sldId id="275"/>
            <p14:sldId id="271"/>
            <p14:sldId id="273"/>
            <p14:sldId id="276"/>
            <p14:sldId id="27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08" autoAdjust="0"/>
    <p:restoredTop sz="72480" autoAdjust="0"/>
  </p:normalViewPr>
  <p:slideViewPr>
    <p:cSldViewPr snapToGrid="0">
      <p:cViewPr varScale="1">
        <p:scale>
          <a:sx n="51" d="100"/>
          <a:sy n="51" d="100"/>
        </p:scale>
        <p:origin x="224" y="9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D6335A-1F34-AD4F-B52C-A75E591AE08B}" type="datetimeFigureOut">
              <a:rPr lang="en-US" smtClean="0"/>
              <a:t>8/28/25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C389CB-4523-594A-90C7-09565081B148}" type="slidenum">
              <a:rPr lang="en-US" smtClean="0"/>
              <a:t>‹#›</a:t>
            </a:fld>
            <a:endParaRPr lang="en-US"/>
          </a:p>
        </p:txBody>
      </p:sp>
    </p:spTree>
    <p:extLst>
      <p:ext uri="{BB962C8B-B14F-4D97-AF65-F5344CB8AC3E}">
        <p14:creationId xmlns:p14="http://schemas.microsoft.com/office/powerpoint/2010/main" val="1653758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Good afternoon, everyone! My name is Dannika Kate Valerio and I work as a research assistant at the Water &amp; Environmental Research Institute of the Western Pacific [in the University of Guam]. I’m also the Information Manager for the Guam Hydrologic Survey website, which is one of the things I work on at WERI. One of the ways we’ve been handling our data as of late is through the use of web apps, but more specifically through an online data visualization interface we developed and call MAppFx. </a:t>
            </a:r>
          </a:p>
          <a:p>
            <a:endParaRPr lang="en-GU" dirty="0"/>
          </a:p>
        </p:txBody>
      </p:sp>
      <p:sp>
        <p:nvSpPr>
          <p:cNvPr id="4" name="Slide Number Placeholder 3"/>
          <p:cNvSpPr>
            <a:spLocks noGrp="1"/>
          </p:cNvSpPr>
          <p:nvPr>
            <p:ph type="sldNum" sz="quarter" idx="5"/>
          </p:nvPr>
        </p:nvSpPr>
        <p:spPr/>
        <p:txBody>
          <a:bodyPr/>
          <a:lstStyle/>
          <a:p>
            <a:fld id="{5FC389CB-4523-594A-90C7-09565081B148}" type="slidenum">
              <a:rPr lang="en-US" smtClean="0"/>
              <a:t>1</a:t>
            </a:fld>
            <a:endParaRPr lang="en-US"/>
          </a:p>
        </p:txBody>
      </p:sp>
    </p:spTree>
    <p:extLst>
      <p:ext uri="{BB962C8B-B14F-4D97-AF65-F5344CB8AC3E}">
        <p14:creationId xmlns:p14="http://schemas.microsoft.com/office/powerpoint/2010/main" val="2599346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Guam Hydrologic Survey, which was established by Guam Public Law 24-247, is the go-to repository for hydrologic data. It has an extensive library of WERI reports and publications, presentations, posters, maps and hydrologic data. With the availability of interactive web technologies and interfaces and in the age of big data, we want to address interagency partners needs to quickly access useful maps and historic graphs of survey points. More recently, the information management team at WERI-GHS has been at work in developing a platform that makes it easier to show data and better streamline the transfer of data files among interagency partners. Transforming big data formats (physical copies, excel sheets) into something digestible and easy to access. Stepping into the development of web applications, it opens opportunities for hydrologic data management and represents the future of accessing hydrologic databases. </a:t>
            </a:r>
          </a:p>
        </p:txBody>
      </p:sp>
      <p:sp>
        <p:nvSpPr>
          <p:cNvPr id="4" name="Slide Number Placeholder 3"/>
          <p:cNvSpPr>
            <a:spLocks noGrp="1"/>
          </p:cNvSpPr>
          <p:nvPr>
            <p:ph type="sldNum" sz="quarter" idx="5"/>
          </p:nvPr>
        </p:nvSpPr>
        <p:spPr/>
        <p:txBody>
          <a:bodyPr/>
          <a:lstStyle/>
          <a:p>
            <a:fld id="{5FC389CB-4523-594A-90C7-09565081B148}" type="slidenum">
              <a:rPr lang="en-US" smtClean="0"/>
              <a:t>2</a:t>
            </a:fld>
            <a:endParaRPr lang="en-US"/>
          </a:p>
        </p:txBody>
      </p:sp>
    </p:spTree>
    <p:extLst>
      <p:ext uri="{BB962C8B-B14F-4D97-AF65-F5344CB8AC3E}">
        <p14:creationId xmlns:p14="http://schemas.microsoft.com/office/powerpoint/2010/main" val="955972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project is MAppFx which is a data visualization interfaces that features two main components: a map of survey points or features and historic graphs. </a:t>
            </a:r>
          </a:p>
          <a:p>
            <a:endParaRPr lang="en-US" dirty="0"/>
          </a:p>
        </p:txBody>
      </p:sp>
      <p:sp>
        <p:nvSpPr>
          <p:cNvPr id="4" name="Slide Number Placeholder 3"/>
          <p:cNvSpPr>
            <a:spLocks noGrp="1"/>
          </p:cNvSpPr>
          <p:nvPr>
            <p:ph type="sldNum" sz="quarter" idx="5"/>
          </p:nvPr>
        </p:nvSpPr>
        <p:spPr/>
        <p:txBody>
          <a:bodyPr/>
          <a:lstStyle/>
          <a:p>
            <a:fld id="{5FC389CB-4523-594A-90C7-09565081B148}" type="slidenum">
              <a:rPr lang="en-US" smtClean="0"/>
              <a:t>3</a:t>
            </a:fld>
            <a:endParaRPr lang="en-US"/>
          </a:p>
        </p:txBody>
      </p:sp>
    </p:spTree>
    <p:extLst>
      <p:ext uri="{BB962C8B-B14F-4D97-AF65-F5344CB8AC3E}">
        <p14:creationId xmlns:p14="http://schemas.microsoft.com/office/powerpoint/2010/main" val="458464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MAppFx, we can simplify complex data (often lost or overwhelming in an Excel sheet) and enable better insights in regard to spatial and temporal variation of information. This tool was designed with the user in mind (“intuitive”) with its easy-to-use features. And if you have a stable Internet connection, you can access it virtually anywhere. </a:t>
            </a:r>
          </a:p>
          <a:p>
            <a:endParaRPr lang="en-US" dirty="0"/>
          </a:p>
        </p:txBody>
      </p:sp>
      <p:sp>
        <p:nvSpPr>
          <p:cNvPr id="4" name="Slide Number Placeholder 3"/>
          <p:cNvSpPr>
            <a:spLocks noGrp="1"/>
          </p:cNvSpPr>
          <p:nvPr>
            <p:ph type="sldNum" sz="quarter" idx="5"/>
          </p:nvPr>
        </p:nvSpPr>
        <p:spPr/>
        <p:txBody>
          <a:bodyPr/>
          <a:lstStyle/>
          <a:p>
            <a:fld id="{5FC389CB-4523-594A-90C7-09565081B148}" type="slidenum">
              <a:rPr lang="en-US" smtClean="0"/>
              <a:t>4</a:t>
            </a:fld>
            <a:endParaRPr lang="en-US"/>
          </a:p>
        </p:txBody>
      </p:sp>
    </p:spTree>
    <p:extLst>
      <p:ext uri="{BB962C8B-B14F-4D97-AF65-F5344CB8AC3E}">
        <p14:creationId xmlns:p14="http://schemas.microsoft.com/office/powerpoint/2010/main" val="244886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Our first MAppFx project was on the Northern Guam Lens Aquifer Production Well Nitrates. Data was from a nitrate analysis by former WERI research assistant Ms. Jez </a:t>
            </a:r>
            <a:r>
              <a:rPr lang="en-US" sz="1200" kern="1200" dirty="0" err="1">
                <a:solidFill>
                  <a:schemeClr val="tx1"/>
                </a:solidFill>
                <a:effectLst/>
                <a:latin typeface="+mn-lt"/>
                <a:ea typeface="+mn-ea"/>
                <a:cs typeface="+mn-cs"/>
              </a:rPr>
              <a:t>Bulaklak</a:t>
            </a:r>
            <a:r>
              <a:rPr lang="en-US" sz="1200" kern="1200" dirty="0">
                <a:solidFill>
                  <a:schemeClr val="tx1"/>
                </a:solidFill>
                <a:effectLst/>
                <a:latin typeface="+mn-lt"/>
                <a:ea typeface="+mn-ea"/>
                <a:cs typeface="+mn-cs"/>
              </a:rPr>
              <a:t> and Dr. Nathan Habana in 2021. In their study, they graphically analyzed and mapped four decades of nitrate-N concentration data for more than 140 [local and military] wells and found that more than 60 production wells showed increased nitrate-N concentration during the period of record.</a:t>
            </a:r>
          </a:p>
          <a:p>
            <a:r>
              <a:rPr lang="en-US" sz="1200" kern="1200" dirty="0">
                <a:solidFill>
                  <a:schemeClr val="tx1"/>
                </a:solidFill>
                <a:effectLst/>
                <a:latin typeface="+mn-lt"/>
                <a:ea typeface="+mn-ea"/>
                <a:cs typeface="+mn-cs"/>
              </a:rPr>
              <a:t>With the data from both Ms. </a:t>
            </a:r>
            <a:r>
              <a:rPr lang="en-US" sz="1200" kern="1200" dirty="0" err="1">
                <a:solidFill>
                  <a:schemeClr val="tx1"/>
                </a:solidFill>
                <a:effectLst/>
                <a:latin typeface="+mn-lt"/>
                <a:ea typeface="+mn-ea"/>
                <a:cs typeface="+mn-cs"/>
              </a:rPr>
              <a:t>Bulaklak</a:t>
            </a:r>
            <a:r>
              <a:rPr lang="en-US" sz="1200" kern="1200" dirty="0">
                <a:solidFill>
                  <a:schemeClr val="tx1"/>
                </a:solidFill>
                <a:effectLst/>
                <a:latin typeface="+mn-lt"/>
                <a:ea typeface="+mn-ea"/>
                <a:cs typeface="+mn-cs"/>
              </a:rPr>
              <a:t> and Ms. McDonald available, the GHS Information Management team was able to clean and organize it in such a manner that can be used in MAppFx. </a:t>
            </a:r>
          </a:p>
          <a:p>
            <a:r>
              <a:rPr lang="en-US" sz="1200" kern="1200" dirty="0">
                <a:solidFill>
                  <a:schemeClr val="tx1"/>
                </a:solidFill>
                <a:effectLst/>
                <a:latin typeface="+mn-lt"/>
                <a:ea typeface="+mn-ea"/>
                <a:cs typeface="+mn-cs"/>
              </a:rPr>
              <a:t>If you would like to learn more about the project, you can check out WERI Technical Report No. 180 on the WERI website. </a:t>
            </a:r>
          </a:p>
          <a:p>
            <a:endParaRPr lang="en-US" dirty="0"/>
          </a:p>
        </p:txBody>
      </p:sp>
      <p:sp>
        <p:nvSpPr>
          <p:cNvPr id="4" name="Slide Number Placeholder 3"/>
          <p:cNvSpPr>
            <a:spLocks noGrp="1"/>
          </p:cNvSpPr>
          <p:nvPr>
            <p:ph type="sldNum" sz="quarter" idx="5"/>
          </p:nvPr>
        </p:nvSpPr>
        <p:spPr/>
        <p:txBody>
          <a:bodyPr/>
          <a:lstStyle/>
          <a:p>
            <a:fld id="{5FC389CB-4523-594A-90C7-09565081B148}" type="slidenum">
              <a:rPr lang="en-US" smtClean="0"/>
              <a:t>5</a:t>
            </a:fld>
            <a:endParaRPr lang="en-US"/>
          </a:p>
        </p:txBody>
      </p:sp>
    </p:spTree>
    <p:extLst>
      <p:ext uri="{BB962C8B-B14F-4D97-AF65-F5344CB8AC3E}">
        <p14:creationId xmlns:p14="http://schemas.microsoft.com/office/powerpoint/2010/main" val="1631201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2400" dirty="0">
                <a:solidFill>
                  <a:schemeClr val="bg1"/>
                </a:solidFill>
                <a:latin typeface="Avenir Next LT Pro" panose="020B0504020202020204" pitchFamily="34" charset="0"/>
              </a:rPr>
              <a:t>Raw data from GWA (e.g., nitrates, chloride and production)</a:t>
            </a:r>
          </a:p>
          <a:p>
            <a:pPr marL="742950" lvl="1" indent="-285750">
              <a:buFont typeface="Arial" panose="020B0604020202020204" pitchFamily="34" charset="0"/>
              <a:buChar char="•"/>
            </a:pPr>
            <a:r>
              <a:rPr lang="en-US" sz="2400" dirty="0">
                <a:solidFill>
                  <a:schemeClr val="bg1"/>
                </a:solidFill>
                <a:latin typeface="Avenir Next LT Pro" panose="020B0504020202020204" pitchFamily="34" charset="0"/>
              </a:rPr>
              <a:t>Typically, in Excel </a:t>
            </a:r>
          </a:p>
          <a:p>
            <a:pPr marL="285750" indent="-285750">
              <a:buFont typeface="Arial" panose="020B0604020202020204" pitchFamily="34" charset="0"/>
              <a:buChar char="•"/>
            </a:pPr>
            <a:r>
              <a:rPr lang="en-US" sz="2400" dirty="0">
                <a:solidFill>
                  <a:schemeClr val="bg1"/>
                </a:solidFill>
                <a:latin typeface="Avenir Next LT Pro" panose="020B0504020202020204" pitchFamily="34" charset="0"/>
              </a:rPr>
              <a:t>Review, organize, and export data as a JSON file </a:t>
            </a:r>
          </a:p>
          <a:p>
            <a:pPr marL="742950" lvl="1" indent="-285750">
              <a:buFont typeface="Arial" panose="020B0604020202020204" pitchFamily="34" charset="0"/>
              <a:buChar char="•"/>
            </a:pPr>
            <a:r>
              <a:rPr lang="en-US" sz="2400" dirty="0">
                <a:solidFill>
                  <a:schemeClr val="bg1"/>
                </a:solidFill>
                <a:latin typeface="Avenir Next LT Pro" panose="020B0504020202020204" pitchFamily="34" charset="0"/>
              </a:rPr>
              <a:t>JavaScript Object Notation </a:t>
            </a:r>
          </a:p>
          <a:p>
            <a:pPr marL="742950" lvl="1" indent="-285750">
              <a:buFont typeface="Arial" panose="020B0604020202020204" pitchFamily="34" charset="0"/>
              <a:buChar char="•"/>
            </a:pPr>
            <a:r>
              <a:rPr lang="en-US" sz="2400" dirty="0">
                <a:solidFill>
                  <a:schemeClr val="bg1"/>
                </a:solidFill>
                <a:latin typeface="Avenir Next LT Pro" panose="020B0504020202020204" pitchFamily="34" charset="0"/>
              </a:rPr>
              <a:t>Input into MAppFx code </a:t>
            </a:r>
          </a:p>
          <a:p>
            <a:endParaRPr lang="en-GU" dirty="0"/>
          </a:p>
        </p:txBody>
      </p:sp>
      <p:sp>
        <p:nvSpPr>
          <p:cNvPr id="4" name="Slide Number Placeholder 3"/>
          <p:cNvSpPr>
            <a:spLocks noGrp="1"/>
          </p:cNvSpPr>
          <p:nvPr>
            <p:ph type="sldNum" sz="quarter" idx="5"/>
          </p:nvPr>
        </p:nvSpPr>
        <p:spPr/>
        <p:txBody>
          <a:bodyPr/>
          <a:lstStyle/>
          <a:p>
            <a:fld id="{5FC389CB-4523-594A-90C7-09565081B148}" type="slidenum">
              <a:rPr lang="en-US" smtClean="0"/>
              <a:t>6</a:t>
            </a:fld>
            <a:endParaRPr lang="en-US"/>
          </a:p>
        </p:txBody>
      </p:sp>
    </p:spTree>
    <p:extLst>
      <p:ext uri="{BB962C8B-B14F-4D97-AF65-F5344CB8AC3E}">
        <p14:creationId xmlns:p14="http://schemas.microsoft.com/office/powerpoint/2010/main" val="443792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66A27-7674-B6FF-544C-D70ED828AC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F25FE4-1DFA-AF41-3D1F-9A04BB5806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48AF92-4620-2B66-28C7-C5DFB549E61A}"/>
              </a:ext>
            </a:extLst>
          </p:cNvPr>
          <p:cNvSpPr>
            <a:spLocks noGrp="1"/>
          </p:cNvSpPr>
          <p:nvPr>
            <p:ph type="body" idx="1"/>
          </p:nvPr>
        </p:nvSpPr>
        <p:spPr/>
        <p:txBody>
          <a:bodyPr/>
          <a:lstStyle/>
          <a:p>
            <a:pPr marL="285750" indent="-285750">
              <a:buFont typeface="Arial" panose="020B0604020202020204" pitchFamily="34" charset="0"/>
              <a:buChar char="•"/>
            </a:pPr>
            <a:r>
              <a:rPr lang="en-US" sz="2400" dirty="0">
                <a:solidFill>
                  <a:schemeClr val="bg1"/>
                </a:solidFill>
                <a:latin typeface="Avenir Next LT Pro" panose="020B0504020202020204" pitchFamily="34" charset="0"/>
              </a:rPr>
              <a:t>Raw data from GWA (e.g., nitrates, chloride and production)</a:t>
            </a:r>
          </a:p>
          <a:p>
            <a:pPr marL="742950" lvl="1" indent="-285750">
              <a:buFont typeface="Arial" panose="020B0604020202020204" pitchFamily="34" charset="0"/>
              <a:buChar char="•"/>
            </a:pPr>
            <a:r>
              <a:rPr lang="en-US" sz="2400" dirty="0">
                <a:solidFill>
                  <a:schemeClr val="bg1"/>
                </a:solidFill>
                <a:latin typeface="Avenir Next LT Pro" panose="020B0504020202020204" pitchFamily="34" charset="0"/>
              </a:rPr>
              <a:t>Typically, in Excel </a:t>
            </a:r>
          </a:p>
          <a:p>
            <a:pPr marL="285750" indent="-285750">
              <a:buFont typeface="Arial" panose="020B0604020202020204" pitchFamily="34" charset="0"/>
              <a:buChar char="•"/>
            </a:pPr>
            <a:r>
              <a:rPr lang="en-US" sz="2400" dirty="0">
                <a:solidFill>
                  <a:schemeClr val="bg1"/>
                </a:solidFill>
                <a:latin typeface="Avenir Next LT Pro" panose="020B0504020202020204" pitchFamily="34" charset="0"/>
              </a:rPr>
              <a:t>Review, organize, and export data as a JSON file </a:t>
            </a:r>
          </a:p>
          <a:p>
            <a:pPr marL="742950" lvl="1" indent="-285750">
              <a:buFont typeface="Arial" panose="020B0604020202020204" pitchFamily="34" charset="0"/>
              <a:buChar char="•"/>
            </a:pPr>
            <a:r>
              <a:rPr lang="en-US" sz="2400" dirty="0">
                <a:solidFill>
                  <a:schemeClr val="bg1"/>
                </a:solidFill>
                <a:latin typeface="Avenir Next LT Pro" panose="020B0504020202020204" pitchFamily="34" charset="0"/>
              </a:rPr>
              <a:t>JavaScript Object Notation </a:t>
            </a:r>
          </a:p>
          <a:p>
            <a:pPr marL="742950" lvl="1" indent="-285750">
              <a:buFont typeface="Arial" panose="020B0604020202020204" pitchFamily="34" charset="0"/>
              <a:buChar char="•"/>
            </a:pPr>
            <a:r>
              <a:rPr lang="en-US" sz="2400" dirty="0">
                <a:solidFill>
                  <a:schemeClr val="bg1"/>
                </a:solidFill>
                <a:latin typeface="Avenir Next LT Pro" panose="020B0504020202020204" pitchFamily="34" charset="0"/>
              </a:rPr>
              <a:t>Input into MAppFx code </a:t>
            </a:r>
          </a:p>
          <a:p>
            <a:endParaRPr lang="en-GU" dirty="0"/>
          </a:p>
        </p:txBody>
      </p:sp>
      <p:sp>
        <p:nvSpPr>
          <p:cNvPr id="4" name="Slide Number Placeholder 3">
            <a:extLst>
              <a:ext uri="{FF2B5EF4-FFF2-40B4-BE49-F238E27FC236}">
                <a16:creationId xmlns:a16="http://schemas.microsoft.com/office/drawing/2014/main" id="{8CBA435B-B43F-3F51-8436-F9700EB2ECCF}"/>
              </a:ext>
            </a:extLst>
          </p:cNvPr>
          <p:cNvSpPr>
            <a:spLocks noGrp="1"/>
          </p:cNvSpPr>
          <p:nvPr>
            <p:ph type="sldNum" sz="quarter" idx="5"/>
          </p:nvPr>
        </p:nvSpPr>
        <p:spPr/>
        <p:txBody>
          <a:bodyPr/>
          <a:lstStyle/>
          <a:p>
            <a:fld id="{5FC389CB-4523-594A-90C7-09565081B148}" type="slidenum">
              <a:rPr lang="en-US" smtClean="0"/>
              <a:t>7</a:t>
            </a:fld>
            <a:endParaRPr lang="en-US"/>
          </a:p>
        </p:txBody>
      </p:sp>
    </p:spTree>
    <p:extLst>
      <p:ext uri="{BB962C8B-B14F-4D97-AF65-F5344CB8AC3E}">
        <p14:creationId xmlns:p14="http://schemas.microsoft.com/office/powerpoint/2010/main" val="1112016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walk through the major features available through our MAppFx projects. Again, at its core, it contains two primary components—the map of survey points and a graph of historical data. The visual representation of the data set varies from project to project, which I will demonstrate in further detail in the latter part of my presentation. It’s configurable, meaning that we can add or remove widgets during the development process. This could include additional visualizations (such as video components) and other map tools (like a selection of a group of survey points). Putting this together creates an interface that is approachable and fairly easy to use. </a:t>
            </a:r>
          </a:p>
        </p:txBody>
      </p:sp>
      <p:sp>
        <p:nvSpPr>
          <p:cNvPr id="4" name="Slide Number Placeholder 3"/>
          <p:cNvSpPr>
            <a:spLocks noGrp="1"/>
          </p:cNvSpPr>
          <p:nvPr>
            <p:ph type="sldNum" sz="quarter" idx="5"/>
          </p:nvPr>
        </p:nvSpPr>
        <p:spPr/>
        <p:txBody>
          <a:bodyPr/>
          <a:lstStyle/>
          <a:p>
            <a:fld id="{5FC389CB-4523-594A-90C7-09565081B148}" type="slidenum">
              <a:rPr lang="en-US" smtClean="0"/>
              <a:t>8</a:t>
            </a:fld>
            <a:endParaRPr lang="en-US"/>
          </a:p>
        </p:txBody>
      </p:sp>
    </p:spTree>
    <p:extLst>
      <p:ext uri="{BB962C8B-B14F-4D97-AF65-F5344CB8AC3E}">
        <p14:creationId xmlns:p14="http://schemas.microsoft.com/office/powerpoint/2010/main" val="476336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of the features I would like to highlight in our MAppFx projects is the drawing tool. You can find this widget set towards the bottom right of the map. You can use it to draw different shapes, like a triangle, circle, or rectangle, to highlight a group of points or a region on the map. </a:t>
            </a:r>
          </a:p>
        </p:txBody>
      </p:sp>
      <p:sp>
        <p:nvSpPr>
          <p:cNvPr id="4" name="Slide Number Placeholder 3"/>
          <p:cNvSpPr>
            <a:spLocks noGrp="1"/>
          </p:cNvSpPr>
          <p:nvPr>
            <p:ph type="sldNum" sz="quarter" idx="5"/>
          </p:nvPr>
        </p:nvSpPr>
        <p:spPr/>
        <p:txBody>
          <a:bodyPr/>
          <a:lstStyle/>
          <a:p>
            <a:fld id="{5FC389CB-4523-594A-90C7-09565081B148}" type="slidenum">
              <a:rPr lang="en-US" smtClean="0"/>
              <a:t>9</a:t>
            </a:fld>
            <a:endParaRPr lang="en-US"/>
          </a:p>
        </p:txBody>
      </p:sp>
    </p:spTree>
    <p:extLst>
      <p:ext uri="{BB962C8B-B14F-4D97-AF65-F5344CB8AC3E}">
        <p14:creationId xmlns:p14="http://schemas.microsoft.com/office/powerpoint/2010/main" val="953862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of the features I would like to highlight in our MAppFx projects is the drawing tool. You can use it to draw different shapes, like a triangle, circle, or rectangle, to highlight a group of points or a region on the map. </a:t>
            </a:r>
          </a:p>
          <a:p>
            <a:endParaRPr lang="en-US" dirty="0"/>
          </a:p>
        </p:txBody>
      </p:sp>
      <p:sp>
        <p:nvSpPr>
          <p:cNvPr id="4" name="Slide Number Placeholder 3"/>
          <p:cNvSpPr>
            <a:spLocks noGrp="1"/>
          </p:cNvSpPr>
          <p:nvPr>
            <p:ph type="sldNum" sz="quarter" idx="5"/>
          </p:nvPr>
        </p:nvSpPr>
        <p:spPr/>
        <p:txBody>
          <a:bodyPr/>
          <a:lstStyle/>
          <a:p>
            <a:fld id="{5FC389CB-4523-594A-90C7-09565081B148}" type="slidenum">
              <a:rPr lang="en-US" smtClean="0"/>
              <a:t>10</a:t>
            </a:fld>
            <a:endParaRPr lang="en-US"/>
          </a:p>
        </p:txBody>
      </p:sp>
    </p:spTree>
    <p:extLst>
      <p:ext uri="{BB962C8B-B14F-4D97-AF65-F5344CB8AC3E}">
        <p14:creationId xmlns:p14="http://schemas.microsoft.com/office/powerpoint/2010/main" val="751579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of the features I would like to highlight in our MAppFx projects is the drawing tool. You can use it to draw different shapes, like a triangle, circle, or rectangle, to highlight a group of points or a region on the map. </a:t>
            </a:r>
          </a:p>
          <a:p>
            <a:endParaRPr lang="en-US" dirty="0"/>
          </a:p>
        </p:txBody>
      </p:sp>
      <p:sp>
        <p:nvSpPr>
          <p:cNvPr id="4" name="Slide Number Placeholder 3"/>
          <p:cNvSpPr>
            <a:spLocks noGrp="1"/>
          </p:cNvSpPr>
          <p:nvPr>
            <p:ph type="sldNum" sz="quarter" idx="5"/>
          </p:nvPr>
        </p:nvSpPr>
        <p:spPr/>
        <p:txBody>
          <a:bodyPr/>
          <a:lstStyle/>
          <a:p>
            <a:fld id="{5FC389CB-4523-594A-90C7-09565081B148}" type="slidenum">
              <a:rPr lang="en-US" smtClean="0"/>
              <a:t>11</a:t>
            </a:fld>
            <a:endParaRPr lang="en-US"/>
          </a:p>
        </p:txBody>
      </p:sp>
    </p:spTree>
    <p:extLst>
      <p:ext uri="{BB962C8B-B14F-4D97-AF65-F5344CB8AC3E}">
        <p14:creationId xmlns:p14="http://schemas.microsoft.com/office/powerpoint/2010/main" val="4097049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Another feature I would like to point out is how we can change different layers. Here, we have the MAppFx for the Southern Guam Watersheds Streamflow Duration Curves. On the map, you can see that we have a lot of features with the blue lines as the streams, yellow dots as USGS gages, and the polygons outlining the southern watersheds. If we want to focus on a single watershed, for example, the </a:t>
            </a:r>
            <a:r>
              <a:rPr lang="en-US" sz="1200" kern="1200" dirty="0" err="1">
                <a:solidFill>
                  <a:schemeClr val="tx1"/>
                </a:solidFill>
                <a:effectLst/>
                <a:latin typeface="+mn-lt"/>
                <a:ea typeface="+mn-ea"/>
                <a:cs typeface="+mn-cs"/>
              </a:rPr>
              <a:t>Ugum</a:t>
            </a:r>
            <a:r>
              <a:rPr lang="en-US" sz="1200" kern="1200" dirty="0">
                <a:solidFill>
                  <a:schemeClr val="tx1"/>
                </a:solidFill>
                <a:effectLst/>
                <a:latin typeface="+mn-lt"/>
                <a:ea typeface="+mn-ea"/>
                <a:cs typeface="+mn-cs"/>
              </a:rPr>
              <a:t> watershed, we can simply turn off all the other layers.</a:t>
            </a:r>
          </a:p>
          <a:p>
            <a:endParaRPr lang="en-US" dirty="0"/>
          </a:p>
        </p:txBody>
      </p:sp>
      <p:sp>
        <p:nvSpPr>
          <p:cNvPr id="4" name="Slide Number Placeholder 3"/>
          <p:cNvSpPr>
            <a:spLocks noGrp="1"/>
          </p:cNvSpPr>
          <p:nvPr>
            <p:ph type="sldNum" sz="quarter" idx="5"/>
          </p:nvPr>
        </p:nvSpPr>
        <p:spPr/>
        <p:txBody>
          <a:bodyPr/>
          <a:lstStyle/>
          <a:p>
            <a:fld id="{5FC389CB-4523-594A-90C7-09565081B148}" type="slidenum">
              <a:rPr lang="en-US" smtClean="0"/>
              <a:t>12</a:t>
            </a:fld>
            <a:endParaRPr lang="en-US"/>
          </a:p>
        </p:txBody>
      </p:sp>
    </p:spTree>
    <p:extLst>
      <p:ext uri="{BB962C8B-B14F-4D97-AF65-F5344CB8AC3E}">
        <p14:creationId xmlns:p14="http://schemas.microsoft.com/office/powerpoint/2010/main" val="474821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Another feature I would like to point out is how we can change different layers. Here, we have the MAppFx for the Southern Guam Watersheds Streamflow Duration Curves. On the map, you can see that we have a lot of features with the blue lines as the streams, yellow dots as USGS gages, and the polygons outlining the southern watersheds. If we want to focus on a single watershed, for example, the </a:t>
            </a:r>
            <a:r>
              <a:rPr lang="en-US" sz="1200" kern="1200" dirty="0" err="1">
                <a:solidFill>
                  <a:schemeClr val="tx1"/>
                </a:solidFill>
                <a:effectLst/>
                <a:latin typeface="+mn-lt"/>
                <a:ea typeface="+mn-ea"/>
                <a:cs typeface="+mn-cs"/>
              </a:rPr>
              <a:t>Ugum</a:t>
            </a:r>
            <a:r>
              <a:rPr lang="en-US" sz="1200" kern="1200" dirty="0">
                <a:solidFill>
                  <a:schemeClr val="tx1"/>
                </a:solidFill>
                <a:effectLst/>
                <a:latin typeface="+mn-lt"/>
                <a:ea typeface="+mn-ea"/>
                <a:cs typeface="+mn-cs"/>
              </a:rPr>
              <a:t> watershed, we can simply turn off all the other layers.</a:t>
            </a:r>
          </a:p>
          <a:p>
            <a:endParaRPr lang="en-US" dirty="0"/>
          </a:p>
        </p:txBody>
      </p:sp>
      <p:sp>
        <p:nvSpPr>
          <p:cNvPr id="4" name="Slide Number Placeholder 3"/>
          <p:cNvSpPr>
            <a:spLocks noGrp="1"/>
          </p:cNvSpPr>
          <p:nvPr>
            <p:ph type="sldNum" sz="quarter" idx="5"/>
          </p:nvPr>
        </p:nvSpPr>
        <p:spPr/>
        <p:txBody>
          <a:bodyPr/>
          <a:lstStyle/>
          <a:p>
            <a:fld id="{5FC389CB-4523-594A-90C7-09565081B148}" type="slidenum">
              <a:rPr lang="en-US" smtClean="0"/>
              <a:t>13</a:t>
            </a:fld>
            <a:endParaRPr lang="en-US"/>
          </a:p>
        </p:txBody>
      </p:sp>
    </p:spTree>
    <p:extLst>
      <p:ext uri="{BB962C8B-B14F-4D97-AF65-F5344CB8AC3E}">
        <p14:creationId xmlns:p14="http://schemas.microsoft.com/office/powerpoint/2010/main" val="2679296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Another feature I would like to point out is how we can change different layers. Here, we have the MAppFx for the Southern Guam Watersheds Streamflow Duration Curves. On the map, you can see that we have a lot of features with the blue lines as the streams, yellow dots as USGS gages, and the polygons outlining the southern watersheds. If we want to focus on a single watershed, for example, the </a:t>
            </a:r>
            <a:r>
              <a:rPr lang="en-US" sz="1200" kern="1200" dirty="0" err="1">
                <a:solidFill>
                  <a:schemeClr val="tx1"/>
                </a:solidFill>
                <a:effectLst/>
                <a:latin typeface="+mn-lt"/>
                <a:ea typeface="+mn-ea"/>
                <a:cs typeface="+mn-cs"/>
              </a:rPr>
              <a:t>Ugum</a:t>
            </a:r>
            <a:r>
              <a:rPr lang="en-US" sz="1200" kern="1200" dirty="0">
                <a:solidFill>
                  <a:schemeClr val="tx1"/>
                </a:solidFill>
                <a:effectLst/>
                <a:latin typeface="+mn-lt"/>
                <a:ea typeface="+mn-ea"/>
                <a:cs typeface="+mn-cs"/>
              </a:rPr>
              <a:t> watershed, we can simply turn off all the other layers.</a:t>
            </a:r>
          </a:p>
          <a:p>
            <a:endParaRPr lang="en-US" dirty="0"/>
          </a:p>
        </p:txBody>
      </p:sp>
      <p:sp>
        <p:nvSpPr>
          <p:cNvPr id="4" name="Slide Number Placeholder 3"/>
          <p:cNvSpPr>
            <a:spLocks noGrp="1"/>
          </p:cNvSpPr>
          <p:nvPr>
            <p:ph type="sldNum" sz="quarter" idx="5"/>
          </p:nvPr>
        </p:nvSpPr>
        <p:spPr/>
        <p:txBody>
          <a:bodyPr/>
          <a:lstStyle/>
          <a:p>
            <a:fld id="{5FC389CB-4523-594A-90C7-09565081B148}" type="slidenum">
              <a:rPr lang="en-US" smtClean="0"/>
              <a:t>14</a:t>
            </a:fld>
            <a:endParaRPr lang="en-US"/>
          </a:p>
        </p:txBody>
      </p:sp>
    </p:spTree>
    <p:extLst>
      <p:ext uri="{BB962C8B-B14F-4D97-AF65-F5344CB8AC3E}">
        <p14:creationId xmlns:p14="http://schemas.microsoft.com/office/powerpoint/2010/main" val="1301687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Zoom in a little bit… And we can get a better view of our area of interest. For our other MAppFx projects, we can isolate different layers based on the trends of their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FC389CB-4523-594A-90C7-09565081B148}" type="slidenum">
              <a:rPr lang="en-US" smtClean="0"/>
              <a:t>15</a:t>
            </a:fld>
            <a:endParaRPr lang="en-US"/>
          </a:p>
        </p:txBody>
      </p:sp>
    </p:spTree>
    <p:extLst>
      <p:ext uri="{BB962C8B-B14F-4D97-AF65-F5344CB8AC3E}">
        <p14:creationId xmlns:p14="http://schemas.microsoft.com/office/powerpoint/2010/main" val="1178945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go over with the graph component of our MAppFx projects. Here is a timeseries for the NGLA Production Well Nitrates MAppFx. The graph is interactive so that you can zoom into point in time or select points to highlight. </a:t>
            </a:r>
          </a:p>
          <a:p>
            <a:endParaRPr lang="en-GU" dirty="0"/>
          </a:p>
        </p:txBody>
      </p:sp>
      <p:sp>
        <p:nvSpPr>
          <p:cNvPr id="4" name="Slide Number Placeholder 3"/>
          <p:cNvSpPr>
            <a:spLocks noGrp="1"/>
          </p:cNvSpPr>
          <p:nvPr>
            <p:ph type="sldNum" sz="quarter" idx="5"/>
          </p:nvPr>
        </p:nvSpPr>
        <p:spPr/>
        <p:txBody>
          <a:bodyPr/>
          <a:lstStyle/>
          <a:p>
            <a:fld id="{5FC389CB-4523-594A-90C7-09565081B148}" type="slidenum">
              <a:rPr lang="en-US" smtClean="0"/>
              <a:t>16</a:t>
            </a:fld>
            <a:endParaRPr lang="en-US"/>
          </a:p>
        </p:txBody>
      </p:sp>
    </p:spTree>
    <p:extLst>
      <p:ext uri="{BB962C8B-B14F-4D97-AF65-F5344CB8AC3E}">
        <p14:creationId xmlns:p14="http://schemas.microsoft.com/office/powerpoint/2010/main" val="1203850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the one we have for the Southern Guam Watersheds Streamflow Duration Curves, which is pretty similar to our first MAppFx. </a:t>
            </a:r>
          </a:p>
          <a:p>
            <a:endParaRPr lang="en-US" dirty="0"/>
          </a:p>
        </p:txBody>
      </p:sp>
      <p:sp>
        <p:nvSpPr>
          <p:cNvPr id="4" name="Slide Number Placeholder 3"/>
          <p:cNvSpPr>
            <a:spLocks noGrp="1"/>
          </p:cNvSpPr>
          <p:nvPr>
            <p:ph type="sldNum" sz="quarter" idx="5"/>
          </p:nvPr>
        </p:nvSpPr>
        <p:spPr/>
        <p:txBody>
          <a:bodyPr/>
          <a:lstStyle/>
          <a:p>
            <a:fld id="{5FC389CB-4523-594A-90C7-09565081B148}" type="slidenum">
              <a:rPr lang="en-US" smtClean="0"/>
              <a:t>17</a:t>
            </a:fld>
            <a:endParaRPr lang="en-US"/>
          </a:p>
        </p:txBody>
      </p:sp>
    </p:spTree>
    <p:extLst>
      <p:ext uri="{BB962C8B-B14F-4D97-AF65-F5344CB8AC3E}">
        <p14:creationId xmlns:p14="http://schemas.microsoft.com/office/powerpoint/2010/main" val="1851493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 this MAppFx on Chloride and Production, chloride concentration data is an essential parameter for assessing the water quality, compliance with regulations, and pump rate management. Within the NGLA lie numerous wells, their pump rates are regularly monitored with respect to chloride due to saltwater intrusion or updraw. </a:t>
            </a:r>
          </a:p>
          <a:p>
            <a:r>
              <a:rPr lang="en-US" sz="1200" kern="1200" dirty="0">
                <a:solidFill>
                  <a:schemeClr val="tx1"/>
                </a:solidFill>
                <a:effectLst/>
                <a:latin typeface="+mn-lt"/>
                <a:ea typeface="+mn-ea"/>
                <a:cs typeface="+mn-cs"/>
              </a:rPr>
              <a:t>(Management of utility water production requires quick access to time-series graph of production and chloride for each of the 100 wells that produce about a total of 40 MGD)</a:t>
            </a:r>
          </a:p>
          <a:p>
            <a:r>
              <a:rPr lang="en-US" sz="1200" kern="1200" dirty="0">
                <a:solidFill>
                  <a:schemeClr val="tx1"/>
                </a:solidFill>
                <a:effectLst/>
                <a:latin typeface="+mn-lt"/>
                <a:ea typeface="+mn-ea"/>
                <a:cs typeface="+mn-cs"/>
              </a:rPr>
              <a:t>To help visualize the wells history, we created this double axis graph to showcase the relationship between the production rate (orange data, right side) and the chloride concentration levels (blue data, left side). </a:t>
            </a:r>
          </a:p>
          <a:p>
            <a:endParaRPr lang="en-US" dirty="0"/>
          </a:p>
        </p:txBody>
      </p:sp>
      <p:sp>
        <p:nvSpPr>
          <p:cNvPr id="4" name="Slide Number Placeholder 3"/>
          <p:cNvSpPr>
            <a:spLocks noGrp="1"/>
          </p:cNvSpPr>
          <p:nvPr>
            <p:ph type="sldNum" sz="quarter" idx="5"/>
          </p:nvPr>
        </p:nvSpPr>
        <p:spPr/>
        <p:txBody>
          <a:bodyPr/>
          <a:lstStyle/>
          <a:p>
            <a:fld id="{5FC389CB-4523-594A-90C7-09565081B148}" type="slidenum">
              <a:rPr lang="en-US" smtClean="0"/>
              <a:t>18</a:t>
            </a:fld>
            <a:endParaRPr lang="en-US"/>
          </a:p>
        </p:txBody>
      </p:sp>
    </p:spTree>
    <p:extLst>
      <p:ext uri="{BB962C8B-B14F-4D97-AF65-F5344CB8AC3E}">
        <p14:creationId xmlns:p14="http://schemas.microsoft.com/office/powerpoint/2010/main" val="2656022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052F3-BF93-B36B-0B20-A70C63417F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562C2-E581-965B-8D43-4D6A984C56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36557A-BD57-89D5-36C7-544007CCA7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also added a summary table that displays the production history from the last 10 years. It provides an overview of the latest available data for someone looking for a summary. </a:t>
            </a:r>
          </a:p>
          <a:p>
            <a:endParaRPr lang="en-US" dirty="0"/>
          </a:p>
        </p:txBody>
      </p:sp>
      <p:sp>
        <p:nvSpPr>
          <p:cNvPr id="4" name="Slide Number Placeholder 3">
            <a:extLst>
              <a:ext uri="{FF2B5EF4-FFF2-40B4-BE49-F238E27FC236}">
                <a16:creationId xmlns:a16="http://schemas.microsoft.com/office/drawing/2014/main" id="{730BE6BA-B00D-377B-2F1F-7D2B0DAE5CB2}"/>
              </a:ext>
            </a:extLst>
          </p:cNvPr>
          <p:cNvSpPr>
            <a:spLocks noGrp="1"/>
          </p:cNvSpPr>
          <p:nvPr>
            <p:ph type="sldNum" sz="quarter" idx="5"/>
          </p:nvPr>
        </p:nvSpPr>
        <p:spPr/>
        <p:txBody>
          <a:bodyPr/>
          <a:lstStyle/>
          <a:p>
            <a:fld id="{5FC389CB-4523-594A-90C7-09565081B148}" type="slidenum">
              <a:rPr lang="en-US" smtClean="0"/>
              <a:t>19</a:t>
            </a:fld>
            <a:endParaRPr lang="en-US"/>
          </a:p>
        </p:txBody>
      </p:sp>
    </p:spTree>
    <p:extLst>
      <p:ext uri="{BB962C8B-B14F-4D97-AF65-F5344CB8AC3E}">
        <p14:creationId xmlns:p14="http://schemas.microsoft.com/office/powerpoint/2010/main" val="2536514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5FBF7-432F-ED81-76CC-422C563276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604F4B-4CBB-0E80-B912-1D5F2686CE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3F807F-0CA6-2FD7-F993-EFBD75B57B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88ABE43-564A-56FA-40F2-1A652736F58D}"/>
              </a:ext>
            </a:extLst>
          </p:cNvPr>
          <p:cNvSpPr>
            <a:spLocks noGrp="1"/>
          </p:cNvSpPr>
          <p:nvPr>
            <p:ph type="sldNum" sz="quarter" idx="5"/>
          </p:nvPr>
        </p:nvSpPr>
        <p:spPr/>
        <p:txBody>
          <a:bodyPr/>
          <a:lstStyle/>
          <a:p>
            <a:fld id="{5FC389CB-4523-594A-90C7-09565081B148}" type="slidenum">
              <a:rPr lang="en-US" smtClean="0"/>
              <a:t>20</a:t>
            </a:fld>
            <a:endParaRPr lang="en-US"/>
          </a:p>
        </p:txBody>
      </p:sp>
    </p:spTree>
    <p:extLst>
      <p:ext uri="{BB962C8B-B14F-4D97-AF65-F5344CB8AC3E}">
        <p14:creationId xmlns:p14="http://schemas.microsoft.com/office/powerpoint/2010/main" val="4891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4A8EB-2E8D-2610-D411-9EB555F31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F51FFB-9DBA-79EE-C19F-9B082C376C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ED1498-274E-9C67-B7CB-766BB6D745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2C9EB2C-66A4-9C58-02AD-E5A84F3DFA90}"/>
              </a:ext>
            </a:extLst>
          </p:cNvPr>
          <p:cNvSpPr>
            <a:spLocks noGrp="1"/>
          </p:cNvSpPr>
          <p:nvPr>
            <p:ph type="sldNum" sz="quarter" idx="5"/>
          </p:nvPr>
        </p:nvSpPr>
        <p:spPr/>
        <p:txBody>
          <a:bodyPr/>
          <a:lstStyle/>
          <a:p>
            <a:fld id="{5FC389CB-4523-594A-90C7-09565081B148}" type="slidenum">
              <a:rPr lang="en-US" smtClean="0"/>
              <a:t>21</a:t>
            </a:fld>
            <a:endParaRPr lang="en-US"/>
          </a:p>
        </p:txBody>
      </p:sp>
    </p:spTree>
    <p:extLst>
      <p:ext uri="{BB962C8B-B14F-4D97-AF65-F5344CB8AC3E}">
        <p14:creationId xmlns:p14="http://schemas.microsoft.com/office/powerpoint/2010/main" val="3913417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8F2A4-0527-B63A-E155-56D17FF13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73C147-4557-B7A0-D80E-0AF8B634CA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CB7467-3A56-31F1-8057-9D910883EF61}"/>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This is the MAppFx for Deep Observation Wells which looks at the dynamics of the aquifer lens (recharge). The plot here provides a historical view of the NGLA’s freshwater lens thickness, a breakthrough compared to the past where we were only able to view snapshots of the freshwater profile. </a:t>
            </a:r>
          </a:p>
        </p:txBody>
      </p:sp>
      <p:sp>
        <p:nvSpPr>
          <p:cNvPr id="4" name="Slide Number Placeholder 3">
            <a:extLst>
              <a:ext uri="{FF2B5EF4-FFF2-40B4-BE49-F238E27FC236}">
                <a16:creationId xmlns:a16="http://schemas.microsoft.com/office/drawing/2014/main" id="{189D1573-9E19-B65E-FBF5-935E5B703B23}"/>
              </a:ext>
            </a:extLst>
          </p:cNvPr>
          <p:cNvSpPr>
            <a:spLocks noGrp="1"/>
          </p:cNvSpPr>
          <p:nvPr>
            <p:ph type="sldNum" sz="quarter" idx="5"/>
          </p:nvPr>
        </p:nvSpPr>
        <p:spPr/>
        <p:txBody>
          <a:bodyPr/>
          <a:lstStyle/>
          <a:p>
            <a:fld id="{5FC389CB-4523-594A-90C7-09565081B148}" type="slidenum">
              <a:rPr lang="en-US" smtClean="0"/>
              <a:t>22</a:t>
            </a:fld>
            <a:endParaRPr lang="en-US"/>
          </a:p>
        </p:txBody>
      </p:sp>
    </p:spTree>
    <p:extLst>
      <p:ext uri="{BB962C8B-B14F-4D97-AF65-F5344CB8AC3E}">
        <p14:creationId xmlns:p14="http://schemas.microsoft.com/office/powerpoint/2010/main" val="3442272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22D01-B021-09E6-2387-4F748FD3EE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A7D954-0053-02BE-1E67-E03E5D2586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CEDF91-39C7-E048-2AA7-24D31BCB738B}"/>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We applied the selection tool and multi-plot view for DOWs for a more comparative observation and analysis of select wells. </a:t>
            </a:r>
          </a:p>
        </p:txBody>
      </p:sp>
      <p:sp>
        <p:nvSpPr>
          <p:cNvPr id="4" name="Slide Number Placeholder 3">
            <a:extLst>
              <a:ext uri="{FF2B5EF4-FFF2-40B4-BE49-F238E27FC236}">
                <a16:creationId xmlns:a16="http://schemas.microsoft.com/office/drawing/2014/main" id="{32DBCF62-350E-D666-D160-2200D6439237}"/>
              </a:ext>
            </a:extLst>
          </p:cNvPr>
          <p:cNvSpPr>
            <a:spLocks noGrp="1"/>
          </p:cNvSpPr>
          <p:nvPr>
            <p:ph type="sldNum" sz="quarter" idx="5"/>
          </p:nvPr>
        </p:nvSpPr>
        <p:spPr/>
        <p:txBody>
          <a:bodyPr/>
          <a:lstStyle/>
          <a:p>
            <a:fld id="{5FC389CB-4523-594A-90C7-09565081B148}" type="slidenum">
              <a:rPr lang="en-US" smtClean="0"/>
              <a:t>23</a:t>
            </a:fld>
            <a:endParaRPr lang="en-US"/>
          </a:p>
        </p:txBody>
      </p:sp>
    </p:spTree>
    <p:extLst>
      <p:ext uri="{BB962C8B-B14F-4D97-AF65-F5344CB8AC3E}">
        <p14:creationId xmlns:p14="http://schemas.microsoft.com/office/powerpoint/2010/main" val="28131756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Just like what Sydney showed you earlier with the tour of the Guam Hydrologic Survey, you can find our MAppFx Library here. </a:t>
            </a:r>
            <a:endParaRPr lang="en-GU" dirty="0"/>
          </a:p>
        </p:txBody>
      </p:sp>
      <p:sp>
        <p:nvSpPr>
          <p:cNvPr id="4" name="Slide Number Placeholder 3"/>
          <p:cNvSpPr>
            <a:spLocks noGrp="1"/>
          </p:cNvSpPr>
          <p:nvPr>
            <p:ph type="sldNum" sz="quarter" idx="5"/>
          </p:nvPr>
        </p:nvSpPr>
        <p:spPr/>
        <p:txBody>
          <a:bodyPr/>
          <a:lstStyle/>
          <a:p>
            <a:fld id="{5FC389CB-4523-594A-90C7-09565081B148}" type="slidenum">
              <a:rPr lang="en-US" smtClean="0"/>
              <a:t>28</a:t>
            </a:fld>
            <a:endParaRPr lang="en-US"/>
          </a:p>
        </p:txBody>
      </p:sp>
    </p:spTree>
    <p:extLst>
      <p:ext uri="{BB962C8B-B14F-4D97-AF65-F5344CB8AC3E}">
        <p14:creationId xmlns:p14="http://schemas.microsoft.com/office/powerpoint/2010/main" val="40384584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future of MAppFx is looking bright in terms of how we can further develop our web application based on the data to be observed and analyzed. New mapping projects are currently underway.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Overall, this map and graph product serves to share information with agency partners in water protection, production and legislation to aid in their water resource management discussions in water quality, production, and sustainability of our freshwater resource and to the people in the community, Guam and beyond, who are interested in obtaining information through an easy to use and accessible platform.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With the established Guam Hydrologic Survey website and this new online interactive interface technology available, the GHS Information Management Team strives to expand our library hydrologic web products and field survey databases.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Using MAppFx as a tool is critical to observing and analyzing our island’s water supply, the NGLA, and assessing actions and measures for its sustainability. </a:t>
            </a:r>
          </a:p>
          <a:p>
            <a:r>
              <a:rPr lang="en-US" sz="1200" kern="1200" dirty="0">
                <a:solidFill>
                  <a:schemeClr val="tx1"/>
                </a:solidFill>
                <a:effectLst/>
                <a:latin typeface="+mn-lt"/>
                <a:ea typeface="+mn-ea"/>
                <a:cs typeface="+mn-cs"/>
              </a:rPr>
              <a:t>With the use and development of MAppFx, it sets the path for a streamline process of data transfer between interagency partners and brings forth the future in interagency collaboration, hydrologic information dissemination, and as a scientific information resource for aquifer and water management.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FC389CB-4523-594A-90C7-09565081B148}" type="slidenum">
              <a:rPr lang="en-US" smtClean="0"/>
              <a:t>32</a:t>
            </a:fld>
            <a:endParaRPr lang="en-US"/>
          </a:p>
        </p:txBody>
      </p:sp>
    </p:spTree>
    <p:extLst>
      <p:ext uri="{BB962C8B-B14F-4D97-AF65-F5344CB8AC3E}">
        <p14:creationId xmlns:p14="http://schemas.microsoft.com/office/powerpoint/2010/main" val="3069038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F6597-D727-9289-4383-92722328C2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6EC3A4-8989-E98B-5CE7-99A9936935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1C99DC-3A19-4825-8A5D-AA253C4650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B0B244-BE19-F352-D923-8E039024C82D}"/>
              </a:ext>
            </a:extLst>
          </p:cNvPr>
          <p:cNvSpPr>
            <a:spLocks noGrp="1"/>
          </p:cNvSpPr>
          <p:nvPr>
            <p:ph type="sldNum" sz="quarter" idx="5"/>
          </p:nvPr>
        </p:nvSpPr>
        <p:spPr/>
        <p:txBody>
          <a:bodyPr/>
          <a:lstStyle/>
          <a:p>
            <a:fld id="{5FC389CB-4523-594A-90C7-09565081B148}" type="slidenum">
              <a:rPr lang="en-US" smtClean="0"/>
              <a:t>33</a:t>
            </a:fld>
            <a:endParaRPr lang="en-US"/>
          </a:p>
        </p:txBody>
      </p:sp>
    </p:spTree>
    <p:extLst>
      <p:ext uri="{BB962C8B-B14F-4D97-AF65-F5344CB8AC3E}">
        <p14:creationId xmlns:p14="http://schemas.microsoft.com/office/powerpoint/2010/main" val="2645174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74F72-7838-4641-2BA2-1C61445BB9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U"/>
          </a:p>
        </p:txBody>
      </p:sp>
      <p:sp>
        <p:nvSpPr>
          <p:cNvPr id="3" name="Subtitle 2">
            <a:extLst>
              <a:ext uri="{FF2B5EF4-FFF2-40B4-BE49-F238E27FC236}">
                <a16:creationId xmlns:a16="http://schemas.microsoft.com/office/drawing/2014/main" id="{49694590-A87F-8C00-8BA7-F4CF2543A6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U"/>
          </a:p>
        </p:txBody>
      </p:sp>
      <p:sp>
        <p:nvSpPr>
          <p:cNvPr id="4" name="Date Placeholder 3">
            <a:extLst>
              <a:ext uri="{FF2B5EF4-FFF2-40B4-BE49-F238E27FC236}">
                <a16:creationId xmlns:a16="http://schemas.microsoft.com/office/drawing/2014/main" id="{CCB1486F-A57F-32ED-9AA6-4186532CFA4B}"/>
              </a:ext>
            </a:extLst>
          </p:cNvPr>
          <p:cNvSpPr>
            <a:spLocks noGrp="1"/>
          </p:cNvSpPr>
          <p:nvPr>
            <p:ph type="dt" sz="half" idx="10"/>
          </p:nvPr>
        </p:nvSpPr>
        <p:spPr/>
        <p:txBody>
          <a:bodyPr/>
          <a:lstStyle/>
          <a:p>
            <a:fld id="{F57A4FBA-38E8-408C-ACFB-1309C8E9A02A}" type="datetimeFigureOut">
              <a:rPr lang="en-GU" smtClean="0"/>
              <a:t>8/28/25</a:t>
            </a:fld>
            <a:endParaRPr lang="en-GU"/>
          </a:p>
        </p:txBody>
      </p:sp>
      <p:sp>
        <p:nvSpPr>
          <p:cNvPr id="5" name="Footer Placeholder 4">
            <a:extLst>
              <a:ext uri="{FF2B5EF4-FFF2-40B4-BE49-F238E27FC236}">
                <a16:creationId xmlns:a16="http://schemas.microsoft.com/office/drawing/2014/main" id="{F3BC7EFC-1A4F-C7B2-DD38-8A6341A27E56}"/>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B4B3B648-2954-4103-080E-D3C7DAB26F1D}"/>
              </a:ext>
            </a:extLst>
          </p:cNvPr>
          <p:cNvSpPr>
            <a:spLocks noGrp="1"/>
          </p:cNvSpPr>
          <p:nvPr>
            <p:ph type="sldNum" sz="quarter" idx="12"/>
          </p:nvPr>
        </p:nvSpPr>
        <p:spPr/>
        <p:txBody>
          <a:bodyPr/>
          <a:lstStyle/>
          <a:p>
            <a:fld id="{A9FEC3BE-AE17-4DFA-811D-9F2C378EB0E4}" type="slidenum">
              <a:rPr lang="en-GU" smtClean="0"/>
              <a:t>‹#›</a:t>
            </a:fld>
            <a:endParaRPr lang="en-GU"/>
          </a:p>
        </p:txBody>
      </p:sp>
    </p:spTree>
    <p:extLst>
      <p:ext uri="{BB962C8B-B14F-4D97-AF65-F5344CB8AC3E}">
        <p14:creationId xmlns:p14="http://schemas.microsoft.com/office/powerpoint/2010/main" val="951425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CFF64-25BF-3579-51F3-2D85D6E7F74A}"/>
              </a:ext>
            </a:extLst>
          </p:cNvPr>
          <p:cNvSpPr>
            <a:spLocks noGrp="1"/>
          </p:cNvSpPr>
          <p:nvPr>
            <p:ph type="title"/>
          </p:nvPr>
        </p:nvSpPr>
        <p:spPr/>
        <p:txBody>
          <a:bodyPr/>
          <a:lstStyle/>
          <a:p>
            <a:r>
              <a:rPr lang="en-US"/>
              <a:t>Click to edit Master title style</a:t>
            </a:r>
            <a:endParaRPr lang="en-GU"/>
          </a:p>
        </p:txBody>
      </p:sp>
      <p:sp>
        <p:nvSpPr>
          <p:cNvPr id="3" name="Content Placeholder 2">
            <a:extLst>
              <a:ext uri="{FF2B5EF4-FFF2-40B4-BE49-F238E27FC236}">
                <a16:creationId xmlns:a16="http://schemas.microsoft.com/office/drawing/2014/main" id="{9F1E33F6-64E6-47CC-C2B7-116D1C0E5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Date Placeholder 3">
            <a:extLst>
              <a:ext uri="{FF2B5EF4-FFF2-40B4-BE49-F238E27FC236}">
                <a16:creationId xmlns:a16="http://schemas.microsoft.com/office/drawing/2014/main" id="{7E114521-5782-2160-F347-D424C62F6A20}"/>
              </a:ext>
            </a:extLst>
          </p:cNvPr>
          <p:cNvSpPr>
            <a:spLocks noGrp="1"/>
          </p:cNvSpPr>
          <p:nvPr>
            <p:ph type="dt" sz="half" idx="10"/>
          </p:nvPr>
        </p:nvSpPr>
        <p:spPr/>
        <p:txBody>
          <a:bodyPr/>
          <a:lstStyle/>
          <a:p>
            <a:fld id="{F57A4FBA-38E8-408C-ACFB-1309C8E9A02A}" type="datetimeFigureOut">
              <a:rPr lang="en-GU" smtClean="0"/>
              <a:t>8/28/25</a:t>
            </a:fld>
            <a:endParaRPr lang="en-GU"/>
          </a:p>
        </p:txBody>
      </p:sp>
      <p:sp>
        <p:nvSpPr>
          <p:cNvPr id="5" name="Footer Placeholder 4">
            <a:extLst>
              <a:ext uri="{FF2B5EF4-FFF2-40B4-BE49-F238E27FC236}">
                <a16:creationId xmlns:a16="http://schemas.microsoft.com/office/drawing/2014/main" id="{3B88124D-7AEC-7CF1-52B2-B5CCAE39FE2C}"/>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95AB9E27-2BCD-797D-DF40-784D206D1A35}"/>
              </a:ext>
            </a:extLst>
          </p:cNvPr>
          <p:cNvSpPr>
            <a:spLocks noGrp="1"/>
          </p:cNvSpPr>
          <p:nvPr>
            <p:ph type="sldNum" sz="quarter" idx="12"/>
          </p:nvPr>
        </p:nvSpPr>
        <p:spPr/>
        <p:txBody>
          <a:bodyPr/>
          <a:lstStyle/>
          <a:p>
            <a:fld id="{A9FEC3BE-AE17-4DFA-811D-9F2C378EB0E4}" type="slidenum">
              <a:rPr lang="en-GU" smtClean="0"/>
              <a:t>‹#›</a:t>
            </a:fld>
            <a:endParaRPr lang="en-GU"/>
          </a:p>
        </p:txBody>
      </p:sp>
    </p:spTree>
    <p:extLst>
      <p:ext uri="{BB962C8B-B14F-4D97-AF65-F5344CB8AC3E}">
        <p14:creationId xmlns:p14="http://schemas.microsoft.com/office/powerpoint/2010/main" val="1323775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2AB15-5F64-C520-41C6-8632E72C39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U"/>
          </a:p>
        </p:txBody>
      </p:sp>
      <p:sp>
        <p:nvSpPr>
          <p:cNvPr id="3" name="Text Placeholder 2">
            <a:extLst>
              <a:ext uri="{FF2B5EF4-FFF2-40B4-BE49-F238E27FC236}">
                <a16:creationId xmlns:a16="http://schemas.microsoft.com/office/drawing/2014/main" id="{A7985953-4275-C0AB-CB22-B082839C8CC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37A99D-313F-3095-4EB3-466382764021}"/>
              </a:ext>
            </a:extLst>
          </p:cNvPr>
          <p:cNvSpPr>
            <a:spLocks noGrp="1"/>
          </p:cNvSpPr>
          <p:nvPr>
            <p:ph type="dt" sz="half" idx="10"/>
          </p:nvPr>
        </p:nvSpPr>
        <p:spPr/>
        <p:txBody>
          <a:bodyPr/>
          <a:lstStyle/>
          <a:p>
            <a:fld id="{F57A4FBA-38E8-408C-ACFB-1309C8E9A02A}" type="datetimeFigureOut">
              <a:rPr lang="en-GU" smtClean="0"/>
              <a:t>8/28/25</a:t>
            </a:fld>
            <a:endParaRPr lang="en-GU"/>
          </a:p>
        </p:txBody>
      </p:sp>
      <p:sp>
        <p:nvSpPr>
          <p:cNvPr id="5" name="Footer Placeholder 4">
            <a:extLst>
              <a:ext uri="{FF2B5EF4-FFF2-40B4-BE49-F238E27FC236}">
                <a16:creationId xmlns:a16="http://schemas.microsoft.com/office/drawing/2014/main" id="{0A7B2EAE-DD6A-760B-E796-31CFF3A44631}"/>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3368814D-49A8-CCFD-F8FF-BB6F9B374B29}"/>
              </a:ext>
            </a:extLst>
          </p:cNvPr>
          <p:cNvSpPr>
            <a:spLocks noGrp="1"/>
          </p:cNvSpPr>
          <p:nvPr>
            <p:ph type="sldNum" sz="quarter" idx="12"/>
          </p:nvPr>
        </p:nvSpPr>
        <p:spPr/>
        <p:txBody>
          <a:bodyPr/>
          <a:lstStyle/>
          <a:p>
            <a:fld id="{A9FEC3BE-AE17-4DFA-811D-9F2C378EB0E4}" type="slidenum">
              <a:rPr lang="en-GU" smtClean="0"/>
              <a:t>‹#›</a:t>
            </a:fld>
            <a:endParaRPr lang="en-GU"/>
          </a:p>
        </p:txBody>
      </p:sp>
    </p:spTree>
    <p:extLst>
      <p:ext uri="{BB962C8B-B14F-4D97-AF65-F5344CB8AC3E}">
        <p14:creationId xmlns:p14="http://schemas.microsoft.com/office/powerpoint/2010/main" val="2692161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BD319-B3B3-2226-78B5-B2A02E01A26C}"/>
              </a:ext>
            </a:extLst>
          </p:cNvPr>
          <p:cNvSpPr>
            <a:spLocks noGrp="1"/>
          </p:cNvSpPr>
          <p:nvPr>
            <p:ph type="title"/>
          </p:nvPr>
        </p:nvSpPr>
        <p:spPr/>
        <p:txBody>
          <a:bodyPr/>
          <a:lstStyle/>
          <a:p>
            <a:r>
              <a:rPr lang="en-US"/>
              <a:t>Click to edit Master title style</a:t>
            </a:r>
            <a:endParaRPr lang="en-GU"/>
          </a:p>
        </p:txBody>
      </p:sp>
      <p:sp>
        <p:nvSpPr>
          <p:cNvPr id="3" name="Content Placeholder 2">
            <a:extLst>
              <a:ext uri="{FF2B5EF4-FFF2-40B4-BE49-F238E27FC236}">
                <a16:creationId xmlns:a16="http://schemas.microsoft.com/office/drawing/2014/main" id="{699E4164-00B8-6C17-DDEF-B64776CE21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Content Placeholder 3">
            <a:extLst>
              <a:ext uri="{FF2B5EF4-FFF2-40B4-BE49-F238E27FC236}">
                <a16:creationId xmlns:a16="http://schemas.microsoft.com/office/drawing/2014/main" id="{147E369C-0FD4-7E2C-4079-E2B9475EF5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5" name="Date Placeholder 4">
            <a:extLst>
              <a:ext uri="{FF2B5EF4-FFF2-40B4-BE49-F238E27FC236}">
                <a16:creationId xmlns:a16="http://schemas.microsoft.com/office/drawing/2014/main" id="{A56A6EBF-E19A-7AA8-F15F-A4E223600541}"/>
              </a:ext>
            </a:extLst>
          </p:cNvPr>
          <p:cNvSpPr>
            <a:spLocks noGrp="1"/>
          </p:cNvSpPr>
          <p:nvPr>
            <p:ph type="dt" sz="half" idx="10"/>
          </p:nvPr>
        </p:nvSpPr>
        <p:spPr/>
        <p:txBody>
          <a:bodyPr/>
          <a:lstStyle/>
          <a:p>
            <a:fld id="{F57A4FBA-38E8-408C-ACFB-1309C8E9A02A}" type="datetimeFigureOut">
              <a:rPr lang="en-GU" smtClean="0"/>
              <a:t>8/28/25</a:t>
            </a:fld>
            <a:endParaRPr lang="en-GU"/>
          </a:p>
        </p:txBody>
      </p:sp>
      <p:sp>
        <p:nvSpPr>
          <p:cNvPr id="6" name="Footer Placeholder 5">
            <a:extLst>
              <a:ext uri="{FF2B5EF4-FFF2-40B4-BE49-F238E27FC236}">
                <a16:creationId xmlns:a16="http://schemas.microsoft.com/office/drawing/2014/main" id="{A2C1E4B7-B4FD-7A47-7A02-381A14D87CCF}"/>
              </a:ext>
            </a:extLst>
          </p:cNvPr>
          <p:cNvSpPr>
            <a:spLocks noGrp="1"/>
          </p:cNvSpPr>
          <p:nvPr>
            <p:ph type="ftr" sz="quarter" idx="11"/>
          </p:nvPr>
        </p:nvSpPr>
        <p:spPr/>
        <p:txBody>
          <a:bodyPr/>
          <a:lstStyle/>
          <a:p>
            <a:endParaRPr lang="en-GU"/>
          </a:p>
        </p:txBody>
      </p:sp>
      <p:sp>
        <p:nvSpPr>
          <p:cNvPr id="7" name="Slide Number Placeholder 6">
            <a:extLst>
              <a:ext uri="{FF2B5EF4-FFF2-40B4-BE49-F238E27FC236}">
                <a16:creationId xmlns:a16="http://schemas.microsoft.com/office/drawing/2014/main" id="{708E6602-4853-3DFB-31CF-C16453B1EE06}"/>
              </a:ext>
            </a:extLst>
          </p:cNvPr>
          <p:cNvSpPr>
            <a:spLocks noGrp="1"/>
          </p:cNvSpPr>
          <p:nvPr>
            <p:ph type="sldNum" sz="quarter" idx="12"/>
          </p:nvPr>
        </p:nvSpPr>
        <p:spPr/>
        <p:txBody>
          <a:bodyPr/>
          <a:lstStyle/>
          <a:p>
            <a:fld id="{A9FEC3BE-AE17-4DFA-811D-9F2C378EB0E4}" type="slidenum">
              <a:rPr lang="en-GU" smtClean="0"/>
              <a:t>‹#›</a:t>
            </a:fld>
            <a:endParaRPr lang="en-GU"/>
          </a:p>
        </p:txBody>
      </p:sp>
    </p:spTree>
    <p:extLst>
      <p:ext uri="{BB962C8B-B14F-4D97-AF65-F5344CB8AC3E}">
        <p14:creationId xmlns:p14="http://schemas.microsoft.com/office/powerpoint/2010/main" val="977675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52C29-9AF7-66EA-E214-87FD1E8311D1}"/>
              </a:ext>
            </a:extLst>
          </p:cNvPr>
          <p:cNvSpPr>
            <a:spLocks noGrp="1"/>
          </p:cNvSpPr>
          <p:nvPr>
            <p:ph type="title"/>
          </p:nvPr>
        </p:nvSpPr>
        <p:spPr>
          <a:xfrm>
            <a:off x="839788" y="365125"/>
            <a:ext cx="10515600" cy="1325563"/>
          </a:xfrm>
        </p:spPr>
        <p:txBody>
          <a:bodyPr/>
          <a:lstStyle/>
          <a:p>
            <a:r>
              <a:rPr lang="en-US"/>
              <a:t>Click to edit Master title style</a:t>
            </a:r>
            <a:endParaRPr lang="en-GU"/>
          </a:p>
        </p:txBody>
      </p:sp>
      <p:sp>
        <p:nvSpPr>
          <p:cNvPr id="3" name="Text Placeholder 2">
            <a:extLst>
              <a:ext uri="{FF2B5EF4-FFF2-40B4-BE49-F238E27FC236}">
                <a16:creationId xmlns:a16="http://schemas.microsoft.com/office/drawing/2014/main" id="{71DD223E-D2DB-123A-1FBD-9BEFA33356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13EC56-79C4-2BC6-E4C4-59DB0EB411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5" name="Text Placeholder 4">
            <a:extLst>
              <a:ext uri="{FF2B5EF4-FFF2-40B4-BE49-F238E27FC236}">
                <a16:creationId xmlns:a16="http://schemas.microsoft.com/office/drawing/2014/main" id="{79F088FB-CFE8-BF9C-6CCF-297E4B45FA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E7FFFC-7047-5816-EF76-179DF08C6B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7" name="Date Placeholder 6">
            <a:extLst>
              <a:ext uri="{FF2B5EF4-FFF2-40B4-BE49-F238E27FC236}">
                <a16:creationId xmlns:a16="http://schemas.microsoft.com/office/drawing/2014/main" id="{225759D7-28D4-A913-817A-4CDBC75E8B6D}"/>
              </a:ext>
            </a:extLst>
          </p:cNvPr>
          <p:cNvSpPr>
            <a:spLocks noGrp="1"/>
          </p:cNvSpPr>
          <p:nvPr>
            <p:ph type="dt" sz="half" idx="10"/>
          </p:nvPr>
        </p:nvSpPr>
        <p:spPr/>
        <p:txBody>
          <a:bodyPr/>
          <a:lstStyle/>
          <a:p>
            <a:fld id="{F57A4FBA-38E8-408C-ACFB-1309C8E9A02A}" type="datetimeFigureOut">
              <a:rPr lang="en-GU" smtClean="0"/>
              <a:t>8/28/25</a:t>
            </a:fld>
            <a:endParaRPr lang="en-GU"/>
          </a:p>
        </p:txBody>
      </p:sp>
      <p:sp>
        <p:nvSpPr>
          <p:cNvPr id="8" name="Footer Placeholder 7">
            <a:extLst>
              <a:ext uri="{FF2B5EF4-FFF2-40B4-BE49-F238E27FC236}">
                <a16:creationId xmlns:a16="http://schemas.microsoft.com/office/drawing/2014/main" id="{037FA183-2BC5-65A1-B6AF-C08F37A01CC8}"/>
              </a:ext>
            </a:extLst>
          </p:cNvPr>
          <p:cNvSpPr>
            <a:spLocks noGrp="1"/>
          </p:cNvSpPr>
          <p:nvPr>
            <p:ph type="ftr" sz="quarter" idx="11"/>
          </p:nvPr>
        </p:nvSpPr>
        <p:spPr/>
        <p:txBody>
          <a:bodyPr/>
          <a:lstStyle/>
          <a:p>
            <a:endParaRPr lang="en-GU"/>
          </a:p>
        </p:txBody>
      </p:sp>
      <p:sp>
        <p:nvSpPr>
          <p:cNvPr id="9" name="Slide Number Placeholder 8">
            <a:extLst>
              <a:ext uri="{FF2B5EF4-FFF2-40B4-BE49-F238E27FC236}">
                <a16:creationId xmlns:a16="http://schemas.microsoft.com/office/drawing/2014/main" id="{F04BFA64-8051-507F-B08F-3215371869A6}"/>
              </a:ext>
            </a:extLst>
          </p:cNvPr>
          <p:cNvSpPr>
            <a:spLocks noGrp="1"/>
          </p:cNvSpPr>
          <p:nvPr>
            <p:ph type="sldNum" sz="quarter" idx="12"/>
          </p:nvPr>
        </p:nvSpPr>
        <p:spPr/>
        <p:txBody>
          <a:bodyPr/>
          <a:lstStyle/>
          <a:p>
            <a:fld id="{A9FEC3BE-AE17-4DFA-811D-9F2C378EB0E4}" type="slidenum">
              <a:rPr lang="en-GU" smtClean="0"/>
              <a:t>‹#›</a:t>
            </a:fld>
            <a:endParaRPr lang="en-GU"/>
          </a:p>
        </p:txBody>
      </p:sp>
    </p:spTree>
    <p:extLst>
      <p:ext uri="{BB962C8B-B14F-4D97-AF65-F5344CB8AC3E}">
        <p14:creationId xmlns:p14="http://schemas.microsoft.com/office/powerpoint/2010/main" val="2261736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18487-FBD7-14B7-98F0-967E31D81640}"/>
              </a:ext>
            </a:extLst>
          </p:cNvPr>
          <p:cNvSpPr>
            <a:spLocks noGrp="1"/>
          </p:cNvSpPr>
          <p:nvPr>
            <p:ph type="title"/>
          </p:nvPr>
        </p:nvSpPr>
        <p:spPr/>
        <p:txBody>
          <a:bodyPr/>
          <a:lstStyle/>
          <a:p>
            <a:r>
              <a:rPr lang="en-US"/>
              <a:t>Click to edit Master title style</a:t>
            </a:r>
            <a:endParaRPr lang="en-GU"/>
          </a:p>
        </p:txBody>
      </p:sp>
      <p:sp>
        <p:nvSpPr>
          <p:cNvPr id="3" name="Date Placeholder 2">
            <a:extLst>
              <a:ext uri="{FF2B5EF4-FFF2-40B4-BE49-F238E27FC236}">
                <a16:creationId xmlns:a16="http://schemas.microsoft.com/office/drawing/2014/main" id="{A894084A-6550-E1F1-7907-5CBCC372DCAE}"/>
              </a:ext>
            </a:extLst>
          </p:cNvPr>
          <p:cNvSpPr>
            <a:spLocks noGrp="1"/>
          </p:cNvSpPr>
          <p:nvPr>
            <p:ph type="dt" sz="half" idx="10"/>
          </p:nvPr>
        </p:nvSpPr>
        <p:spPr/>
        <p:txBody>
          <a:bodyPr/>
          <a:lstStyle/>
          <a:p>
            <a:fld id="{F57A4FBA-38E8-408C-ACFB-1309C8E9A02A}" type="datetimeFigureOut">
              <a:rPr lang="en-GU" smtClean="0"/>
              <a:t>8/28/25</a:t>
            </a:fld>
            <a:endParaRPr lang="en-GU"/>
          </a:p>
        </p:txBody>
      </p:sp>
      <p:sp>
        <p:nvSpPr>
          <p:cNvPr id="4" name="Footer Placeholder 3">
            <a:extLst>
              <a:ext uri="{FF2B5EF4-FFF2-40B4-BE49-F238E27FC236}">
                <a16:creationId xmlns:a16="http://schemas.microsoft.com/office/drawing/2014/main" id="{D306BA44-298C-507D-97BD-B03B1CFB7143}"/>
              </a:ext>
            </a:extLst>
          </p:cNvPr>
          <p:cNvSpPr>
            <a:spLocks noGrp="1"/>
          </p:cNvSpPr>
          <p:nvPr>
            <p:ph type="ftr" sz="quarter" idx="11"/>
          </p:nvPr>
        </p:nvSpPr>
        <p:spPr/>
        <p:txBody>
          <a:bodyPr/>
          <a:lstStyle/>
          <a:p>
            <a:endParaRPr lang="en-GU"/>
          </a:p>
        </p:txBody>
      </p:sp>
      <p:sp>
        <p:nvSpPr>
          <p:cNvPr id="5" name="Slide Number Placeholder 4">
            <a:extLst>
              <a:ext uri="{FF2B5EF4-FFF2-40B4-BE49-F238E27FC236}">
                <a16:creationId xmlns:a16="http://schemas.microsoft.com/office/drawing/2014/main" id="{D2262F59-5E12-8223-A09D-67BA1DFFC036}"/>
              </a:ext>
            </a:extLst>
          </p:cNvPr>
          <p:cNvSpPr>
            <a:spLocks noGrp="1"/>
          </p:cNvSpPr>
          <p:nvPr>
            <p:ph type="sldNum" sz="quarter" idx="12"/>
          </p:nvPr>
        </p:nvSpPr>
        <p:spPr/>
        <p:txBody>
          <a:bodyPr/>
          <a:lstStyle/>
          <a:p>
            <a:fld id="{A9FEC3BE-AE17-4DFA-811D-9F2C378EB0E4}" type="slidenum">
              <a:rPr lang="en-GU" smtClean="0"/>
              <a:t>‹#›</a:t>
            </a:fld>
            <a:endParaRPr lang="en-GU"/>
          </a:p>
        </p:txBody>
      </p:sp>
    </p:spTree>
    <p:extLst>
      <p:ext uri="{BB962C8B-B14F-4D97-AF65-F5344CB8AC3E}">
        <p14:creationId xmlns:p14="http://schemas.microsoft.com/office/powerpoint/2010/main" val="342124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F561E5-66E3-FDC6-7783-057285A866C3}"/>
              </a:ext>
            </a:extLst>
          </p:cNvPr>
          <p:cNvSpPr>
            <a:spLocks noGrp="1"/>
          </p:cNvSpPr>
          <p:nvPr>
            <p:ph type="dt" sz="half" idx="10"/>
          </p:nvPr>
        </p:nvSpPr>
        <p:spPr/>
        <p:txBody>
          <a:bodyPr/>
          <a:lstStyle/>
          <a:p>
            <a:fld id="{F57A4FBA-38E8-408C-ACFB-1309C8E9A02A}" type="datetimeFigureOut">
              <a:rPr lang="en-GU" smtClean="0"/>
              <a:t>8/28/25</a:t>
            </a:fld>
            <a:endParaRPr lang="en-GU"/>
          </a:p>
        </p:txBody>
      </p:sp>
      <p:sp>
        <p:nvSpPr>
          <p:cNvPr id="3" name="Footer Placeholder 2">
            <a:extLst>
              <a:ext uri="{FF2B5EF4-FFF2-40B4-BE49-F238E27FC236}">
                <a16:creationId xmlns:a16="http://schemas.microsoft.com/office/drawing/2014/main" id="{116F74FC-9869-7794-276A-99B45CE9D769}"/>
              </a:ext>
            </a:extLst>
          </p:cNvPr>
          <p:cNvSpPr>
            <a:spLocks noGrp="1"/>
          </p:cNvSpPr>
          <p:nvPr>
            <p:ph type="ftr" sz="quarter" idx="11"/>
          </p:nvPr>
        </p:nvSpPr>
        <p:spPr/>
        <p:txBody>
          <a:bodyPr/>
          <a:lstStyle/>
          <a:p>
            <a:endParaRPr lang="en-GU"/>
          </a:p>
        </p:txBody>
      </p:sp>
      <p:sp>
        <p:nvSpPr>
          <p:cNvPr id="4" name="Slide Number Placeholder 3">
            <a:extLst>
              <a:ext uri="{FF2B5EF4-FFF2-40B4-BE49-F238E27FC236}">
                <a16:creationId xmlns:a16="http://schemas.microsoft.com/office/drawing/2014/main" id="{0AB36527-5CF5-213E-60E2-CCB37DB2FC84}"/>
              </a:ext>
            </a:extLst>
          </p:cNvPr>
          <p:cNvSpPr>
            <a:spLocks noGrp="1"/>
          </p:cNvSpPr>
          <p:nvPr>
            <p:ph type="sldNum" sz="quarter" idx="12"/>
          </p:nvPr>
        </p:nvSpPr>
        <p:spPr/>
        <p:txBody>
          <a:bodyPr/>
          <a:lstStyle/>
          <a:p>
            <a:fld id="{A9FEC3BE-AE17-4DFA-811D-9F2C378EB0E4}" type="slidenum">
              <a:rPr lang="en-GU" smtClean="0"/>
              <a:t>‹#›</a:t>
            </a:fld>
            <a:endParaRPr lang="en-GU"/>
          </a:p>
        </p:txBody>
      </p:sp>
    </p:spTree>
    <p:extLst>
      <p:ext uri="{BB962C8B-B14F-4D97-AF65-F5344CB8AC3E}">
        <p14:creationId xmlns:p14="http://schemas.microsoft.com/office/powerpoint/2010/main" val="1087668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9D4B9-AB78-3632-6608-583220B81E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U"/>
          </a:p>
        </p:txBody>
      </p:sp>
      <p:sp>
        <p:nvSpPr>
          <p:cNvPr id="3" name="Content Placeholder 2">
            <a:extLst>
              <a:ext uri="{FF2B5EF4-FFF2-40B4-BE49-F238E27FC236}">
                <a16:creationId xmlns:a16="http://schemas.microsoft.com/office/drawing/2014/main" id="{4BA3E02F-045A-0EA6-8C61-3F4EE3174C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Text Placeholder 3">
            <a:extLst>
              <a:ext uri="{FF2B5EF4-FFF2-40B4-BE49-F238E27FC236}">
                <a16:creationId xmlns:a16="http://schemas.microsoft.com/office/drawing/2014/main" id="{63A12CEF-B9FA-F7EA-ED26-96BFC3355D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65B7E8-BCD2-95E5-2E24-436DC6D68FEC}"/>
              </a:ext>
            </a:extLst>
          </p:cNvPr>
          <p:cNvSpPr>
            <a:spLocks noGrp="1"/>
          </p:cNvSpPr>
          <p:nvPr>
            <p:ph type="dt" sz="half" idx="10"/>
          </p:nvPr>
        </p:nvSpPr>
        <p:spPr/>
        <p:txBody>
          <a:bodyPr/>
          <a:lstStyle/>
          <a:p>
            <a:fld id="{F57A4FBA-38E8-408C-ACFB-1309C8E9A02A}" type="datetimeFigureOut">
              <a:rPr lang="en-GU" smtClean="0"/>
              <a:t>8/28/25</a:t>
            </a:fld>
            <a:endParaRPr lang="en-GU"/>
          </a:p>
        </p:txBody>
      </p:sp>
      <p:sp>
        <p:nvSpPr>
          <p:cNvPr id="6" name="Footer Placeholder 5">
            <a:extLst>
              <a:ext uri="{FF2B5EF4-FFF2-40B4-BE49-F238E27FC236}">
                <a16:creationId xmlns:a16="http://schemas.microsoft.com/office/drawing/2014/main" id="{A3974BC1-6B88-06C3-373A-BC8E48477818}"/>
              </a:ext>
            </a:extLst>
          </p:cNvPr>
          <p:cNvSpPr>
            <a:spLocks noGrp="1"/>
          </p:cNvSpPr>
          <p:nvPr>
            <p:ph type="ftr" sz="quarter" idx="11"/>
          </p:nvPr>
        </p:nvSpPr>
        <p:spPr/>
        <p:txBody>
          <a:bodyPr/>
          <a:lstStyle/>
          <a:p>
            <a:endParaRPr lang="en-GU"/>
          </a:p>
        </p:txBody>
      </p:sp>
      <p:sp>
        <p:nvSpPr>
          <p:cNvPr id="7" name="Slide Number Placeholder 6">
            <a:extLst>
              <a:ext uri="{FF2B5EF4-FFF2-40B4-BE49-F238E27FC236}">
                <a16:creationId xmlns:a16="http://schemas.microsoft.com/office/drawing/2014/main" id="{0C5D1664-293F-9F9D-BDA8-C012C6ACE19F}"/>
              </a:ext>
            </a:extLst>
          </p:cNvPr>
          <p:cNvSpPr>
            <a:spLocks noGrp="1"/>
          </p:cNvSpPr>
          <p:nvPr>
            <p:ph type="sldNum" sz="quarter" idx="12"/>
          </p:nvPr>
        </p:nvSpPr>
        <p:spPr/>
        <p:txBody>
          <a:bodyPr/>
          <a:lstStyle/>
          <a:p>
            <a:fld id="{A9FEC3BE-AE17-4DFA-811D-9F2C378EB0E4}" type="slidenum">
              <a:rPr lang="en-GU" smtClean="0"/>
              <a:t>‹#›</a:t>
            </a:fld>
            <a:endParaRPr lang="en-GU"/>
          </a:p>
        </p:txBody>
      </p:sp>
    </p:spTree>
    <p:extLst>
      <p:ext uri="{BB962C8B-B14F-4D97-AF65-F5344CB8AC3E}">
        <p14:creationId xmlns:p14="http://schemas.microsoft.com/office/powerpoint/2010/main" val="3198933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D7F6B-4CFC-96F5-7AEC-9838D303F8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U"/>
          </a:p>
        </p:txBody>
      </p:sp>
      <p:sp>
        <p:nvSpPr>
          <p:cNvPr id="3" name="Picture Placeholder 2">
            <a:extLst>
              <a:ext uri="{FF2B5EF4-FFF2-40B4-BE49-F238E27FC236}">
                <a16:creationId xmlns:a16="http://schemas.microsoft.com/office/drawing/2014/main" id="{75B9D2F1-9F97-26E4-186D-7B2E4C21B8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U"/>
          </a:p>
        </p:txBody>
      </p:sp>
      <p:sp>
        <p:nvSpPr>
          <p:cNvPr id="4" name="Text Placeholder 3">
            <a:extLst>
              <a:ext uri="{FF2B5EF4-FFF2-40B4-BE49-F238E27FC236}">
                <a16:creationId xmlns:a16="http://schemas.microsoft.com/office/drawing/2014/main" id="{A4B60AC3-B8D2-51B2-6822-FB7027980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6E2F9B-058F-F34D-EA82-BD1264412A91}"/>
              </a:ext>
            </a:extLst>
          </p:cNvPr>
          <p:cNvSpPr>
            <a:spLocks noGrp="1"/>
          </p:cNvSpPr>
          <p:nvPr>
            <p:ph type="dt" sz="half" idx="10"/>
          </p:nvPr>
        </p:nvSpPr>
        <p:spPr/>
        <p:txBody>
          <a:bodyPr/>
          <a:lstStyle/>
          <a:p>
            <a:fld id="{F57A4FBA-38E8-408C-ACFB-1309C8E9A02A}" type="datetimeFigureOut">
              <a:rPr lang="en-GU" smtClean="0"/>
              <a:t>8/28/25</a:t>
            </a:fld>
            <a:endParaRPr lang="en-GU"/>
          </a:p>
        </p:txBody>
      </p:sp>
      <p:sp>
        <p:nvSpPr>
          <p:cNvPr id="6" name="Footer Placeholder 5">
            <a:extLst>
              <a:ext uri="{FF2B5EF4-FFF2-40B4-BE49-F238E27FC236}">
                <a16:creationId xmlns:a16="http://schemas.microsoft.com/office/drawing/2014/main" id="{41EBFC28-CFA5-1153-1DC0-07244D8E026F}"/>
              </a:ext>
            </a:extLst>
          </p:cNvPr>
          <p:cNvSpPr>
            <a:spLocks noGrp="1"/>
          </p:cNvSpPr>
          <p:nvPr>
            <p:ph type="ftr" sz="quarter" idx="11"/>
          </p:nvPr>
        </p:nvSpPr>
        <p:spPr/>
        <p:txBody>
          <a:bodyPr/>
          <a:lstStyle/>
          <a:p>
            <a:endParaRPr lang="en-GU"/>
          </a:p>
        </p:txBody>
      </p:sp>
      <p:sp>
        <p:nvSpPr>
          <p:cNvPr id="7" name="Slide Number Placeholder 6">
            <a:extLst>
              <a:ext uri="{FF2B5EF4-FFF2-40B4-BE49-F238E27FC236}">
                <a16:creationId xmlns:a16="http://schemas.microsoft.com/office/drawing/2014/main" id="{AC3699F7-BF15-975F-BC4B-D93CA1EE2BF5}"/>
              </a:ext>
            </a:extLst>
          </p:cNvPr>
          <p:cNvSpPr>
            <a:spLocks noGrp="1"/>
          </p:cNvSpPr>
          <p:nvPr>
            <p:ph type="sldNum" sz="quarter" idx="12"/>
          </p:nvPr>
        </p:nvSpPr>
        <p:spPr/>
        <p:txBody>
          <a:bodyPr/>
          <a:lstStyle/>
          <a:p>
            <a:fld id="{A9FEC3BE-AE17-4DFA-811D-9F2C378EB0E4}" type="slidenum">
              <a:rPr lang="en-GU" smtClean="0"/>
              <a:t>‹#›</a:t>
            </a:fld>
            <a:endParaRPr lang="en-GU"/>
          </a:p>
        </p:txBody>
      </p:sp>
    </p:spTree>
    <p:extLst>
      <p:ext uri="{BB962C8B-B14F-4D97-AF65-F5344CB8AC3E}">
        <p14:creationId xmlns:p14="http://schemas.microsoft.com/office/powerpoint/2010/main" val="2227903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5FB7F-33C1-7F04-D701-86B5177B648A}"/>
              </a:ext>
            </a:extLst>
          </p:cNvPr>
          <p:cNvSpPr>
            <a:spLocks noGrp="1"/>
          </p:cNvSpPr>
          <p:nvPr>
            <p:ph type="title"/>
          </p:nvPr>
        </p:nvSpPr>
        <p:spPr/>
        <p:txBody>
          <a:bodyPr/>
          <a:lstStyle/>
          <a:p>
            <a:r>
              <a:rPr lang="en-US"/>
              <a:t>Click to edit Master title style</a:t>
            </a:r>
            <a:endParaRPr lang="en-GU"/>
          </a:p>
        </p:txBody>
      </p:sp>
      <p:sp>
        <p:nvSpPr>
          <p:cNvPr id="3" name="Vertical Text Placeholder 2">
            <a:extLst>
              <a:ext uri="{FF2B5EF4-FFF2-40B4-BE49-F238E27FC236}">
                <a16:creationId xmlns:a16="http://schemas.microsoft.com/office/drawing/2014/main" id="{97C215B9-04FF-1CC3-609F-4E80DABA4A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Date Placeholder 3">
            <a:extLst>
              <a:ext uri="{FF2B5EF4-FFF2-40B4-BE49-F238E27FC236}">
                <a16:creationId xmlns:a16="http://schemas.microsoft.com/office/drawing/2014/main" id="{A3C2E28D-5EC5-DD95-0260-1652EFF5485D}"/>
              </a:ext>
            </a:extLst>
          </p:cNvPr>
          <p:cNvSpPr>
            <a:spLocks noGrp="1"/>
          </p:cNvSpPr>
          <p:nvPr>
            <p:ph type="dt" sz="half" idx="10"/>
          </p:nvPr>
        </p:nvSpPr>
        <p:spPr/>
        <p:txBody>
          <a:bodyPr/>
          <a:lstStyle/>
          <a:p>
            <a:fld id="{F57A4FBA-38E8-408C-ACFB-1309C8E9A02A}" type="datetimeFigureOut">
              <a:rPr lang="en-GU" smtClean="0"/>
              <a:t>8/28/25</a:t>
            </a:fld>
            <a:endParaRPr lang="en-GU"/>
          </a:p>
        </p:txBody>
      </p:sp>
      <p:sp>
        <p:nvSpPr>
          <p:cNvPr id="5" name="Footer Placeholder 4">
            <a:extLst>
              <a:ext uri="{FF2B5EF4-FFF2-40B4-BE49-F238E27FC236}">
                <a16:creationId xmlns:a16="http://schemas.microsoft.com/office/drawing/2014/main" id="{1B8D5241-61D1-345B-F189-109000D8C0AF}"/>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BD4E324A-7F23-F5A0-865F-7EA9BCBFE579}"/>
              </a:ext>
            </a:extLst>
          </p:cNvPr>
          <p:cNvSpPr>
            <a:spLocks noGrp="1"/>
          </p:cNvSpPr>
          <p:nvPr>
            <p:ph type="sldNum" sz="quarter" idx="12"/>
          </p:nvPr>
        </p:nvSpPr>
        <p:spPr/>
        <p:txBody>
          <a:bodyPr/>
          <a:lstStyle/>
          <a:p>
            <a:fld id="{A9FEC3BE-AE17-4DFA-811D-9F2C378EB0E4}" type="slidenum">
              <a:rPr lang="en-GU" smtClean="0"/>
              <a:t>‹#›</a:t>
            </a:fld>
            <a:endParaRPr lang="en-GU"/>
          </a:p>
        </p:txBody>
      </p:sp>
    </p:spTree>
    <p:extLst>
      <p:ext uri="{BB962C8B-B14F-4D97-AF65-F5344CB8AC3E}">
        <p14:creationId xmlns:p14="http://schemas.microsoft.com/office/powerpoint/2010/main" val="3978601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E24780-A26E-7FE4-5DD2-4A51E3392B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U"/>
          </a:p>
        </p:txBody>
      </p:sp>
      <p:sp>
        <p:nvSpPr>
          <p:cNvPr id="3" name="Vertical Text Placeholder 2">
            <a:extLst>
              <a:ext uri="{FF2B5EF4-FFF2-40B4-BE49-F238E27FC236}">
                <a16:creationId xmlns:a16="http://schemas.microsoft.com/office/drawing/2014/main" id="{B6FC1C11-F608-A624-8D15-BFC0FB9B7A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Date Placeholder 3">
            <a:extLst>
              <a:ext uri="{FF2B5EF4-FFF2-40B4-BE49-F238E27FC236}">
                <a16:creationId xmlns:a16="http://schemas.microsoft.com/office/drawing/2014/main" id="{883A61D9-969F-70E5-4769-F1FEA5E9E9FF}"/>
              </a:ext>
            </a:extLst>
          </p:cNvPr>
          <p:cNvSpPr>
            <a:spLocks noGrp="1"/>
          </p:cNvSpPr>
          <p:nvPr>
            <p:ph type="dt" sz="half" idx="10"/>
          </p:nvPr>
        </p:nvSpPr>
        <p:spPr/>
        <p:txBody>
          <a:bodyPr/>
          <a:lstStyle/>
          <a:p>
            <a:fld id="{F57A4FBA-38E8-408C-ACFB-1309C8E9A02A}" type="datetimeFigureOut">
              <a:rPr lang="en-GU" smtClean="0"/>
              <a:t>8/28/25</a:t>
            </a:fld>
            <a:endParaRPr lang="en-GU"/>
          </a:p>
        </p:txBody>
      </p:sp>
      <p:sp>
        <p:nvSpPr>
          <p:cNvPr id="5" name="Footer Placeholder 4">
            <a:extLst>
              <a:ext uri="{FF2B5EF4-FFF2-40B4-BE49-F238E27FC236}">
                <a16:creationId xmlns:a16="http://schemas.microsoft.com/office/drawing/2014/main" id="{C6A0B4D7-3B0B-D2B7-1A27-114855106E8D}"/>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F49F3C1B-A4BB-7829-969F-4A9352D33B18}"/>
              </a:ext>
            </a:extLst>
          </p:cNvPr>
          <p:cNvSpPr>
            <a:spLocks noGrp="1"/>
          </p:cNvSpPr>
          <p:nvPr>
            <p:ph type="sldNum" sz="quarter" idx="12"/>
          </p:nvPr>
        </p:nvSpPr>
        <p:spPr/>
        <p:txBody>
          <a:bodyPr/>
          <a:lstStyle/>
          <a:p>
            <a:fld id="{A9FEC3BE-AE17-4DFA-811D-9F2C378EB0E4}" type="slidenum">
              <a:rPr lang="en-GU" smtClean="0"/>
              <a:t>‹#›</a:t>
            </a:fld>
            <a:endParaRPr lang="en-GU"/>
          </a:p>
        </p:txBody>
      </p:sp>
    </p:spTree>
    <p:extLst>
      <p:ext uri="{BB962C8B-B14F-4D97-AF65-F5344CB8AC3E}">
        <p14:creationId xmlns:p14="http://schemas.microsoft.com/office/powerpoint/2010/main" val="1796579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20A2D1-EABA-579E-E82B-C14AF20C7C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U"/>
          </a:p>
        </p:txBody>
      </p:sp>
      <p:sp>
        <p:nvSpPr>
          <p:cNvPr id="3" name="Text Placeholder 2">
            <a:extLst>
              <a:ext uri="{FF2B5EF4-FFF2-40B4-BE49-F238E27FC236}">
                <a16:creationId xmlns:a16="http://schemas.microsoft.com/office/drawing/2014/main" id="{B5522CF0-E9AF-EED9-0272-9D87FA5204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Date Placeholder 3">
            <a:extLst>
              <a:ext uri="{FF2B5EF4-FFF2-40B4-BE49-F238E27FC236}">
                <a16:creationId xmlns:a16="http://schemas.microsoft.com/office/drawing/2014/main" id="{F989A864-86B5-EA6C-1E6C-7D92697BF5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57A4FBA-38E8-408C-ACFB-1309C8E9A02A}" type="datetimeFigureOut">
              <a:rPr lang="en-GU" smtClean="0"/>
              <a:t>8/28/25</a:t>
            </a:fld>
            <a:endParaRPr lang="en-GU"/>
          </a:p>
        </p:txBody>
      </p:sp>
      <p:sp>
        <p:nvSpPr>
          <p:cNvPr id="5" name="Footer Placeholder 4">
            <a:extLst>
              <a:ext uri="{FF2B5EF4-FFF2-40B4-BE49-F238E27FC236}">
                <a16:creationId xmlns:a16="http://schemas.microsoft.com/office/drawing/2014/main" id="{D0C9E67F-2021-2316-6D7B-046EF1F885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U"/>
          </a:p>
        </p:txBody>
      </p:sp>
      <p:sp>
        <p:nvSpPr>
          <p:cNvPr id="6" name="Slide Number Placeholder 5">
            <a:extLst>
              <a:ext uri="{FF2B5EF4-FFF2-40B4-BE49-F238E27FC236}">
                <a16:creationId xmlns:a16="http://schemas.microsoft.com/office/drawing/2014/main" id="{130424DD-9EAD-0EE2-CAD5-0CAF21005C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FEC3BE-AE17-4DFA-811D-9F2C378EB0E4}" type="slidenum">
              <a:rPr lang="en-GU" smtClean="0"/>
              <a:t>‹#›</a:t>
            </a:fld>
            <a:endParaRPr lang="en-GU"/>
          </a:p>
        </p:txBody>
      </p:sp>
    </p:spTree>
    <p:extLst>
      <p:ext uri="{BB962C8B-B14F-4D97-AF65-F5344CB8AC3E}">
        <p14:creationId xmlns:p14="http://schemas.microsoft.com/office/powerpoint/2010/main" val="1517469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0.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0.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3.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0.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5.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3.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0.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7" Type="http://schemas.microsoft.com/office/2007/relationships/hdphoto" Target="../media/hdphoto3.wdp"/><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5.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0.sv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39.png"/><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1.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E8AA0BB9-63F9-A71E-F5BD-06225C114FEA}"/>
              </a:ext>
            </a:extLst>
          </p:cNvPr>
          <p:cNvGrpSpPr/>
          <p:nvPr/>
        </p:nvGrpSpPr>
        <p:grpSpPr>
          <a:xfrm>
            <a:off x="6392129" y="-244057"/>
            <a:ext cx="3195263" cy="2599362"/>
            <a:chOff x="9568731" y="3507584"/>
            <a:chExt cx="3195263" cy="2599362"/>
          </a:xfrm>
        </p:grpSpPr>
        <p:sp>
          <p:nvSpPr>
            <p:cNvPr id="22" name="Rounded Rectangle 21">
              <a:extLst>
                <a:ext uri="{FF2B5EF4-FFF2-40B4-BE49-F238E27FC236}">
                  <a16:creationId xmlns:a16="http://schemas.microsoft.com/office/drawing/2014/main" id="{CDD5EFD1-60CE-70AA-8337-AB6C280F4831}"/>
                </a:ext>
              </a:extLst>
            </p:cNvPr>
            <p:cNvSpPr/>
            <p:nvPr/>
          </p:nvSpPr>
          <p:spPr>
            <a:xfrm>
              <a:off x="9568731" y="3507584"/>
              <a:ext cx="3195263" cy="2599362"/>
            </a:xfrm>
            <a:prstGeom prst="roundRect">
              <a:avLst>
                <a:gd name="adj" fmla="val 420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7967F1C4-BA76-7C7B-F8B6-9888DE698422}"/>
                </a:ext>
              </a:extLst>
            </p:cNvPr>
            <p:cNvPicPr>
              <a:picLocks noChangeAspect="1"/>
            </p:cNvPicPr>
            <p:nvPr/>
          </p:nvPicPr>
          <p:blipFill>
            <a:blip r:embed="rId4"/>
            <a:stretch>
              <a:fillRect/>
            </a:stretch>
          </p:blipFill>
          <p:spPr>
            <a:xfrm>
              <a:off x="9647257" y="3712252"/>
              <a:ext cx="3038210" cy="2152701"/>
            </a:xfrm>
            <a:prstGeom prst="rect">
              <a:avLst/>
            </a:prstGeom>
          </p:spPr>
        </p:pic>
      </p:grpSp>
      <p:grpSp>
        <p:nvGrpSpPr>
          <p:cNvPr id="29" name="Group 28">
            <a:extLst>
              <a:ext uri="{FF2B5EF4-FFF2-40B4-BE49-F238E27FC236}">
                <a16:creationId xmlns:a16="http://schemas.microsoft.com/office/drawing/2014/main" id="{04AA7599-2347-EA6C-32F3-A8FDD5F84D83}"/>
              </a:ext>
            </a:extLst>
          </p:cNvPr>
          <p:cNvGrpSpPr/>
          <p:nvPr/>
        </p:nvGrpSpPr>
        <p:grpSpPr>
          <a:xfrm>
            <a:off x="2732005" y="-258632"/>
            <a:ext cx="3195263" cy="2599362"/>
            <a:chOff x="6247447" y="2414656"/>
            <a:chExt cx="3195263" cy="2599362"/>
          </a:xfrm>
        </p:grpSpPr>
        <p:sp>
          <p:nvSpPr>
            <p:cNvPr id="21" name="Rounded Rectangle 20">
              <a:extLst>
                <a:ext uri="{FF2B5EF4-FFF2-40B4-BE49-F238E27FC236}">
                  <a16:creationId xmlns:a16="http://schemas.microsoft.com/office/drawing/2014/main" id="{BB6FBAF7-6DF3-DB3B-CA57-AFFF7E8E3F3A}"/>
                </a:ext>
              </a:extLst>
            </p:cNvPr>
            <p:cNvSpPr/>
            <p:nvPr/>
          </p:nvSpPr>
          <p:spPr>
            <a:xfrm>
              <a:off x="6247447" y="2414656"/>
              <a:ext cx="3195263" cy="2599362"/>
            </a:xfrm>
            <a:prstGeom prst="roundRect">
              <a:avLst>
                <a:gd name="adj" fmla="val 420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829BAF17-1B4E-0B6D-0CF2-D039E64BCE3F}"/>
                </a:ext>
              </a:extLst>
            </p:cNvPr>
            <p:cNvPicPr>
              <a:picLocks noChangeAspect="1"/>
            </p:cNvPicPr>
            <p:nvPr/>
          </p:nvPicPr>
          <p:blipFill>
            <a:blip r:embed="rId5"/>
            <a:stretch>
              <a:fillRect/>
            </a:stretch>
          </p:blipFill>
          <p:spPr>
            <a:xfrm>
              <a:off x="6308293" y="2847334"/>
              <a:ext cx="3073570" cy="1952685"/>
            </a:xfrm>
            <a:prstGeom prst="rect">
              <a:avLst/>
            </a:prstGeom>
          </p:spPr>
        </p:pic>
      </p:grpSp>
      <p:grpSp>
        <p:nvGrpSpPr>
          <p:cNvPr id="24" name="Group 23">
            <a:extLst>
              <a:ext uri="{FF2B5EF4-FFF2-40B4-BE49-F238E27FC236}">
                <a16:creationId xmlns:a16="http://schemas.microsoft.com/office/drawing/2014/main" id="{A6434827-92EA-779B-0C79-97E102AF78A0}"/>
              </a:ext>
            </a:extLst>
          </p:cNvPr>
          <p:cNvGrpSpPr/>
          <p:nvPr/>
        </p:nvGrpSpPr>
        <p:grpSpPr>
          <a:xfrm>
            <a:off x="10052253" y="-247799"/>
            <a:ext cx="3195263" cy="2599362"/>
            <a:chOff x="9563472" y="580943"/>
            <a:chExt cx="3195263" cy="2599362"/>
          </a:xfrm>
        </p:grpSpPr>
        <p:sp>
          <p:nvSpPr>
            <p:cNvPr id="18" name="Rounded Rectangle 17">
              <a:extLst>
                <a:ext uri="{FF2B5EF4-FFF2-40B4-BE49-F238E27FC236}">
                  <a16:creationId xmlns:a16="http://schemas.microsoft.com/office/drawing/2014/main" id="{4D26A74C-0BB5-8156-E2F3-C78D1D0436B8}"/>
                </a:ext>
              </a:extLst>
            </p:cNvPr>
            <p:cNvSpPr/>
            <p:nvPr/>
          </p:nvSpPr>
          <p:spPr>
            <a:xfrm>
              <a:off x="9563472" y="580943"/>
              <a:ext cx="3195263" cy="2599362"/>
            </a:xfrm>
            <a:prstGeom prst="roundRect">
              <a:avLst>
                <a:gd name="adj" fmla="val 420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6F4C31AC-4B08-5504-2A1F-055544C834E4}"/>
                </a:ext>
              </a:extLst>
            </p:cNvPr>
            <p:cNvPicPr>
              <a:picLocks noChangeAspect="1"/>
            </p:cNvPicPr>
            <p:nvPr/>
          </p:nvPicPr>
          <p:blipFill>
            <a:blip r:embed="rId6"/>
            <a:stretch>
              <a:fillRect/>
            </a:stretch>
          </p:blipFill>
          <p:spPr>
            <a:xfrm>
              <a:off x="9684230" y="760553"/>
              <a:ext cx="2953746" cy="2240142"/>
            </a:xfrm>
            <a:prstGeom prst="rect">
              <a:avLst/>
            </a:prstGeom>
          </p:spPr>
        </p:pic>
      </p:grpSp>
      <p:grpSp>
        <p:nvGrpSpPr>
          <p:cNvPr id="23" name="Group 22">
            <a:extLst>
              <a:ext uri="{FF2B5EF4-FFF2-40B4-BE49-F238E27FC236}">
                <a16:creationId xmlns:a16="http://schemas.microsoft.com/office/drawing/2014/main" id="{E327DC0E-9D68-CA00-A33D-0C42F2A104D7}"/>
              </a:ext>
            </a:extLst>
          </p:cNvPr>
          <p:cNvGrpSpPr/>
          <p:nvPr/>
        </p:nvGrpSpPr>
        <p:grpSpPr>
          <a:xfrm>
            <a:off x="-840690" y="-244525"/>
            <a:ext cx="3195263" cy="2599362"/>
            <a:chOff x="6247450" y="-535854"/>
            <a:chExt cx="3195263" cy="2599362"/>
          </a:xfrm>
        </p:grpSpPr>
        <p:sp>
          <p:nvSpPr>
            <p:cNvPr id="16" name="Rounded Rectangle 15">
              <a:extLst>
                <a:ext uri="{FF2B5EF4-FFF2-40B4-BE49-F238E27FC236}">
                  <a16:creationId xmlns:a16="http://schemas.microsoft.com/office/drawing/2014/main" id="{40AC6C13-B3B4-3BBB-9923-8A3D1D683930}"/>
                </a:ext>
              </a:extLst>
            </p:cNvPr>
            <p:cNvSpPr/>
            <p:nvPr/>
          </p:nvSpPr>
          <p:spPr>
            <a:xfrm>
              <a:off x="6247450" y="-535854"/>
              <a:ext cx="3195263" cy="2599362"/>
            </a:xfrm>
            <a:prstGeom prst="roundRect">
              <a:avLst>
                <a:gd name="adj" fmla="val 420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A827E1AA-701F-B575-C5CF-FBB8FF9537FC}"/>
                </a:ext>
              </a:extLst>
            </p:cNvPr>
            <p:cNvPicPr>
              <a:picLocks noChangeAspect="1"/>
            </p:cNvPicPr>
            <p:nvPr/>
          </p:nvPicPr>
          <p:blipFill>
            <a:blip r:embed="rId7">
              <a:alphaModFix amt="80000"/>
            </a:blip>
            <a:stretch>
              <a:fillRect/>
            </a:stretch>
          </p:blipFill>
          <p:spPr>
            <a:xfrm>
              <a:off x="6373470" y="-447994"/>
              <a:ext cx="2954676" cy="2417094"/>
            </a:xfrm>
            <a:prstGeom prst="rect">
              <a:avLst/>
            </a:prstGeom>
          </p:spPr>
        </p:pic>
      </p:grpSp>
      <p:sp>
        <p:nvSpPr>
          <p:cNvPr id="31" name="Rectangle: Rounded Corners 18">
            <a:extLst>
              <a:ext uri="{FF2B5EF4-FFF2-40B4-BE49-F238E27FC236}">
                <a16:creationId xmlns:a16="http://schemas.microsoft.com/office/drawing/2014/main" id="{B0C86CC6-DCDC-39C6-1E2A-CBA5C12ABF1C}"/>
              </a:ext>
            </a:extLst>
          </p:cNvPr>
          <p:cNvSpPr>
            <a:spLocks noGrp="1" noRot="1" noMove="1" noResize="1" noEditPoints="1" noAdjustHandles="1" noChangeArrowheads="1" noChangeShapeType="1"/>
          </p:cNvSpPr>
          <p:nvPr/>
        </p:nvSpPr>
        <p:spPr>
          <a:xfrm>
            <a:off x="-194896" y="-156113"/>
            <a:ext cx="12581791" cy="7129789"/>
          </a:xfrm>
          <a:prstGeom prst="roundRect">
            <a:avLst>
              <a:gd name="adj" fmla="val 0"/>
            </a:avLst>
          </a:prstGeom>
          <a:solidFill>
            <a:schemeClr val="tx2">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3" name="Title 1">
            <a:extLst>
              <a:ext uri="{FF2B5EF4-FFF2-40B4-BE49-F238E27FC236}">
                <a16:creationId xmlns:a16="http://schemas.microsoft.com/office/drawing/2014/main" id="{209FA5A5-4DCD-922B-17AA-1CAF6AB64F6F}"/>
              </a:ext>
            </a:extLst>
          </p:cNvPr>
          <p:cNvSpPr txBox="1">
            <a:spLocks/>
          </p:cNvSpPr>
          <p:nvPr/>
        </p:nvSpPr>
        <p:spPr>
          <a:xfrm>
            <a:off x="387274" y="1561614"/>
            <a:ext cx="8947529" cy="18960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4400" b="1" dirty="0">
                <a:solidFill>
                  <a:schemeClr val="bg1"/>
                </a:solidFill>
                <a:effectLst>
                  <a:outerShdw blurRad="50800" dist="38100" dir="2700000" algn="tl" rotWithShape="0">
                    <a:prstClr val="black">
                      <a:alpha val="40000"/>
                    </a:prstClr>
                  </a:outerShdw>
                </a:effectLst>
                <a:latin typeface="Rockwell" panose="02060603020205020403" pitchFamily="18" charset="0"/>
                <a:ea typeface="Roboto" panose="02000000000000000000" pitchFamily="2" charset="0"/>
              </a:rPr>
              <a:t>MAppFx: </a:t>
            </a:r>
          </a:p>
        </p:txBody>
      </p:sp>
      <p:sp>
        <p:nvSpPr>
          <p:cNvPr id="4" name="Title 1">
            <a:extLst>
              <a:ext uri="{FF2B5EF4-FFF2-40B4-BE49-F238E27FC236}">
                <a16:creationId xmlns:a16="http://schemas.microsoft.com/office/drawing/2014/main" id="{D5AEF0FA-5530-B990-EEA2-ED90FE7D5EB4}"/>
              </a:ext>
            </a:extLst>
          </p:cNvPr>
          <p:cNvSpPr txBox="1">
            <a:spLocks/>
          </p:cNvSpPr>
          <p:nvPr/>
        </p:nvSpPr>
        <p:spPr>
          <a:xfrm>
            <a:off x="432088" y="3458172"/>
            <a:ext cx="10960489" cy="734340"/>
          </a:xfrm>
          <a:prstGeom prst="rect">
            <a:avLst/>
          </a:prstGeom>
        </p:spPr>
        <p:txBody>
          <a:bodyPr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effectLst>
                  <a:outerShdw blurRad="50800" dist="38100" dir="2700000" algn="tl" rotWithShape="0">
                    <a:prstClr val="black">
                      <a:alpha val="40000"/>
                    </a:prstClr>
                  </a:outerShdw>
                </a:effectLst>
                <a:latin typeface="Rockwell" panose="02060603020205020403" pitchFamily="18" charset="0"/>
              </a:rPr>
              <a:t>An Interactive Data Visualization Interface</a:t>
            </a:r>
          </a:p>
        </p:txBody>
      </p:sp>
      <p:sp>
        <p:nvSpPr>
          <p:cNvPr id="6" name="Subtitle 2">
            <a:extLst>
              <a:ext uri="{FF2B5EF4-FFF2-40B4-BE49-F238E27FC236}">
                <a16:creationId xmlns:a16="http://schemas.microsoft.com/office/drawing/2014/main" id="{C7D4463E-A4E6-7C5B-4031-A012F715AF13}"/>
              </a:ext>
            </a:extLst>
          </p:cNvPr>
          <p:cNvSpPr txBox="1">
            <a:spLocks/>
          </p:cNvSpPr>
          <p:nvPr/>
        </p:nvSpPr>
        <p:spPr>
          <a:xfrm>
            <a:off x="432088" y="4295475"/>
            <a:ext cx="9155304" cy="47317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i="1" dirty="0">
                <a:solidFill>
                  <a:schemeClr val="bg1"/>
                </a:solidFill>
                <a:effectLst>
                  <a:outerShdw blurRad="50800" dist="38100" dir="2700000" algn="tl" rotWithShape="0">
                    <a:prstClr val="black">
                      <a:alpha val="40000"/>
                    </a:prstClr>
                  </a:outerShdw>
                </a:effectLst>
              </a:rPr>
              <a:t>Developed by the Guam Hydrologic Survey Information Management Team at WERI</a:t>
            </a:r>
          </a:p>
        </p:txBody>
      </p:sp>
      <p:grpSp>
        <p:nvGrpSpPr>
          <p:cNvPr id="28" name="Group 27">
            <a:extLst>
              <a:ext uri="{FF2B5EF4-FFF2-40B4-BE49-F238E27FC236}">
                <a16:creationId xmlns:a16="http://schemas.microsoft.com/office/drawing/2014/main" id="{8E886B0B-EB2A-A6F4-24B2-E1D7F9E85BE4}"/>
              </a:ext>
            </a:extLst>
          </p:cNvPr>
          <p:cNvGrpSpPr/>
          <p:nvPr/>
        </p:nvGrpSpPr>
        <p:grpSpPr>
          <a:xfrm>
            <a:off x="-596700" y="5886680"/>
            <a:ext cx="10769711" cy="602397"/>
            <a:chOff x="-477812" y="5947298"/>
            <a:chExt cx="11885307" cy="602397"/>
          </a:xfrm>
          <a:solidFill>
            <a:schemeClr val="bg1"/>
          </a:solidFill>
        </p:grpSpPr>
        <p:sp>
          <p:nvSpPr>
            <p:cNvPr id="10" name="Rectangle: Rounded Corners 3">
              <a:extLst>
                <a:ext uri="{FF2B5EF4-FFF2-40B4-BE49-F238E27FC236}">
                  <a16:creationId xmlns:a16="http://schemas.microsoft.com/office/drawing/2014/main" id="{0AFD5BE2-25FD-59E1-D47D-A3E78B41284D}"/>
                </a:ext>
              </a:extLst>
            </p:cNvPr>
            <p:cNvSpPr>
              <a:spLocks/>
            </p:cNvSpPr>
            <p:nvPr/>
          </p:nvSpPr>
          <p:spPr>
            <a:xfrm>
              <a:off x="-477812" y="5947298"/>
              <a:ext cx="11885307" cy="602397"/>
            </a:xfrm>
            <a:prstGeom prst="roundRect">
              <a:avLst>
                <a:gd name="adj" fmla="val 50000"/>
              </a:avLst>
            </a:prstGeom>
            <a:grp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8" name="TextBox 7">
              <a:extLst>
                <a:ext uri="{FF2B5EF4-FFF2-40B4-BE49-F238E27FC236}">
                  <a16:creationId xmlns:a16="http://schemas.microsoft.com/office/drawing/2014/main" id="{EC7E5D21-1276-60F2-2BB0-0F4E75FF23DF}"/>
                </a:ext>
              </a:extLst>
            </p:cNvPr>
            <p:cNvSpPr txBox="1"/>
            <p:nvPr/>
          </p:nvSpPr>
          <p:spPr>
            <a:xfrm>
              <a:off x="608088" y="6059766"/>
              <a:ext cx="10666140" cy="369332"/>
            </a:xfrm>
            <a:prstGeom prst="rect">
              <a:avLst/>
            </a:prstGeom>
            <a:grpFill/>
          </p:spPr>
          <p:txBody>
            <a:bodyPr wrap="square" rtlCol="0">
              <a:spAutoFit/>
            </a:bodyPr>
            <a:lstStyle/>
            <a:p>
              <a:r>
                <a:rPr lang="en-US" dirty="0">
                  <a:solidFill>
                    <a:schemeClr val="tx2">
                      <a:lumMod val="90000"/>
                      <a:lumOff val="10000"/>
                    </a:schemeClr>
                  </a:solidFill>
                </a:rPr>
                <a:t>WERI-GHS Workshop | Friday, Aug. 26, 2025 | UOG School of Health Room 242</a:t>
              </a:r>
            </a:p>
          </p:txBody>
        </p:sp>
      </p:grpSp>
      <p:pic>
        <p:nvPicPr>
          <p:cNvPr id="38" name="Picture 37">
            <a:extLst>
              <a:ext uri="{FF2B5EF4-FFF2-40B4-BE49-F238E27FC236}">
                <a16:creationId xmlns:a16="http://schemas.microsoft.com/office/drawing/2014/main" id="{C6F5B1AF-4C54-4946-7E1A-232E68811C3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98876" y="5766174"/>
            <a:ext cx="1763759" cy="797551"/>
          </a:xfrm>
          <a:prstGeom prst="rect">
            <a:avLst/>
          </a:prstGeom>
          <a:effectLst>
            <a:outerShdw blurRad="50800" dist="38100" dir="2700000" algn="tl" rotWithShape="0">
              <a:prstClr val="black">
                <a:alpha val="40000"/>
              </a:prstClr>
            </a:outerShdw>
          </a:effectLst>
        </p:spPr>
      </p:pic>
      <p:sp>
        <p:nvSpPr>
          <p:cNvPr id="9" name="Subtitle 2">
            <a:extLst>
              <a:ext uri="{FF2B5EF4-FFF2-40B4-BE49-F238E27FC236}">
                <a16:creationId xmlns:a16="http://schemas.microsoft.com/office/drawing/2014/main" id="{7CA6B5B3-2925-1134-E059-2ABD75AA7532}"/>
              </a:ext>
            </a:extLst>
          </p:cNvPr>
          <p:cNvSpPr txBox="1">
            <a:spLocks/>
          </p:cNvSpPr>
          <p:nvPr/>
        </p:nvSpPr>
        <p:spPr>
          <a:xfrm>
            <a:off x="432088" y="4721968"/>
            <a:ext cx="9155304" cy="1054724"/>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600" b="1" dirty="0">
                <a:solidFill>
                  <a:schemeClr val="bg1"/>
                </a:solidFill>
                <a:effectLst>
                  <a:outerShdw blurRad="50800" dist="38100" dir="2700000" algn="tl" rotWithShape="0">
                    <a:prstClr val="black">
                      <a:alpha val="40000"/>
                    </a:prstClr>
                  </a:outerShdw>
                </a:effectLst>
              </a:rPr>
              <a:t>Dannika Kate Valerio</a:t>
            </a:r>
            <a:r>
              <a:rPr lang="en-US" sz="1600" dirty="0">
                <a:solidFill>
                  <a:schemeClr val="bg1"/>
                </a:solidFill>
                <a:effectLst>
                  <a:outerShdw blurRad="50800" dist="38100" dir="2700000" algn="tl" rotWithShape="0">
                    <a:prstClr val="black">
                      <a:alpha val="40000"/>
                    </a:prstClr>
                  </a:outerShdw>
                </a:effectLst>
              </a:rPr>
              <a:t>, Research Assistant III </a:t>
            </a:r>
          </a:p>
          <a:p>
            <a:pPr marL="0" indent="0">
              <a:lnSpc>
                <a:spcPct val="100000"/>
              </a:lnSpc>
              <a:buNone/>
            </a:pPr>
            <a:r>
              <a:rPr lang="en-US" sz="1600" b="1" dirty="0">
                <a:solidFill>
                  <a:schemeClr val="bg1"/>
                </a:solidFill>
                <a:effectLst>
                  <a:outerShdw blurRad="50800" dist="38100" dir="2700000" algn="tl" rotWithShape="0">
                    <a:prstClr val="black">
                      <a:alpha val="40000"/>
                    </a:prstClr>
                  </a:outerShdw>
                </a:effectLst>
              </a:rPr>
              <a:t>Sydney Quintanilla</a:t>
            </a:r>
            <a:r>
              <a:rPr lang="en-US" sz="1600" dirty="0">
                <a:solidFill>
                  <a:schemeClr val="bg1"/>
                </a:solidFill>
                <a:effectLst>
                  <a:outerShdw blurRad="50800" dist="38100" dir="2700000" algn="tl" rotWithShape="0">
                    <a:prstClr val="black">
                      <a:alpha val="40000"/>
                    </a:prstClr>
                  </a:outerShdw>
                </a:effectLst>
              </a:rPr>
              <a:t>, Research Assistant II </a:t>
            </a:r>
          </a:p>
          <a:p>
            <a:pPr marL="0" indent="0">
              <a:lnSpc>
                <a:spcPct val="100000"/>
              </a:lnSpc>
              <a:buNone/>
            </a:pPr>
            <a:r>
              <a:rPr lang="en-US" sz="1600" b="1" dirty="0">
                <a:solidFill>
                  <a:schemeClr val="bg1"/>
                </a:solidFill>
                <a:effectLst>
                  <a:outerShdw blurRad="50800" dist="38100" dir="2700000" algn="tl" rotWithShape="0">
                    <a:prstClr val="black">
                      <a:alpha val="40000"/>
                    </a:prstClr>
                  </a:outerShdw>
                </a:effectLst>
              </a:rPr>
              <a:t>Dr. Nathan Habana</a:t>
            </a:r>
            <a:r>
              <a:rPr lang="en-US" sz="1600" dirty="0">
                <a:solidFill>
                  <a:schemeClr val="bg1"/>
                </a:solidFill>
                <a:effectLst>
                  <a:outerShdw blurRad="50800" dist="38100" dir="2700000" algn="tl" rotWithShape="0">
                    <a:prstClr val="black">
                      <a:alpha val="40000"/>
                    </a:prstClr>
                  </a:outerShdw>
                </a:effectLst>
              </a:rPr>
              <a:t>, Principal Investigator, Groundwater Hydrologist</a:t>
            </a:r>
          </a:p>
        </p:txBody>
      </p:sp>
    </p:spTree>
    <p:extLst>
      <p:ext uri="{BB962C8B-B14F-4D97-AF65-F5344CB8AC3E}">
        <p14:creationId xmlns:p14="http://schemas.microsoft.com/office/powerpoint/2010/main" val="120354756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14C244A6-0A0C-D62D-753B-5F964B6FC966}"/>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F398EF36-B8D4-EA02-EA35-8E34980C4888}"/>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val="0"/>
              </a:ext>
            </a:extLst>
          </a:blip>
          <a:srcRect l="1350" t="1676" r="5138"/>
          <a:stretch>
            <a:fillRect/>
          </a:stretch>
        </p:blipFill>
        <p:spPr bwMode="auto">
          <a:xfrm>
            <a:off x="0" y="0"/>
            <a:ext cx="12192000" cy="686034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Rounded Corners 18">
            <a:extLst>
              <a:ext uri="{FF2B5EF4-FFF2-40B4-BE49-F238E27FC236}">
                <a16:creationId xmlns:a16="http://schemas.microsoft.com/office/drawing/2014/main" id="{2EC3518F-13A3-7BBD-9C96-15D70A4B9741}"/>
              </a:ext>
            </a:extLst>
          </p:cNvPr>
          <p:cNvSpPr/>
          <p:nvPr/>
        </p:nvSpPr>
        <p:spPr>
          <a:xfrm>
            <a:off x="-137135" y="-135895"/>
            <a:ext cx="12539296" cy="7129789"/>
          </a:xfrm>
          <a:prstGeom prst="roundRect">
            <a:avLst>
              <a:gd name="adj" fmla="val 0"/>
            </a:avLst>
          </a:prstGeom>
          <a:solidFill>
            <a:schemeClr val="tx2">
              <a:alpha val="60000"/>
            </a:schemeClr>
          </a:solidFill>
          <a:ln>
            <a:noFill/>
          </a:ln>
          <a:effectLst>
            <a:glow rad="127000">
              <a:schemeClr val="accent1">
                <a:alpha val="0"/>
              </a:schemeClr>
            </a:glow>
            <a:outerShdw dist="50800" dir="540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11" name="TextBox 10">
            <a:extLst>
              <a:ext uri="{FF2B5EF4-FFF2-40B4-BE49-F238E27FC236}">
                <a16:creationId xmlns:a16="http://schemas.microsoft.com/office/drawing/2014/main" id="{47FEC1CB-87D5-470C-9BE7-148CE6C80981}"/>
              </a:ext>
            </a:extLst>
          </p:cNvPr>
          <p:cNvSpPr txBox="1"/>
          <p:nvPr/>
        </p:nvSpPr>
        <p:spPr>
          <a:xfrm>
            <a:off x="625475" y="2614771"/>
            <a:ext cx="7837595" cy="1200329"/>
          </a:xfrm>
          <a:prstGeom prst="rect">
            <a:avLst/>
          </a:prstGeom>
          <a:noFill/>
        </p:spPr>
        <p:txBody>
          <a:bodyPr wrap="none" rtlCol="0">
            <a:spAutoFit/>
          </a:bodyPr>
          <a:lstStyle/>
          <a:p>
            <a:r>
              <a:rPr lang="en-US" sz="7200" b="1" dirty="0">
                <a:solidFill>
                  <a:schemeClr val="bg1"/>
                </a:solidFill>
                <a:effectLst>
                  <a:outerShdw blurRad="50800" dist="38100" dir="2700000" algn="tl" rotWithShape="0">
                    <a:prstClr val="black">
                      <a:alpha val="40000"/>
                    </a:prstClr>
                  </a:outerShdw>
                </a:effectLst>
                <a:latin typeface="Rockwell" panose="02060603020205020403" pitchFamily="18" charset="0"/>
              </a:rPr>
              <a:t>Data Availability</a:t>
            </a:r>
            <a:endParaRPr lang="en-GU" sz="6000" b="1" dirty="0">
              <a:solidFill>
                <a:schemeClr val="bg1"/>
              </a:solidFill>
              <a:effectLst>
                <a:outerShdw blurRad="50800" dist="38100" dir="2700000" algn="tl" rotWithShape="0">
                  <a:prstClr val="black">
                    <a:alpha val="40000"/>
                  </a:prstClr>
                </a:outerShdw>
              </a:effectLst>
              <a:latin typeface="Rockwell" panose="02060603020205020403" pitchFamily="18" charset="0"/>
            </a:endParaRPr>
          </a:p>
        </p:txBody>
      </p:sp>
      <p:sp>
        <p:nvSpPr>
          <p:cNvPr id="12" name="TextBox 11">
            <a:extLst>
              <a:ext uri="{FF2B5EF4-FFF2-40B4-BE49-F238E27FC236}">
                <a16:creationId xmlns:a16="http://schemas.microsoft.com/office/drawing/2014/main" id="{50E4750C-64C1-BB29-9AD2-4C9607E18D6D}"/>
              </a:ext>
            </a:extLst>
          </p:cNvPr>
          <p:cNvSpPr txBox="1"/>
          <p:nvPr/>
        </p:nvSpPr>
        <p:spPr>
          <a:xfrm>
            <a:off x="625475" y="3815100"/>
            <a:ext cx="10868025" cy="2308324"/>
          </a:xfrm>
          <a:prstGeom prst="rect">
            <a:avLst/>
          </a:prstGeom>
          <a:noFill/>
        </p:spPr>
        <p:txBody>
          <a:bodyPr wrap="square" rtlCol="0">
            <a:spAutoFit/>
          </a:bodyPr>
          <a:lstStyle/>
          <a:p>
            <a:pPr marL="285750" indent="-285750">
              <a:buFont typeface="Arial" panose="020B0604020202020204" pitchFamily="34" charset="0"/>
              <a:buChar char="•"/>
            </a:pPr>
            <a:r>
              <a:rPr lang="en-US" sz="3600" dirty="0">
                <a:solidFill>
                  <a:schemeClr val="bg1"/>
                </a:solidFill>
                <a:effectLst>
                  <a:outerShdw blurRad="38100" dist="38100" dir="2700000" algn="tl">
                    <a:srgbClr val="000000">
                      <a:alpha val="43137"/>
                    </a:srgbClr>
                  </a:outerShdw>
                </a:effectLst>
                <a:latin typeface="Avenir Next LT Pro" panose="020B0504020202020204" pitchFamily="34" charset="0"/>
              </a:rPr>
              <a:t>Agencies use in decisions and management strategies </a:t>
            </a:r>
          </a:p>
          <a:p>
            <a:pPr marL="285750" indent="-285750">
              <a:buFont typeface="Arial" panose="020B0604020202020204" pitchFamily="34" charset="0"/>
              <a:buChar char="•"/>
            </a:pPr>
            <a:r>
              <a:rPr lang="en-US" sz="3600" dirty="0">
                <a:solidFill>
                  <a:schemeClr val="bg1"/>
                </a:solidFill>
                <a:effectLst>
                  <a:outerShdw blurRad="38100" dist="38100" dir="2700000" algn="tl">
                    <a:srgbClr val="000000">
                      <a:alpha val="43137"/>
                    </a:srgbClr>
                  </a:outerShdw>
                </a:effectLst>
                <a:latin typeface="Avenir Next LT Pro" panose="020B0504020202020204" pitchFamily="34" charset="0"/>
              </a:rPr>
              <a:t>Reliable scientific information must be readily available </a:t>
            </a:r>
            <a:endParaRPr lang="en-GU" sz="3600" dirty="0">
              <a:solidFill>
                <a:schemeClr val="bg1"/>
              </a:solidFill>
              <a:effectLst>
                <a:outerShdw blurRad="38100" dist="38100" dir="2700000" algn="tl">
                  <a:srgbClr val="000000">
                    <a:alpha val="43137"/>
                  </a:srgbClr>
                </a:outerShdw>
              </a:effectLst>
              <a:latin typeface="Avenir Next LT Pro" panose="020B0504020202020204" pitchFamily="34" charset="0"/>
            </a:endParaRPr>
          </a:p>
        </p:txBody>
      </p:sp>
    </p:spTree>
    <p:extLst>
      <p:ext uri="{BB962C8B-B14F-4D97-AF65-F5344CB8AC3E}">
        <p14:creationId xmlns:p14="http://schemas.microsoft.com/office/powerpoint/2010/main" val="2307603359"/>
      </p:ext>
    </p:extLst>
  </p:cSld>
  <p:clrMapOvr>
    <a:overrideClrMapping bg1="lt1" tx1="dk1" bg2="lt2" tx2="dk2" accent1="accent1" accent2="accent2" accent3="accent3" accent4="accent4" accent5="accent5" accent6="accent6" hlink="hlink" folHlink="folHlink"/>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16D96-C509-6948-7ECE-4F4E1B66597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37955F8-C151-7620-BE52-628F3926D0A5}"/>
              </a:ext>
            </a:extLst>
          </p:cNvPr>
          <p:cNvPicPr>
            <a:picLocks noChangeAspect="1"/>
          </p:cNvPicPr>
          <p:nvPr/>
        </p:nvPicPr>
        <p:blipFill>
          <a:blip r:embed="rId3"/>
          <a:stretch>
            <a:fillRect/>
          </a:stretch>
        </p:blipFill>
        <p:spPr>
          <a:xfrm>
            <a:off x="0" y="0"/>
            <a:ext cx="13895865" cy="7051987"/>
          </a:xfrm>
          <a:prstGeom prst="rect">
            <a:avLst/>
          </a:prstGeom>
        </p:spPr>
      </p:pic>
      <p:sp>
        <p:nvSpPr>
          <p:cNvPr id="6" name="Rectangle: Rounded Corners 18">
            <a:extLst>
              <a:ext uri="{FF2B5EF4-FFF2-40B4-BE49-F238E27FC236}">
                <a16:creationId xmlns:a16="http://schemas.microsoft.com/office/drawing/2014/main" id="{A155D6A5-F17B-A6A6-428C-967F663C6F1D}"/>
              </a:ext>
            </a:extLst>
          </p:cNvPr>
          <p:cNvSpPr>
            <a:spLocks/>
          </p:cNvSpPr>
          <p:nvPr/>
        </p:nvSpPr>
        <p:spPr>
          <a:xfrm>
            <a:off x="-194896" y="-156112"/>
            <a:ext cx="12581791" cy="7014112"/>
          </a:xfrm>
          <a:prstGeom prst="roundRect">
            <a:avLst>
              <a:gd name="adj" fmla="val 0"/>
            </a:avLst>
          </a:prstGeom>
          <a:solidFill>
            <a:schemeClr val="tx2">
              <a:alpha val="80000"/>
            </a:schemeClr>
          </a:solidFill>
          <a:ln>
            <a:noFill/>
          </a:ln>
          <a:effectLst>
            <a:outerShdw dist="50800" dir="540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13" name="TextBox 12">
            <a:extLst>
              <a:ext uri="{FF2B5EF4-FFF2-40B4-BE49-F238E27FC236}">
                <a16:creationId xmlns:a16="http://schemas.microsoft.com/office/drawing/2014/main" id="{1533BE51-7755-BE61-6501-7C555545DF64}"/>
              </a:ext>
            </a:extLst>
          </p:cNvPr>
          <p:cNvSpPr txBox="1"/>
          <p:nvPr/>
        </p:nvSpPr>
        <p:spPr>
          <a:xfrm>
            <a:off x="580225" y="2628888"/>
            <a:ext cx="5570756" cy="1631216"/>
          </a:xfrm>
          <a:prstGeom prst="rect">
            <a:avLst/>
          </a:prstGeom>
          <a:noFill/>
        </p:spPr>
        <p:txBody>
          <a:bodyPr wrap="none" rtlCol="0">
            <a:spAutoFit/>
          </a:bodyPr>
          <a:lstStyle/>
          <a:p>
            <a:r>
              <a:rPr lang="en-US" sz="10000" b="1" dirty="0">
                <a:solidFill>
                  <a:schemeClr val="bg1"/>
                </a:solidFill>
                <a:effectLst>
                  <a:outerShdw blurRad="38100" dist="38100" dir="2700000" algn="tl">
                    <a:srgbClr val="000000">
                      <a:alpha val="43137"/>
                    </a:srgbClr>
                  </a:outerShdw>
                </a:effectLst>
                <a:latin typeface="Rockwell" panose="02060603020205020403" pitchFamily="18" charset="0"/>
              </a:rPr>
              <a:t>MAppFx</a:t>
            </a:r>
            <a:endParaRPr lang="en-GU" sz="100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4" name="TextBox 13">
            <a:extLst>
              <a:ext uri="{FF2B5EF4-FFF2-40B4-BE49-F238E27FC236}">
                <a16:creationId xmlns:a16="http://schemas.microsoft.com/office/drawing/2014/main" id="{2F117D39-3FAA-D4EF-B1FE-2567BB807461}"/>
              </a:ext>
            </a:extLst>
          </p:cNvPr>
          <p:cNvSpPr txBox="1"/>
          <p:nvPr/>
        </p:nvSpPr>
        <p:spPr>
          <a:xfrm>
            <a:off x="585043" y="4454091"/>
            <a:ext cx="11314436" cy="1938992"/>
          </a:xfrm>
          <a:prstGeom prst="rect">
            <a:avLst/>
          </a:prstGeom>
          <a:noFill/>
        </p:spPr>
        <p:txBody>
          <a:bodyPr wrap="square" rtlCol="0">
            <a:spAutoFit/>
          </a:bodyPr>
          <a:lstStyle/>
          <a:p>
            <a:r>
              <a:rPr lang="en-US" sz="4000" dirty="0">
                <a:solidFill>
                  <a:schemeClr val="bg1"/>
                </a:solidFill>
                <a:effectLst>
                  <a:outerShdw blurRad="38100" dist="38100" dir="2700000" algn="tl">
                    <a:srgbClr val="000000">
                      <a:alpha val="43137"/>
                    </a:srgbClr>
                  </a:outerShdw>
                </a:effectLst>
                <a:latin typeface="Avenir Next LT Pro" panose="020B0504020202020204" pitchFamily="34" charset="0"/>
              </a:rPr>
              <a:t>A data visualization interface that features two main components: a map of survey points and historic graphs.</a:t>
            </a:r>
            <a:endParaRPr lang="en-GU" sz="4000" dirty="0">
              <a:solidFill>
                <a:schemeClr val="bg1"/>
              </a:solidFill>
              <a:effectLst>
                <a:outerShdw blurRad="38100" dist="38100" dir="2700000" algn="tl">
                  <a:srgbClr val="000000">
                    <a:alpha val="43137"/>
                  </a:srgbClr>
                </a:outerShdw>
              </a:effectLst>
              <a:latin typeface="Avenir Next LT Pro" panose="020B0504020202020204" pitchFamily="34" charset="0"/>
            </a:endParaRPr>
          </a:p>
        </p:txBody>
      </p:sp>
    </p:spTree>
    <p:extLst>
      <p:ext uri="{BB962C8B-B14F-4D97-AF65-F5344CB8AC3E}">
        <p14:creationId xmlns:p14="http://schemas.microsoft.com/office/powerpoint/2010/main" val="159499556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F784A-2C91-12D6-D4AB-C3AD6907B57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0D3B951-56AB-F53D-DA6D-23B2843AA10A}"/>
              </a:ext>
            </a:extLst>
          </p:cNvPr>
          <p:cNvPicPr>
            <a:picLocks noChangeAspect="1"/>
          </p:cNvPicPr>
          <p:nvPr/>
        </p:nvPicPr>
        <p:blipFill>
          <a:blip r:embed="rId3"/>
          <a:stretch>
            <a:fillRect/>
          </a:stretch>
        </p:blipFill>
        <p:spPr>
          <a:xfrm>
            <a:off x="-138897" y="-485860"/>
            <a:ext cx="12387281" cy="7777911"/>
          </a:xfrm>
          <a:prstGeom prst="rect">
            <a:avLst/>
          </a:prstGeom>
        </p:spPr>
      </p:pic>
      <p:sp>
        <p:nvSpPr>
          <p:cNvPr id="17" name="Rectangle: Rounded Corners 16">
            <a:extLst>
              <a:ext uri="{FF2B5EF4-FFF2-40B4-BE49-F238E27FC236}">
                <a16:creationId xmlns:a16="http://schemas.microsoft.com/office/drawing/2014/main" id="{932B025F-85E7-F0CC-EBE0-B0A220998E74}"/>
              </a:ext>
            </a:extLst>
          </p:cNvPr>
          <p:cNvSpPr/>
          <p:nvPr/>
        </p:nvSpPr>
        <p:spPr>
          <a:xfrm>
            <a:off x="-585043" y="-658300"/>
            <a:ext cx="13340344" cy="8239717"/>
          </a:xfrm>
          <a:prstGeom prst="roundRect">
            <a:avLst>
              <a:gd name="adj" fmla="val 0"/>
            </a:avLst>
          </a:prstGeom>
          <a:solidFill>
            <a:schemeClr val="tx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14" name="TextBox 13">
            <a:extLst>
              <a:ext uri="{FF2B5EF4-FFF2-40B4-BE49-F238E27FC236}">
                <a16:creationId xmlns:a16="http://schemas.microsoft.com/office/drawing/2014/main" id="{3CF6E071-83A5-E32F-6A39-A6426B630587}"/>
              </a:ext>
            </a:extLst>
          </p:cNvPr>
          <p:cNvSpPr txBox="1"/>
          <p:nvPr/>
        </p:nvSpPr>
        <p:spPr>
          <a:xfrm>
            <a:off x="417843" y="3751191"/>
            <a:ext cx="11481636" cy="2554545"/>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solidFill>
                <a:effectLst>
                  <a:outerShdw blurRad="38100" dist="38100" dir="2700000" algn="tl">
                    <a:srgbClr val="000000">
                      <a:alpha val="43137"/>
                    </a:srgbClr>
                  </a:outerShdw>
                </a:effectLst>
                <a:latin typeface="Avenir Next LT Pro" panose="020B0504020202020204" pitchFamily="34" charset="0"/>
              </a:rPr>
              <a:t>Simplifies complex data and enables better insights </a:t>
            </a:r>
          </a:p>
          <a:p>
            <a:pPr marL="571500" indent="-571500">
              <a:buFont typeface="Arial" panose="020B0604020202020204" pitchFamily="34" charset="0"/>
              <a:buChar char="•"/>
            </a:pPr>
            <a:r>
              <a:rPr lang="en-US" sz="4000" dirty="0">
                <a:solidFill>
                  <a:schemeClr val="bg1"/>
                </a:solidFill>
                <a:effectLst>
                  <a:outerShdw blurRad="38100" dist="38100" dir="2700000" algn="tl">
                    <a:srgbClr val="000000">
                      <a:alpha val="43137"/>
                    </a:srgbClr>
                  </a:outerShdw>
                </a:effectLst>
                <a:latin typeface="Avenir Next LT Pro" panose="020B0504020202020204" pitchFamily="34" charset="0"/>
              </a:rPr>
              <a:t>Easy to use, user-friendly interface </a:t>
            </a:r>
          </a:p>
          <a:p>
            <a:pPr marL="571500" indent="-571500">
              <a:buFont typeface="Arial" panose="020B0604020202020204" pitchFamily="34" charset="0"/>
              <a:buChar char="•"/>
            </a:pPr>
            <a:r>
              <a:rPr lang="en-US" sz="4000" dirty="0">
                <a:solidFill>
                  <a:schemeClr val="bg1"/>
                </a:solidFill>
                <a:effectLst>
                  <a:outerShdw blurRad="38100" dist="38100" dir="2700000" algn="tl">
                    <a:srgbClr val="000000">
                      <a:alpha val="43137"/>
                    </a:srgbClr>
                  </a:outerShdw>
                </a:effectLst>
                <a:latin typeface="Avenir Next LT Pro" panose="020B0504020202020204" pitchFamily="34" charset="0"/>
              </a:rPr>
              <a:t>Access and portability (Internet connection)</a:t>
            </a:r>
            <a:endParaRPr lang="en-GU" sz="4000" dirty="0">
              <a:solidFill>
                <a:schemeClr val="bg1"/>
              </a:solidFill>
              <a:effectLst>
                <a:outerShdw blurRad="38100" dist="38100" dir="2700000" algn="tl">
                  <a:srgbClr val="000000">
                    <a:alpha val="43137"/>
                  </a:srgbClr>
                </a:outerShdw>
              </a:effectLst>
              <a:latin typeface="Avenir Next LT Pro" panose="020B0504020202020204" pitchFamily="34" charset="0"/>
            </a:endParaRPr>
          </a:p>
        </p:txBody>
      </p:sp>
      <p:sp>
        <p:nvSpPr>
          <p:cNvPr id="6" name="TextBox 5">
            <a:extLst>
              <a:ext uri="{FF2B5EF4-FFF2-40B4-BE49-F238E27FC236}">
                <a16:creationId xmlns:a16="http://schemas.microsoft.com/office/drawing/2014/main" id="{51258A13-A231-B48E-C8B8-40A37F588CE2}"/>
              </a:ext>
            </a:extLst>
          </p:cNvPr>
          <p:cNvSpPr txBox="1"/>
          <p:nvPr/>
        </p:nvSpPr>
        <p:spPr>
          <a:xfrm>
            <a:off x="580225" y="1956503"/>
            <a:ext cx="5570756" cy="1631216"/>
          </a:xfrm>
          <a:prstGeom prst="rect">
            <a:avLst/>
          </a:prstGeom>
          <a:noFill/>
        </p:spPr>
        <p:txBody>
          <a:bodyPr wrap="none" rtlCol="0">
            <a:spAutoFit/>
          </a:bodyPr>
          <a:lstStyle/>
          <a:p>
            <a:r>
              <a:rPr lang="en-US" sz="10000" b="1" dirty="0">
                <a:solidFill>
                  <a:schemeClr val="bg1"/>
                </a:solidFill>
                <a:effectLst>
                  <a:outerShdw blurRad="38100" dist="38100" dir="2700000" algn="tl">
                    <a:srgbClr val="000000">
                      <a:alpha val="43137"/>
                    </a:srgbClr>
                  </a:outerShdw>
                </a:effectLst>
                <a:latin typeface="Rockwell" panose="02060603020205020403" pitchFamily="18" charset="0"/>
              </a:rPr>
              <a:t>MAppFx</a:t>
            </a:r>
            <a:endParaRPr lang="en-GU" sz="100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545853277"/>
      </p:ext>
    </p:extLst>
  </p:cSld>
  <p:clrMapOvr>
    <a:masterClrMapping/>
  </p:clrMapOvr>
  <p:transition spd="slow">
    <p:strips dir="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2FB24-8846-8BC8-ECD0-C52B9CC18D8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BED5152-D768-DA1D-1AEF-BF0F5CFFF7E0}"/>
              </a:ext>
            </a:extLst>
          </p:cNvPr>
          <p:cNvPicPr>
            <a:picLocks noChangeAspect="1"/>
          </p:cNvPicPr>
          <p:nvPr/>
        </p:nvPicPr>
        <p:blipFill>
          <a:blip r:embed="rId3"/>
          <a:stretch>
            <a:fillRect/>
          </a:stretch>
        </p:blipFill>
        <p:spPr>
          <a:xfrm>
            <a:off x="0" y="0"/>
            <a:ext cx="13895865" cy="7051987"/>
          </a:xfrm>
          <a:prstGeom prst="rect">
            <a:avLst/>
          </a:prstGeom>
        </p:spPr>
      </p:pic>
      <p:sp>
        <p:nvSpPr>
          <p:cNvPr id="17" name="Rectangle: Rounded Corners 16">
            <a:extLst>
              <a:ext uri="{FF2B5EF4-FFF2-40B4-BE49-F238E27FC236}">
                <a16:creationId xmlns:a16="http://schemas.microsoft.com/office/drawing/2014/main" id="{036E808C-48E5-7DE9-D974-5E0A6F196303}"/>
              </a:ext>
            </a:extLst>
          </p:cNvPr>
          <p:cNvSpPr/>
          <p:nvPr/>
        </p:nvSpPr>
        <p:spPr>
          <a:xfrm>
            <a:off x="-307509" y="-179965"/>
            <a:ext cx="12692419" cy="7231951"/>
          </a:xfrm>
          <a:prstGeom prst="roundRect">
            <a:avLst>
              <a:gd name="adj" fmla="val 0"/>
            </a:avLst>
          </a:prstGeom>
          <a:solidFill>
            <a:schemeClr val="tx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14" name="TextBox 13">
            <a:extLst>
              <a:ext uri="{FF2B5EF4-FFF2-40B4-BE49-F238E27FC236}">
                <a16:creationId xmlns:a16="http://schemas.microsoft.com/office/drawing/2014/main" id="{B4AE5604-D24D-710E-2437-B248F7A5D865}"/>
              </a:ext>
            </a:extLst>
          </p:cNvPr>
          <p:cNvSpPr txBox="1"/>
          <p:nvPr/>
        </p:nvSpPr>
        <p:spPr>
          <a:xfrm>
            <a:off x="436922" y="3767684"/>
            <a:ext cx="11755078" cy="2554545"/>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solidFill>
                <a:effectLst>
                  <a:outerShdw blurRad="38100" dist="38100" dir="2700000" algn="tl">
                    <a:srgbClr val="000000">
                      <a:alpha val="43137"/>
                    </a:srgbClr>
                  </a:outerShdw>
                </a:effectLst>
                <a:latin typeface="Avenir Next LT Pro" panose="020B0504020202020204" pitchFamily="34" charset="0"/>
              </a:rPr>
              <a:t>First project: </a:t>
            </a:r>
            <a:br>
              <a:rPr lang="en-US" sz="4000" dirty="0">
                <a:solidFill>
                  <a:schemeClr val="bg1"/>
                </a:solidFill>
                <a:effectLst>
                  <a:outerShdw blurRad="38100" dist="38100" dir="2700000" algn="tl">
                    <a:srgbClr val="000000">
                      <a:alpha val="43137"/>
                    </a:srgbClr>
                  </a:outerShdw>
                </a:effectLst>
                <a:latin typeface="Avenir Next LT Pro" panose="020B0504020202020204" pitchFamily="34" charset="0"/>
              </a:rPr>
            </a:br>
            <a:r>
              <a:rPr lang="en-US" sz="4000" dirty="0">
                <a:solidFill>
                  <a:schemeClr val="bg1"/>
                </a:solidFill>
                <a:effectLst>
                  <a:outerShdw blurRad="38100" dist="38100" dir="2700000" algn="tl">
                    <a:srgbClr val="000000">
                      <a:alpha val="43137"/>
                    </a:srgbClr>
                  </a:outerShdw>
                </a:effectLst>
                <a:latin typeface="Avenir Next LT Pro" panose="020B0504020202020204" pitchFamily="34" charset="0"/>
              </a:rPr>
              <a:t>“Northern Guam Lens Aquifer </a:t>
            </a:r>
            <a:br>
              <a:rPr lang="en-US" sz="4000" dirty="0">
                <a:solidFill>
                  <a:schemeClr val="bg1"/>
                </a:solidFill>
                <a:effectLst>
                  <a:outerShdw blurRad="38100" dist="38100" dir="2700000" algn="tl">
                    <a:srgbClr val="000000">
                      <a:alpha val="43137"/>
                    </a:srgbClr>
                  </a:outerShdw>
                </a:effectLst>
                <a:latin typeface="Avenir Next LT Pro" panose="020B0504020202020204" pitchFamily="34" charset="0"/>
              </a:rPr>
            </a:br>
            <a:r>
              <a:rPr lang="en-US" sz="4000" dirty="0">
                <a:solidFill>
                  <a:schemeClr val="bg1"/>
                </a:solidFill>
                <a:effectLst>
                  <a:outerShdw blurRad="38100" dist="38100" dir="2700000" algn="tl">
                    <a:srgbClr val="000000">
                      <a:alpha val="43137"/>
                    </a:srgbClr>
                  </a:outerShdw>
                </a:effectLst>
                <a:latin typeface="Avenir Next LT Pro" panose="020B0504020202020204" pitchFamily="34" charset="0"/>
              </a:rPr>
              <a:t>Production Well Nitrates” </a:t>
            </a:r>
          </a:p>
          <a:p>
            <a:pPr marL="571500" indent="-571500">
              <a:buFont typeface="Arial" panose="020B0604020202020204" pitchFamily="34" charset="0"/>
              <a:buChar char="•"/>
            </a:pPr>
            <a:r>
              <a:rPr lang="en-US" sz="4000" dirty="0">
                <a:solidFill>
                  <a:schemeClr val="bg1"/>
                </a:solidFill>
                <a:effectLst>
                  <a:outerShdw blurRad="38100" dist="38100" dir="2700000" algn="tl">
                    <a:srgbClr val="000000">
                      <a:alpha val="43137"/>
                    </a:srgbClr>
                  </a:outerShdw>
                </a:effectLst>
                <a:latin typeface="Avenir Next LT Pro" panose="020B0504020202020204" pitchFamily="34" charset="0"/>
              </a:rPr>
              <a:t>WERI Technical Report No. 180 (2023)</a:t>
            </a:r>
            <a:endParaRPr lang="en-GU" sz="4000" dirty="0">
              <a:solidFill>
                <a:schemeClr val="bg1"/>
              </a:solidFill>
              <a:effectLst>
                <a:outerShdw blurRad="38100" dist="38100" dir="2700000" algn="tl">
                  <a:srgbClr val="000000">
                    <a:alpha val="43137"/>
                  </a:srgbClr>
                </a:outerShdw>
              </a:effectLst>
              <a:latin typeface="Avenir Next LT Pro" panose="020B0504020202020204" pitchFamily="34" charset="0"/>
            </a:endParaRPr>
          </a:p>
        </p:txBody>
      </p:sp>
      <p:sp>
        <p:nvSpPr>
          <p:cNvPr id="3" name="TextBox 2">
            <a:extLst>
              <a:ext uri="{FF2B5EF4-FFF2-40B4-BE49-F238E27FC236}">
                <a16:creationId xmlns:a16="http://schemas.microsoft.com/office/drawing/2014/main" id="{115CC631-C8F8-7030-6734-A68EFA113218}"/>
              </a:ext>
            </a:extLst>
          </p:cNvPr>
          <p:cNvSpPr txBox="1"/>
          <p:nvPr/>
        </p:nvSpPr>
        <p:spPr>
          <a:xfrm>
            <a:off x="580225" y="1956503"/>
            <a:ext cx="5570756" cy="1631216"/>
          </a:xfrm>
          <a:prstGeom prst="rect">
            <a:avLst/>
          </a:prstGeom>
          <a:noFill/>
        </p:spPr>
        <p:txBody>
          <a:bodyPr wrap="none" rtlCol="0">
            <a:spAutoFit/>
          </a:bodyPr>
          <a:lstStyle/>
          <a:p>
            <a:r>
              <a:rPr lang="en-US" sz="10000" b="1" dirty="0">
                <a:solidFill>
                  <a:schemeClr val="bg1"/>
                </a:solidFill>
                <a:effectLst>
                  <a:outerShdw blurRad="38100" dist="38100" dir="2700000" algn="tl">
                    <a:srgbClr val="000000">
                      <a:alpha val="43137"/>
                    </a:srgbClr>
                  </a:outerShdw>
                </a:effectLst>
                <a:latin typeface="Rockwell" panose="02060603020205020403" pitchFamily="18" charset="0"/>
              </a:rPr>
              <a:t>MAppFx</a:t>
            </a:r>
            <a:endParaRPr lang="en-GU" sz="100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936635556"/>
      </p:ext>
    </p:extLst>
  </p:cSld>
  <p:clrMapOvr>
    <a:masterClrMapping/>
  </p:clrMapOvr>
  <p:transition spd="slow">
    <p:strips dir="ru"/>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1F1D48A-56DB-2A47-815B-964FA27DF1D6}"/>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21611E4D-3488-5EE1-0B7C-C263EEB99F16}"/>
              </a:ext>
            </a:extLst>
          </p:cNvPr>
          <p:cNvGrpSpPr/>
          <p:nvPr/>
        </p:nvGrpSpPr>
        <p:grpSpPr>
          <a:xfrm>
            <a:off x="3008671" y="212829"/>
            <a:ext cx="6037653" cy="6247303"/>
            <a:chOff x="5961667" y="1296363"/>
            <a:chExt cx="5570756" cy="5764193"/>
          </a:xfrm>
        </p:grpSpPr>
        <p:sp>
          <p:nvSpPr>
            <p:cNvPr id="7" name="Rounded Rectangle 5">
              <a:extLst>
                <a:ext uri="{FF2B5EF4-FFF2-40B4-BE49-F238E27FC236}">
                  <a16:creationId xmlns:a16="http://schemas.microsoft.com/office/drawing/2014/main" id="{1D500316-C7ED-8B50-7EE2-FC24050E0FAA}"/>
                </a:ext>
              </a:extLst>
            </p:cNvPr>
            <p:cNvSpPr/>
            <p:nvPr/>
          </p:nvSpPr>
          <p:spPr>
            <a:xfrm>
              <a:off x="5961667" y="1296363"/>
              <a:ext cx="5570756" cy="5764193"/>
            </a:xfrm>
            <a:prstGeom prst="roundRect">
              <a:avLst>
                <a:gd name="adj" fmla="val 1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C293C6CF-8266-A816-ECED-4D1370F456EC}"/>
                </a:ext>
              </a:extLst>
            </p:cNvPr>
            <p:cNvGrpSpPr/>
            <p:nvPr/>
          </p:nvGrpSpPr>
          <p:grpSpPr>
            <a:xfrm>
              <a:off x="6150981" y="1487990"/>
              <a:ext cx="5164755" cy="5370010"/>
              <a:chOff x="2513695" y="1273776"/>
              <a:chExt cx="4386893" cy="5016694"/>
            </a:xfrm>
          </p:grpSpPr>
          <p:pic>
            <p:nvPicPr>
              <p:cNvPr id="9" name="Picture 8" descr="Graphical user interface, table&#10;&#10;Description automatically generated">
                <a:extLst>
                  <a:ext uri="{FF2B5EF4-FFF2-40B4-BE49-F238E27FC236}">
                    <a16:creationId xmlns:a16="http://schemas.microsoft.com/office/drawing/2014/main" id="{63B132A1-4842-3FAB-B8B9-1851E67C0DD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6419" b="1648"/>
              <a:stretch/>
            </p:blipFill>
            <p:spPr bwMode="auto">
              <a:xfrm>
                <a:off x="2513695" y="1317979"/>
                <a:ext cx="4386893" cy="4843138"/>
              </a:xfrm>
              <a:prstGeom prst="rect">
                <a:avLst/>
              </a:prstGeom>
              <a:noFill/>
              <a:ln>
                <a:noFill/>
              </a:ln>
            </p:spPr>
          </p:pic>
          <p:sp>
            <p:nvSpPr>
              <p:cNvPr id="10" name="Rectangle: Rounded Corners 14">
                <a:extLst>
                  <a:ext uri="{FF2B5EF4-FFF2-40B4-BE49-F238E27FC236}">
                    <a16:creationId xmlns:a16="http://schemas.microsoft.com/office/drawing/2014/main" id="{95E47A76-8E8E-9197-E33A-4575A7211420}"/>
                  </a:ext>
                </a:extLst>
              </p:cNvPr>
              <p:cNvSpPr/>
              <p:nvPr/>
            </p:nvSpPr>
            <p:spPr>
              <a:xfrm>
                <a:off x="2513695" y="1273776"/>
                <a:ext cx="4386893" cy="5016694"/>
              </a:xfrm>
              <a:prstGeom prst="roundRect">
                <a:avLst>
                  <a:gd name="adj" fmla="val 2195"/>
                </a:avLst>
              </a:prstGeom>
              <a:no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grpSp>
      </p:grpSp>
      <p:grpSp>
        <p:nvGrpSpPr>
          <p:cNvPr id="3" name="Group 2">
            <a:extLst>
              <a:ext uri="{FF2B5EF4-FFF2-40B4-BE49-F238E27FC236}">
                <a16:creationId xmlns:a16="http://schemas.microsoft.com/office/drawing/2014/main" id="{54C31FFC-EB76-7CC1-A677-BF9195E1BE50}"/>
              </a:ext>
            </a:extLst>
          </p:cNvPr>
          <p:cNvGrpSpPr/>
          <p:nvPr/>
        </p:nvGrpSpPr>
        <p:grpSpPr>
          <a:xfrm>
            <a:off x="8811476" y="341852"/>
            <a:ext cx="1515433" cy="759703"/>
            <a:chOff x="11498580" y="5049171"/>
            <a:chExt cx="2440294" cy="1223346"/>
          </a:xfrm>
          <a:effectLst>
            <a:outerShdw blurRad="127000" dist="38100" dir="2700000" algn="tl" rotWithShape="0">
              <a:prstClr val="black">
                <a:alpha val="40000"/>
              </a:prstClr>
            </a:outerShdw>
          </a:effectLst>
        </p:grpSpPr>
        <p:sp>
          <p:nvSpPr>
            <p:cNvPr id="4" name="Rectangle: Rounded Corners 3">
              <a:extLst>
                <a:ext uri="{FF2B5EF4-FFF2-40B4-BE49-F238E27FC236}">
                  <a16:creationId xmlns:a16="http://schemas.microsoft.com/office/drawing/2014/main" id="{FFFF76E6-9C97-4940-AA43-A11105057507}"/>
                </a:ext>
              </a:extLst>
            </p:cNvPr>
            <p:cNvSpPr/>
            <p:nvPr/>
          </p:nvSpPr>
          <p:spPr>
            <a:xfrm>
              <a:off x="11498580" y="5049171"/>
              <a:ext cx="2440294" cy="1223346"/>
            </a:xfrm>
            <a:prstGeom prst="roundRect">
              <a:avLst>
                <a:gd name="adj" fmla="val 50000"/>
              </a:avLst>
            </a:prstGeom>
            <a:solidFill>
              <a:srgbClr val="008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5" name="Picture 2" descr="Excel Logo, symbol, meaning, history, PNG, brand">
              <a:extLst>
                <a:ext uri="{FF2B5EF4-FFF2-40B4-BE49-F238E27FC236}">
                  <a16:creationId xmlns:a16="http://schemas.microsoft.com/office/drawing/2014/main" id="{1705A2FB-97ED-5394-C437-E677C180F9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04207" y="5167925"/>
              <a:ext cx="1829039" cy="985838"/>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12">
            <a:extLst>
              <a:ext uri="{FF2B5EF4-FFF2-40B4-BE49-F238E27FC236}">
                <a16:creationId xmlns:a16="http://schemas.microsoft.com/office/drawing/2014/main" id="{9D33EF37-1BAC-0D3A-3CB7-B2C47B41BDD2}"/>
              </a:ext>
            </a:extLst>
          </p:cNvPr>
          <p:cNvPicPr>
            <a:picLocks noChangeAspect="1"/>
          </p:cNvPicPr>
          <p:nvPr/>
        </p:nvPicPr>
        <p:blipFill>
          <a:blip r:embed="rId6"/>
          <a:stretch>
            <a:fillRect/>
          </a:stretch>
        </p:blipFill>
        <p:spPr>
          <a:xfrm>
            <a:off x="12597967" y="139771"/>
            <a:ext cx="5235185" cy="7469261"/>
          </a:xfrm>
          <a:prstGeom prst="roundRect">
            <a:avLst>
              <a:gd name="adj" fmla="val 1160"/>
            </a:avLst>
          </a:prstGeom>
          <a:ln>
            <a:noFill/>
          </a:ln>
          <a:effectLst>
            <a:outerShdw blurRad="50800" dist="38100" dir="2700000" algn="tl" rotWithShape="0">
              <a:prstClr val="black">
                <a:alpha val="40000"/>
              </a:prstClr>
            </a:outerShdw>
          </a:effectLst>
        </p:spPr>
      </p:pic>
      <p:grpSp>
        <p:nvGrpSpPr>
          <p:cNvPr id="12" name="Group 11">
            <a:extLst>
              <a:ext uri="{FF2B5EF4-FFF2-40B4-BE49-F238E27FC236}">
                <a16:creationId xmlns:a16="http://schemas.microsoft.com/office/drawing/2014/main" id="{A40930F5-E3B5-D35D-6722-9448DFCF4BE0}"/>
              </a:ext>
            </a:extLst>
          </p:cNvPr>
          <p:cNvGrpSpPr/>
          <p:nvPr/>
        </p:nvGrpSpPr>
        <p:grpSpPr>
          <a:xfrm>
            <a:off x="365008" y="5338468"/>
            <a:ext cx="10686550" cy="1200329"/>
            <a:chOff x="365008" y="5338468"/>
            <a:chExt cx="10686550" cy="1200329"/>
          </a:xfrm>
        </p:grpSpPr>
        <p:sp>
          <p:nvSpPr>
            <p:cNvPr id="11" name="Rectangle: Rounded Corners 10">
              <a:extLst>
                <a:ext uri="{FF2B5EF4-FFF2-40B4-BE49-F238E27FC236}">
                  <a16:creationId xmlns:a16="http://schemas.microsoft.com/office/drawing/2014/main" id="{2BF05970-7DC4-F21C-CEBC-A555C5EB3DA1}"/>
                </a:ext>
              </a:extLst>
            </p:cNvPr>
            <p:cNvSpPr>
              <a:spLocks/>
            </p:cNvSpPr>
            <p:nvPr/>
          </p:nvSpPr>
          <p:spPr>
            <a:xfrm>
              <a:off x="365008" y="5493774"/>
              <a:ext cx="10686550" cy="966358"/>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2" name="TextBox 1">
              <a:extLst>
                <a:ext uri="{FF2B5EF4-FFF2-40B4-BE49-F238E27FC236}">
                  <a16:creationId xmlns:a16="http://schemas.microsoft.com/office/drawing/2014/main" id="{21D82606-0A21-E756-621E-FB6160C2AB85}"/>
                </a:ext>
              </a:extLst>
            </p:cNvPr>
            <p:cNvSpPr txBox="1"/>
            <p:nvPr/>
          </p:nvSpPr>
          <p:spPr>
            <a:xfrm>
              <a:off x="865707" y="5338468"/>
              <a:ext cx="9685152" cy="1200329"/>
            </a:xfrm>
            <a:prstGeom prst="rect">
              <a:avLst/>
            </a:prstGeom>
            <a:noFill/>
          </p:spPr>
          <p:txBody>
            <a:bodyPr wrap="none" rtlCol="0">
              <a:spAutoFit/>
            </a:bodyPr>
            <a:lstStyle/>
            <a:p>
              <a:r>
                <a:rPr lang="en-US" sz="7200" b="1" dirty="0">
                  <a:solidFill>
                    <a:schemeClr val="bg1"/>
                  </a:solidFill>
                  <a:effectLst>
                    <a:outerShdw blurRad="50800" dist="38100" dir="2700000" algn="tl" rotWithShape="0">
                      <a:prstClr val="black">
                        <a:alpha val="40000"/>
                      </a:prstClr>
                    </a:outerShdw>
                  </a:effectLst>
                  <a:latin typeface="Rockwell" panose="02060603020205020403" pitchFamily="18" charset="0"/>
                </a:rPr>
                <a:t>Information</a:t>
              </a:r>
              <a:r>
                <a:rPr lang="en-US" sz="3600" b="1" dirty="0">
                  <a:latin typeface="Rockwell" panose="02060603020205020403" pitchFamily="18" charset="0"/>
                </a:rPr>
                <a:t> </a:t>
              </a:r>
              <a:r>
                <a:rPr lang="en-US" sz="7200" b="1" dirty="0">
                  <a:solidFill>
                    <a:schemeClr val="bg1"/>
                  </a:solidFill>
                  <a:effectLst>
                    <a:outerShdw blurRad="50800" dist="38100" dir="2700000" algn="tl" rotWithShape="0">
                      <a:prstClr val="black">
                        <a:alpha val="40000"/>
                      </a:prstClr>
                    </a:outerShdw>
                  </a:effectLst>
                  <a:latin typeface="Rockwell" panose="02060603020205020403" pitchFamily="18" charset="0"/>
                </a:rPr>
                <a:t>Transfer</a:t>
              </a:r>
              <a:endParaRPr lang="en-GU" sz="7200" b="1" dirty="0">
                <a:solidFill>
                  <a:schemeClr val="bg1"/>
                </a:solidFill>
                <a:effectLst>
                  <a:outerShdw blurRad="50800" dist="38100" dir="2700000" algn="tl" rotWithShape="0">
                    <a:prstClr val="black">
                      <a:alpha val="40000"/>
                    </a:prstClr>
                  </a:outerShdw>
                </a:effectLst>
                <a:latin typeface="Rockwell" panose="02060603020205020403" pitchFamily="18" charset="0"/>
              </a:endParaRPr>
            </a:p>
          </p:txBody>
        </p:sp>
      </p:grpSp>
    </p:spTree>
    <p:extLst>
      <p:ext uri="{BB962C8B-B14F-4D97-AF65-F5344CB8AC3E}">
        <p14:creationId xmlns:p14="http://schemas.microsoft.com/office/powerpoint/2010/main" val="2384884436"/>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EBDD863-F54C-01E1-9675-F3E4A4992139}"/>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83A57A23-2DD8-994C-3388-CF310F0BCCF8}"/>
              </a:ext>
            </a:extLst>
          </p:cNvPr>
          <p:cNvPicPr>
            <a:picLocks noChangeAspect="1"/>
          </p:cNvPicPr>
          <p:nvPr/>
        </p:nvPicPr>
        <p:blipFill>
          <a:blip r:embed="rId4"/>
          <a:stretch>
            <a:fillRect/>
          </a:stretch>
        </p:blipFill>
        <p:spPr>
          <a:xfrm>
            <a:off x="3514920" y="139771"/>
            <a:ext cx="5235185" cy="7469261"/>
          </a:xfrm>
          <a:prstGeom prst="roundRect">
            <a:avLst>
              <a:gd name="adj" fmla="val 1160"/>
            </a:avLst>
          </a:prstGeom>
          <a:ln>
            <a:noFill/>
          </a:ln>
          <a:effectLst>
            <a:outerShdw blurRad="50800" dist="38100" dir="2700000" algn="tl" rotWithShape="0">
              <a:prstClr val="black">
                <a:alpha val="40000"/>
              </a:prstClr>
            </a:outerShdw>
          </a:effectLst>
        </p:spPr>
      </p:pic>
      <p:grpSp>
        <p:nvGrpSpPr>
          <p:cNvPr id="14" name="Group 13">
            <a:extLst>
              <a:ext uri="{FF2B5EF4-FFF2-40B4-BE49-F238E27FC236}">
                <a16:creationId xmlns:a16="http://schemas.microsoft.com/office/drawing/2014/main" id="{2DE72644-B42B-B505-B342-30A65DEEB818}"/>
              </a:ext>
            </a:extLst>
          </p:cNvPr>
          <p:cNvGrpSpPr/>
          <p:nvPr/>
        </p:nvGrpSpPr>
        <p:grpSpPr>
          <a:xfrm>
            <a:off x="8271287" y="319203"/>
            <a:ext cx="1515433" cy="759703"/>
            <a:chOff x="11569814" y="3707071"/>
            <a:chExt cx="2440294" cy="1223346"/>
          </a:xfrm>
          <a:effectLst>
            <a:outerShdw blurRad="127000" dist="38100" dir="2700000" algn="tl" rotWithShape="0">
              <a:prstClr val="black">
                <a:alpha val="40000"/>
              </a:prstClr>
            </a:outerShdw>
          </a:effectLst>
        </p:grpSpPr>
        <p:sp>
          <p:nvSpPr>
            <p:cNvPr id="15" name="Rectangle: Rounded Corners 14">
              <a:extLst>
                <a:ext uri="{FF2B5EF4-FFF2-40B4-BE49-F238E27FC236}">
                  <a16:creationId xmlns:a16="http://schemas.microsoft.com/office/drawing/2014/main" id="{B0F9AEA6-968D-38D8-72C7-7E00EF5A8174}"/>
                </a:ext>
              </a:extLst>
            </p:cNvPr>
            <p:cNvSpPr/>
            <p:nvPr/>
          </p:nvSpPr>
          <p:spPr>
            <a:xfrm>
              <a:off x="11569814" y="3707071"/>
              <a:ext cx="2440294" cy="1223346"/>
            </a:xfrm>
            <a:prstGeom prst="roundRect">
              <a:avLst>
                <a:gd name="adj" fmla="val 50000"/>
              </a:avLst>
            </a:prstGeom>
            <a:solidFill>
              <a:srgbClr val="9777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16" name="Picture 4" descr="Json file - Free interface icons">
              <a:extLst>
                <a:ext uri="{FF2B5EF4-FFF2-40B4-BE49-F238E27FC236}">
                  <a16:creationId xmlns:a16="http://schemas.microsoft.com/office/drawing/2014/main" id="{4DDC02FD-AC7C-0ABD-AD5E-74D65AC9FF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29379" y="3854284"/>
              <a:ext cx="928920" cy="9289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3A2160B4-CB27-0457-B718-491E8910563D}"/>
              </a:ext>
            </a:extLst>
          </p:cNvPr>
          <p:cNvGrpSpPr/>
          <p:nvPr/>
        </p:nvGrpSpPr>
        <p:grpSpPr>
          <a:xfrm>
            <a:off x="-6400800" y="212829"/>
            <a:ext cx="6037653" cy="6247303"/>
            <a:chOff x="5961667" y="1296363"/>
            <a:chExt cx="5570756" cy="5764193"/>
          </a:xfrm>
        </p:grpSpPr>
        <p:sp>
          <p:nvSpPr>
            <p:cNvPr id="18" name="Rounded Rectangle 5">
              <a:extLst>
                <a:ext uri="{FF2B5EF4-FFF2-40B4-BE49-F238E27FC236}">
                  <a16:creationId xmlns:a16="http://schemas.microsoft.com/office/drawing/2014/main" id="{976B1DFF-C32F-5FB8-5397-192CC66E0060}"/>
                </a:ext>
              </a:extLst>
            </p:cNvPr>
            <p:cNvSpPr/>
            <p:nvPr/>
          </p:nvSpPr>
          <p:spPr>
            <a:xfrm>
              <a:off x="5961667" y="1296363"/>
              <a:ext cx="5570756" cy="5764193"/>
            </a:xfrm>
            <a:prstGeom prst="roundRect">
              <a:avLst>
                <a:gd name="adj" fmla="val 1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EA6A2BD8-7674-1C67-EF20-7BF9EEDFFB1D}"/>
                </a:ext>
              </a:extLst>
            </p:cNvPr>
            <p:cNvGrpSpPr/>
            <p:nvPr/>
          </p:nvGrpSpPr>
          <p:grpSpPr>
            <a:xfrm>
              <a:off x="6150981" y="1487990"/>
              <a:ext cx="5164755" cy="5370010"/>
              <a:chOff x="2513695" y="1273776"/>
              <a:chExt cx="4386893" cy="5016694"/>
            </a:xfrm>
          </p:grpSpPr>
          <p:pic>
            <p:nvPicPr>
              <p:cNvPr id="20" name="Picture 19" descr="Graphical user interface, table&#10;&#10;Description automatically generated">
                <a:extLst>
                  <a:ext uri="{FF2B5EF4-FFF2-40B4-BE49-F238E27FC236}">
                    <a16:creationId xmlns:a16="http://schemas.microsoft.com/office/drawing/2014/main" id="{F6C296A7-5BF7-346C-B9F1-29EE93E027B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46419" b="1648"/>
              <a:stretch/>
            </p:blipFill>
            <p:spPr bwMode="auto">
              <a:xfrm>
                <a:off x="2513695" y="1317979"/>
                <a:ext cx="4386893" cy="4843138"/>
              </a:xfrm>
              <a:prstGeom prst="rect">
                <a:avLst/>
              </a:prstGeom>
              <a:noFill/>
              <a:ln>
                <a:noFill/>
              </a:ln>
            </p:spPr>
          </p:pic>
          <p:sp>
            <p:nvSpPr>
              <p:cNvPr id="21" name="Rectangle: Rounded Corners 14">
                <a:extLst>
                  <a:ext uri="{FF2B5EF4-FFF2-40B4-BE49-F238E27FC236}">
                    <a16:creationId xmlns:a16="http://schemas.microsoft.com/office/drawing/2014/main" id="{58BE350D-72C7-5F94-991D-2E59BFAE52F7}"/>
                  </a:ext>
                </a:extLst>
              </p:cNvPr>
              <p:cNvSpPr/>
              <p:nvPr/>
            </p:nvSpPr>
            <p:spPr>
              <a:xfrm>
                <a:off x="2513695" y="1273776"/>
                <a:ext cx="4386893" cy="5016694"/>
              </a:xfrm>
              <a:prstGeom prst="roundRect">
                <a:avLst>
                  <a:gd name="adj" fmla="val 2195"/>
                </a:avLst>
              </a:prstGeom>
              <a:no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grpSp>
      </p:grpSp>
      <p:grpSp>
        <p:nvGrpSpPr>
          <p:cNvPr id="22" name="Group 21">
            <a:extLst>
              <a:ext uri="{FF2B5EF4-FFF2-40B4-BE49-F238E27FC236}">
                <a16:creationId xmlns:a16="http://schemas.microsoft.com/office/drawing/2014/main" id="{38A20257-3519-64DC-AB7D-AA84CE192ED7}"/>
              </a:ext>
            </a:extLst>
          </p:cNvPr>
          <p:cNvGrpSpPr/>
          <p:nvPr/>
        </p:nvGrpSpPr>
        <p:grpSpPr>
          <a:xfrm>
            <a:off x="365008" y="5338468"/>
            <a:ext cx="10686550" cy="1200329"/>
            <a:chOff x="365008" y="5338468"/>
            <a:chExt cx="10686550" cy="1200329"/>
          </a:xfrm>
        </p:grpSpPr>
        <p:sp>
          <p:nvSpPr>
            <p:cNvPr id="23" name="Rectangle: Rounded Corners 22">
              <a:extLst>
                <a:ext uri="{FF2B5EF4-FFF2-40B4-BE49-F238E27FC236}">
                  <a16:creationId xmlns:a16="http://schemas.microsoft.com/office/drawing/2014/main" id="{51C17F95-E0EA-DD1A-ED93-52EB23B8933E}"/>
                </a:ext>
              </a:extLst>
            </p:cNvPr>
            <p:cNvSpPr>
              <a:spLocks/>
            </p:cNvSpPr>
            <p:nvPr/>
          </p:nvSpPr>
          <p:spPr>
            <a:xfrm>
              <a:off x="365008" y="5493774"/>
              <a:ext cx="10686550" cy="966358"/>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24" name="TextBox 23">
              <a:extLst>
                <a:ext uri="{FF2B5EF4-FFF2-40B4-BE49-F238E27FC236}">
                  <a16:creationId xmlns:a16="http://schemas.microsoft.com/office/drawing/2014/main" id="{0171D79B-6BEA-7E00-FF64-6B440670C7DE}"/>
                </a:ext>
              </a:extLst>
            </p:cNvPr>
            <p:cNvSpPr txBox="1"/>
            <p:nvPr/>
          </p:nvSpPr>
          <p:spPr>
            <a:xfrm>
              <a:off x="865707" y="5338468"/>
              <a:ext cx="9685152" cy="1200329"/>
            </a:xfrm>
            <a:prstGeom prst="rect">
              <a:avLst/>
            </a:prstGeom>
            <a:noFill/>
          </p:spPr>
          <p:txBody>
            <a:bodyPr wrap="none" rtlCol="0">
              <a:spAutoFit/>
            </a:bodyPr>
            <a:lstStyle/>
            <a:p>
              <a:r>
                <a:rPr lang="en-US" sz="7200" b="1" dirty="0">
                  <a:solidFill>
                    <a:schemeClr val="bg1"/>
                  </a:solidFill>
                  <a:effectLst>
                    <a:outerShdw blurRad="50800" dist="38100" dir="2700000" algn="tl" rotWithShape="0">
                      <a:prstClr val="black">
                        <a:alpha val="40000"/>
                      </a:prstClr>
                    </a:outerShdw>
                  </a:effectLst>
                  <a:latin typeface="Rockwell" panose="02060603020205020403" pitchFamily="18" charset="0"/>
                </a:rPr>
                <a:t>Information</a:t>
              </a:r>
              <a:r>
                <a:rPr lang="en-US" sz="3600" b="1" dirty="0">
                  <a:latin typeface="Rockwell" panose="02060603020205020403" pitchFamily="18" charset="0"/>
                </a:rPr>
                <a:t> </a:t>
              </a:r>
              <a:r>
                <a:rPr lang="en-US" sz="7200" b="1" dirty="0">
                  <a:solidFill>
                    <a:schemeClr val="bg1"/>
                  </a:solidFill>
                  <a:effectLst>
                    <a:outerShdw blurRad="50800" dist="38100" dir="2700000" algn="tl" rotWithShape="0">
                      <a:prstClr val="black">
                        <a:alpha val="40000"/>
                      </a:prstClr>
                    </a:outerShdw>
                  </a:effectLst>
                  <a:latin typeface="Rockwell" panose="02060603020205020403" pitchFamily="18" charset="0"/>
                </a:rPr>
                <a:t>Transfer</a:t>
              </a:r>
              <a:endParaRPr lang="en-GU" sz="7200" b="1" dirty="0">
                <a:solidFill>
                  <a:schemeClr val="bg1"/>
                </a:solidFill>
                <a:effectLst>
                  <a:outerShdw blurRad="50800" dist="38100" dir="2700000" algn="tl" rotWithShape="0">
                    <a:prstClr val="black">
                      <a:alpha val="40000"/>
                    </a:prstClr>
                  </a:outerShdw>
                </a:effectLst>
                <a:latin typeface="Rockwell" panose="02060603020205020403" pitchFamily="18" charset="0"/>
              </a:endParaRPr>
            </a:p>
          </p:txBody>
        </p:sp>
      </p:grpSp>
    </p:spTree>
    <p:extLst>
      <p:ext uri="{BB962C8B-B14F-4D97-AF65-F5344CB8AC3E}">
        <p14:creationId xmlns:p14="http://schemas.microsoft.com/office/powerpoint/2010/main" val="3559998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437FC20A-FD2F-0551-F34D-ABA897AFFDF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7E57F01-2258-773B-0705-4BEBF9D29214}"/>
              </a:ext>
            </a:extLst>
          </p:cNvPr>
          <p:cNvPicPr>
            <a:picLocks noChangeAspect="1"/>
          </p:cNvPicPr>
          <p:nvPr/>
        </p:nvPicPr>
        <p:blipFill>
          <a:blip r:embed="rId5">
            <a:extLst>
              <a:ext uri="{BEBA8EAE-BF5A-486C-A8C5-ECC9F3942E4B}">
                <a14:imgProps xmlns:a14="http://schemas.microsoft.com/office/drawing/2010/main">
                  <a14:imgLayer r:embed="rId6">
                    <a14:imgEffect>
                      <a14:artisticBlur radius="8"/>
                    </a14:imgEffect>
                  </a14:imgLayer>
                </a14:imgProps>
              </a:ext>
              <a:ext uri="{28A0092B-C50C-407E-A947-70E740481C1C}">
                <a14:useLocalDpi xmlns:a14="http://schemas.microsoft.com/office/drawing/2010/main" val="0"/>
              </a:ext>
            </a:extLst>
          </a:blip>
          <a:srcRect r="14210"/>
          <a:stretch>
            <a:fillRect/>
          </a:stretch>
        </p:blipFill>
        <p:spPr>
          <a:xfrm>
            <a:off x="20" y="1282"/>
            <a:ext cx="12191980" cy="6856718"/>
          </a:xfrm>
          <a:prstGeom prst="rect">
            <a:avLst/>
          </a:prstGeom>
        </p:spPr>
      </p:pic>
      <p:sp>
        <p:nvSpPr>
          <p:cNvPr id="9" name="Rectangle: Rounded Corners 18">
            <a:extLst>
              <a:ext uri="{FF2B5EF4-FFF2-40B4-BE49-F238E27FC236}">
                <a16:creationId xmlns:a16="http://schemas.microsoft.com/office/drawing/2014/main" id="{FA0111F6-CCC0-E654-6D9C-6FEB8A253FC0}"/>
              </a:ext>
            </a:extLst>
          </p:cNvPr>
          <p:cNvSpPr/>
          <p:nvPr/>
        </p:nvSpPr>
        <p:spPr>
          <a:xfrm>
            <a:off x="-197533" y="-145613"/>
            <a:ext cx="12587063" cy="7129789"/>
          </a:xfrm>
          <a:prstGeom prst="roundRect">
            <a:avLst>
              <a:gd name="adj" fmla="val 0"/>
            </a:avLst>
          </a:prstGeom>
          <a:solidFill>
            <a:schemeClr val="tx2">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3" name="TextBox 2">
            <a:extLst>
              <a:ext uri="{FF2B5EF4-FFF2-40B4-BE49-F238E27FC236}">
                <a16:creationId xmlns:a16="http://schemas.microsoft.com/office/drawing/2014/main" id="{E2C1961C-6373-31DE-A4A3-0694AF1AAF51}"/>
              </a:ext>
            </a:extLst>
          </p:cNvPr>
          <p:cNvSpPr txBox="1"/>
          <p:nvPr/>
        </p:nvSpPr>
        <p:spPr>
          <a:xfrm>
            <a:off x="661987" y="1673978"/>
            <a:ext cx="4928785" cy="1446550"/>
          </a:xfrm>
          <a:prstGeom prst="rect">
            <a:avLst/>
          </a:prstGeom>
          <a:noFill/>
        </p:spPr>
        <p:txBody>
          <a:bodyPr wrap="none" rtlCol="0">
            <a:spAutoFit/>
          </a:bodyPr>
          <a:lstStyle/>
          <a:p>
            <a:r>
              <a:rPr lang="en-US" sz="8800" b="1" dirty="0">
                <a:solidFill>
                  <a:schemeClr val="bg1"/>
                </a:solidFill>
                <a:effectLst>
                  <a:outerShdw blurRad="50800" dist="38100" dir="2700000" algn="tl" rotWithShape="0">
                    <a:prstClr val="black">
                      <a:alpha val="40000"/>
                    </a:prstClr>
                  </a:outerShdw>
                </a:effectLst>
                <a:latin typeface="Rockwell" panose="02060603020205020403" pitchFamily="18" charset="0"/>
              </a:rPr>
              <a:t>Features</a:t>
            </a:r>
            <a:endParaRPr lang="en-GU" sz="8800" b="1" dirty="0">
              <a:solidFill>
                <a:schemeClr val="bg1"/>
              </a:solidFill>
              <a:effectLst>
                <a:outerShdw blurRad="50800" dist="38100" dir="2700000" algn="tl" rotWithShape="0">
                  <a:prstClr val="black">
                    <a:alpha val="40000"/>
                  </a:prstClr>
                </a:outerShdw>
              </a:effectLst>
              <a:latin typeface="Rockwell" panose="02060603020205020403" pitchFamily="18" charset="0"/>
            </a:endParaRPr>
          </a:p>
        </p:txBody>
      </p:sp>
      <p:sp>
        <p:nvSpPr>
          <p:cNvPr id="4" name="TextBox 3">
            <a:extLst>
              <a:ext uri="{FF2B5EF4-FFF2-40B4-BE49-F238E27FC236}">
                <a16:creationId xmlns:a16="http://schemas.microsoft.com/office/drawing/2014/main" id="{566D2841-0C13-B48B-09D5-CF7161CF6E66}"/>
              </a:ext>
            </a:extLst>
          </p:cNvPr>
          <p:cNvSpPr txBox="1"/>
          <p:nvPr/>
        </p:nvSpPr>
        <p:spPr>
          <a:xfrm>
            <a:off x="661987" y="3120528"/>
            <a:ext cx="10965906" cy="317009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4000" dirty="0">
                <a:solidFill>
                  <a:schemeClr val="bg1"/>
                </a:solidFill>
                <a:effectLst>
                  <a:outerShdw blurRad="50800" dist="38100" dir="2700000" algn="tl" rotWithShape="0">
                    <a:prstClr val="black">
                      <a:alpha val="40000"/>
                    </a:prstClr>
                  </a:outerShdw>
                </a:effectLst>
                <a:latin typeface="Avenir Next LT Pro" panose="020B0504020202020204" pitchFamily="34" charset="0"/>
              </a:rPr>
              <a:t>Map and graph components </a:t>
            </a:r>
          </a:p>
          <a:p>
            <a:pPr marL="285750" indent="-285750">
              <a:buFont typeface="Arial" panose="020B0604020202020204" pitchFamily="34" charset="0"/>
              <a:buChar char="•"/>
            </a:pPr>
            <a:r>
              <a:rPr lang="en-US" sz="4000" dirty="0">
                <a:solidFill>
                  <a:schemeClr val="bg1"/>
                </a:solidFill>
                <a:effectLst>
                  <a:outerShdw blurRad="50800" dist="38100" dir="2700000" algn="tl" rotWithShape="0">
                    <a:prstClr val="black">
                      <a:alpha val="40000"/>
                    </a:prstClr>
                  </a:outerShdw>
                </a:effectLst>
                <a:latin typeface="Avenir Next LT Pro" panose="020B0504020202020204" pitchFamily="34" charset="0"/>
              </a:rPr>
              <a:t>Configurable additional features</a:t>
            </a:r>
          </a:p>
          <a:p>
            <a:pPr marL="742950" lvl="1" indent="-285750">
              <a:buFont typeface="Arial" panose="020B0604020202020204" pitchFamily="34" charset="0"/>
              <a:buChar char="•"/>
            </a:pPr>
            <a:r>
              <a:rPr lang="en-US" sz="4000" dirty="0">
                <a:solidFill>
                  <a:schemeClr val="bg1"/>
                </a:solidFill>
                <a:effectLst>
                  <a:outerShdw blurRad="50800" dist="38100" dir="2700000" algn="tl" rotWithShape="0">
                    <a:prstClr val="black">
                      <a:alpha val="40000"/>
                    </a:prstClr>
                  </a:outerShdw>
                </a:effectLst>
                <a:latin typeface="Avenir Next LT Pro"/>
              </a:rPr>
              <a:t>Map widgets </a:t>
            </a:r>
          </a:p>
          <a:p>
            <a:pPr marL="742950" lvl="1" indent="-285750">
              <a:buFont typeface="Arial" panose="020B0604020202020204" pitchFamily="34" charset="0"/>
              <a:buChar char="•"/>
            </a:pPr>
            <a:r>
              <a:rPr lang="en-US" sz="4000" dirty="0">
                <a:solidFill>
                  <a:schemeClr val="bg1"/>
                </a:solidFill>
                <a:effectLst>
                  <a:outerShdw blurRad="50800" dist="38100" dir="2700000" algn="tl" rotWithShape="0">
                    <a:prstClr val="black">
                      <a:alpha val="40000"/>
                    </a:prstClr>
                  </a:outerShdw>
                </a:effectLst>
                <a:latin typeface="Avenir Next LT Pro"/>
              </a:rPr>
              <a:t>Different views </a:t>
            </a:r>
          </a:p>
          <a:p>
            <a:pPr marL="285750" indent="-285750">
              <a:buFont typeface="Arial" panose="020B0604020202020204" pitchFamily="34" charset="0"/>
              <a:buChar char="•"/>
            </a:pPr>
            <a:r>
              <a:rPr lang="en-US" sz="4000" dirty="0">
                <a:solidFill>
                  <a:schemeClr val="bg1"/>
                </a:solidFill>
                <a:effectLst>
                  <a:outerShdw blurRad="50800" dist="38100" dir="2700000" algn="tl" rotWithShape="0">
                    <a:prstClr val="black">
                      <a:alpha val="40000"/>
                    </a:prstClr>
                  </a:outerShdw>
                </a:effectLst>
                <a:latin typeface="Avenir Next LT Pro" panose="020B0504020202020204" pitchFamily="34" charset="0"/>
              </a:rPr>
              <a:t>User-friendly interface </a:t>
            </a:r>
          </a:p>
        </p:txBody>
      </p:sp>
    </p:spTree>
    <p:extLst>
      <p:ext uri="{BB962C8B-B14F-4D97-AF65-F5344CB8AC3E}">
        <p14:creationId xmlns:p14="http://schemas.microsoft.com/office/powerpoint/2010/main" val="1287435268"/>
      </p:ext>
    </p:extLst>
  </p:cSld>
  <p:clrMapOvr>
    <a:overrideClrMapping bg1="lt1" tx1="dk1" bg2="lt2" tx2="dk2" accent1="accent1" accent2="accent2" accent3="accent3" accent4="accent4" accent5="accent5" accent6="accent6" hlink="hlink" folHlink="folHlink"/>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3A662-8A6C-B053-29C3-9932EE5D7E7A}"/>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81031C70-DDC2-A32D-F2FA-0D78C6C89CD7}"/>
              </a:ext>
            </a:extLst>
          </p:cNvPr>
          <p:cNvPicPr>
            <a:picLocks noGrp="1" noRot="1" noChangeAspect="1" noMove="1" noResize="1" noEditPoints="1" noAdjustHandles="1" noChangeArrowheads="1" noChangeShapeType="1" noCrop="1"/>
          </p:cNvPicPr>
          <p:nvPr/>
        </p:nvPicPr>
        <p:blipFill>
          <a:blip r:embed="rId3"/>
          <a:stretch>
            <a:fillRect/>
          </a:stretch>
        </p:blipFill>
        <p:spPr>
          <a:xfrm>
            <a:off x="16124" y="0"/>
            <a:ext cx="14423751" cy="13110544"/>
          </a:xfrm>
          <a:prstGeom prst="rect">
            <a:avLst/>
          </a:prstGeom>
        </p:spPr>
      </p:pic>
      <p:pic>
        <p:nvPicPr>
          <p:cNvPr id="2" name="Picture 1" descr="A blue circle with a palm tree and text&#10;&#10;Description automatically generated">
            <a:extLst>
              <a:ext uri="{FF2B5EF4-FFF2-40B4-BE49-F238E27FC236}">
                <a16:creationId xmlns:a16="http://schemas.microsoft.com/office/drawing/2014/main" id="{EF7C0A20-9215-4687-E184-D321F49DFB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521" y="308380"/>
            <a:ext cx="575408" cy="805975"/>
          </a:xfrm>
          <a:prstGeom prst="rect">
            <a:avLst/>
          </a:prstGeom>
        </p:spPr>
      </p:pic>
      <p:sp>
        <p:nvSpPr>
          <p:cNvPr id="19" name="Rectangle: Rounded Corners 3">
            <a:extLst>
              <a:ext uri="{FF2B5EF4-FFF2-40B4-BE49-F238E27FC236}">
                <a16:creationId xmlns:a16="http://schemas.microsoft.com/office/drawing/2014/main" id="{EA0DDA21-47CB-3018-F852-1042A123D04B}"/>
              </a:ext>
            </a:extLst>
          </p:cNvPr>
          <p:cNvSpPr>
            <a:spLocks/>
          </p:cNvSpPr>
          <p:nvPr/>
        </p:nvSpPr>
        <p:spPr>
          <a:xfrm>
            <a:off x="365009" y="5690692"/>
            <a:ext cx="3075181"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13" name="TextBox 12">
            <a:extLst>
              <a:ext uri="{FF2B5EF4-FFF2-40B4-BE49-F238E27FC236}">
                <a16:creationId xmlns:a16="http://schemas.microsoft.com/office/drawing/2014/main" id="{156BB4B7-8652-DCDE-BBE2-002E76F8F606}"/>
              </a:ext>
            </a:extLst>
          </p:cNvPr>
          <p:cNvSpPr txBox="1"/>
          <p:nvPr/>
        </p:nvSpPr>
        <p:spPr>
          <a:xfrm>
            <a:off x="631742" y="5656892"/>
            <a:ext cx="2808448" cy="769441"/>
          </a:xfrm>
          <a:prstGeom prst="rect">
            <a:avLst/>
          </a:prstGeom>
          <a:noFill/>
        </p:spPr>
        <p:txBody>
          <a:bodyPr wrap="square" rtlCol="0">
            <a:spAutoFit/>
          </a:bodyPr>
          <a:lstStyle/>
          <a:p>
            <a:r>
              <a:rPr lang="en-US" sz="4400" b="1" dirty="0">
                <a:solidFill>
                  <a:schemeClr val="bg1"/>
                </a:solidFill>
                <a:effectLst>
                  <a:outerShdw blurRad="38100" dist="38100" dir="2700000" algn="tl">
                    <a:srgbClr val="000000">
                      <a:alpha val="43137"/>
                    </a:srgbClr>
                  </a:outerShdw>
                </a:effectLst>
                <a:latin typeface="Rockwell" panose="02060603020205020403" pitchFamily="18" charset="0"/>
              </a:rPr>
              <a:t>Drawing</a:t>
            </a:r>
            <a:endParaRPr lang="en-GU" sz="44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4" name="Rectangle: Rounded Corners 3">
            <a:extLst>
              <a:ext uri="{FF2B5EF4-FFF2-40B4-BE49-F238E27FC236}">
                <a16:creationId xmlns:a16="http://schemas.microsoft.com/office/drawing/2014/main" id="{2C587F27-7C5A-303A-A1BD-65FA21F1A47A}"/>
              </a:ext>
            </a:extLst>
          </p:cNvPr>
          <p:cNvSpPr/>
          <p:nvPr/>
        </p:nvSpPr>
        <p:spPr>
          <a:xfrm>
            <a:off x="1002534" y="254166"/>
            <a:ext cx="3327095" cy="1045823"/>
          </a:xfrm>
          <a:prstGeom prst="roundRect">
            <a:avLst>
              <a:gd name="adj" fmla="val 9438"/>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bg2">
                    <a:lumMod val="10000"/>
                  </a:schemeClr>
                </a:solidFill>
                <a:latin typeface="Rockwell" panose="02060603020205020403" pitchFamily="18" charset="0"/>
              </a:rPr>
              <a:t>MAppFx: </a:t>
            </a:r>
            <a:br>
              <a:rPr lang="en-US" dirty="0">
                <a:solidFill>
                  <a:schemeClr val="bg2">
                    <a:lumMod val="10000"/>
                  </a:schemeClr>
                </a:solidFill>
              </a:rPr>
            </a:br>
            <a:r>
              <a:rPr lang="en-US" dirty="0">
                <a:solidFill>
                  <a:schemeClr val="bg2">
                    <a:lumMod val="10000"/>
                  </a:schemeClr>
                </a:solidFill>
                <a:latin typeface="Avenir Next LT Pro" panose="020B0504020202020204" pitchFamily="34" charset="0"/>
              </a:rPr>
              <a:t>Northern Guam Lens Aquifer Production Wells Nitrates</a:t>
            </a:r>
            <a:endParaRPr lang="en-GU" dirty="0">
              <a:solidFill>
                <a:schemeClr val="bg2">
                  <a:lumMod val="10000"/>
                </a:schemeClr>
              </a:solidFill>
              <a:latin typeface="Avenir Next LT Pro" panose="020B0504020202020204" pitchFamily="34" charset="0"/>
            </a:endParaRPr>
          </a:p>
        </p:txBody>
      </p:sp>
      <p:grpSp>
        <p:nvGrpSpPr>
          <p:cNvPr id="16" name="Group 15">
            <a:extLst>
              <a:ext uri="{FF2B5EF4-FFF2-40B4-BE49-F238E27FC236}">
                <a16:creationId xmlns:a16="http://schemas.microsoft.com/office/drawing/2014/main" id="{DB42EB34-F038-FA14-E4B2-FEF4E3AE495A}"/>
              </a:ext>
            </a:extLst>
          </p:cNvPr>
          <p:cNvGrpSpPr/>
          <p:nvPr/>
        </p:nvGrpSpPr>
        <p:grpSpPr>
          <a:xfrm>
            <a:off x="11454456" y="3348389"/>
            <a:ext cx="473019" cy="3206883"/>
            <a:chOff x="11820489" y="2707551"/>
            <a:chExt cx="514422" cy="3487578"/>
          </a:xfrm>
        </p:grpSpPr>
        <p:pic>
          <p:nvPicPr>
            <p:cNvPr id="8" name="Picture 7">
              <a:extLst>
                <a:ext uri="{FF2B5EF4-FFF2-40B4-BE49-F238E27FC236}">
                  <a16:creationId xmlns:a16="http://schemas.microsoft.com/office/drawing/2014/main" id="{301B3415-7ABC-651B-4384-33E2B58CA0E9}"/>
                </a:ext>
              </a:extLst>
            </p:cNvPr>
            <p:cNvPicPr>
              <a:picLocks noChangeAspect="1"/>
            </p:cNvPicPr>
            <p:nvPr/>
          </p:nvPicPr>
          <p:blipFill>
            <a:blip r:embed="rId5"/>
            <a:stretch>
              <a:fillRect/>
            </a:stretch>
          </p:blipFill>
          <p:spPr>
            <a:xfrm>
              <a:off x="11820489" y="2707551"/>
              <a:ext cx="514422" cy="2229161"/>
            </a:xfrm>
            <a:prstGeom prst="rect">
              <a:avLst/>
            </a:prstGeom>
            <a:ln>
              <a:solidFill>
                <a:schemeClr val="bg2">
                  <a:lumMod val="10000"/>
                </a:schemeClr>
              </a:solidFill>
            </a:ln>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EBCC8B42-E585-2815-DFD5-DD9900422832}"/>
                </a:ext>
              </a:extLst>
            </p:cNvPr>
            <p:cNvPicPr>
              <a:picLocks noChangeAspect="1"/>
            </p:cNvPicPr>
            <p:nvPr/>
          </p:nvPicPr>
          <p:blipFill>
            <a:blip r:embed="rId6"/>
            <a:stretch>
              <a:fillRect/>
            </a:stretch>
          </p:blipFill>
          <p:spPr>
            <a:xfrm>
              <a:off x="11820489" y="5118654"/>
              <a:ext cx="514422" cy="1076475"/>
            </a:xfrm>
            <a:prstGeom prst="rect">
              <a:avLst/>
            </a:prstGeom>
            <a:ln>
              <a:solidFill>
                <a:schemeClr val="bg2">
                  <a:lumMod val="10000"/>
                </a:schemeClr>
              </a:solidFill>
            </a:ln>
            <a:effectLst>
              <a:outerShdw blurRad="50800" dist="38100" dir="2700000" algn="tl" rotWithShape="0">
                <a:prstClr val="black">
                  <a:alpha val="40000"/>
                </a:prstClr>
              </a:outerShdw>
            </a:effectLst>
          </p:spPr>
        </p:pic>
      </p:grpSp>
      <p:pic>
        <p:nvPicPr>
          <p:cNvPr id="18" name="Graphic 17" descr="Cursor with solid fill">
            <a:extLst>
              <a:ext uri="{FF2B5EF4-FFF2-40B4-BE49-F238E27FC236}">
                <a16:creationId xmlns:a16="http://schemas.microsoft.com/office/drawing/2014/main" id="{A36BDFB7-14B5-126C-37E8-902E8959022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976421">
            <a:off x="11584978" y="3867273"/>
            <a:ext cx="596233" cy="5962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707020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decel="10000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1+#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decel="100000"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1+#ppt_w/2"/>
                                          </p:val>
                                        </p:tav>
                                        <p:tav tm="100000">
                                          <p:val>
                                            <p:strVal val="#ppt_x"/>
                                          </p:val>
                                        </p:tav>
                                      </p:tavLst>
                                    </p:anim>
                                    <p:anim calcmode="lin" valueType="num">
                                      <p:cBhvr additive="base">
                                        <p:cTn id="19"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17C2E-878E-7958-7D1A-48BDACB1451E}"/>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0CB6F88F-7AD8-F65E-8E3A-80080DF6F844}"/>
              </a:ext>
            </a:extLst>
          </p:cNvPr>
          <p:cNvPicPr>
            <a:picLocks noGrp="1" noRot="1" noChangeAspect="1" noMove="1" noResize="1" noEditPoints="1" noAdjustHandles="1" noChangeArrowheads="1" noChangeShapeType="1" noCrop="1"/>
          </p:cNvPicPr>
          <p:nvPr/>
        </p:nvPicPr>
        <p:blipFill>
          <a:blip r:embed="rId3"/>
          <a:stretch>
            <a:fillRect/>
          </a:stretch>
        </p:blipFill>
        <p:spPr>
          <a:xfrm>
            <a:off x="-1602082" y="-2274469"/>
            <a:ext cx="14423751" cy="13110544"/>
          </a:xfrm>
          <a:prstGeom prst="rect">
            <a:avLst/>
          </a:prstGeom>
        </p:spPr>
      </p:pic>
      <p:pic>
        <p:nvPicPr>
          <p:cNvPr id="2" name="Picture 1" descr="A blue circle with a palm tree and text&#10;&#10;Description automatically generated">
            <a:extLst>
              <a:ext uri="{FF2B5EF4-FFF2-40B4-BE49-F238E27FC236}">
                <a16:creationId xmlns:a16="http://schemas.microsoft.com/office/drawing/2014/main" id="{35B11BA6-25C3-668F-4403-48526CF599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521" y="308380"/>
            <a:ext cx="575408" cy="805975"/>
          </a:xfrm>
          <a:prstGeom prst="rect">
            <a:avLst/>
          </a:prstGeom>
        </p:spPr>
      </p:pic>
      <p:sp>
        <p:nvSpPr>
          <p:cNvPr id="9" name="Rectangle: Rounded Corners 3">
            <a:extLst>
              <a:ext uri="{FF2B5EF4-FFF2-40B4-BE49-F238E27FC236}">
                <a16:creationId xmlns:a16="http://schemas.microsoft.com/office/drawing/2014/main" id="{FEBAED2F-D231-3B14-CCEA-9940CF51921E}"/>
              </a:ext>
            </a:extLst>
          </p:cNvPr>
          <p:cNvSpPr>
            <a:spLocks/>
          </p:cNvSpPr>
          <p:nvPr/>
        </p:nvSpPr>
        <p:spPr>
          <a:xfrm>
            <a:off x="365009" y="5690692"/>
            <a:ext cx="3075181"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13" name="TextBox 12">
            <a:extLst>
              <a:ext uri="{FF2B5EF4-FFF2-40B4-BE49-F238E27FC236}">
                <a16:creationId xmlns:a16="http://schemas.microsoft.com/office/drawing/2014/main" id="{0BEC1C20-DF0C-D7A7-887D-43551CF12C56}"/>
              </a:ext>
            </a:extLst>
          </p:cNvPr>
          <p:cNvSpPr txBox="1"/>
          <p:nvPr/>
        </p:nvSpPr>
        <p:spPr>
          <a:xfrm>
            <a:off x="631742" y="5656892"/>
            <a:ext cx="2808448" cy="769441"/>
          </a:xfrm>
          <a:prstGeom prst="rect">
            <a:avLst/>
          </a:prstGeom>
          <a:noFill/>
        </p:spPr>
        <p:txBody>
          <a:bodyPr wrap="square" rtlCol="0">
            <a:spAutoFit/>
          </a:bodyPr>
          <a:lstStyle/>
          <a:p>
            <a:r>
              <a:rPr lang="en-US" sz="4400" b="1" dirty="0">
                <a:solidFill>
                  <a:schemeClr val="bg1"/>
                </a:solidFill>
                <a:effectLst>
                  <a:outerShdw blurRad="38100" dist="38100" dir="2700000" algn="tl">
                    <a:srgbClr val="000000">
                      <a:alpha val="43137"/>
                    </a:srgbClr>
                  </a:outerShdw>
                </a:effectLst>
                <a:latin typeface="Rockwell" panose="02060603020205020403" pitchFamily="18" charset="0"/>
              </a:rPr>
              <a:t>Drawing</a:t>
            </a:r>
            <a:endParaRPr lang="en-GU" sz="44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4" name="Rectangle: Rounded Corners 3">
            <a:extLst>
              <a:ext uri="{FF2B5EF4-FFF2-40B4-BE49-F238E27FC236}">
                <a16:creationId xmlns:a16="http://schemas.microsoft.com/office/drawing/2014/main" id="{24510CFD-A979-3092-AD5D-45B61217B84C}"/>
              </a:ext>
            </a:extLst>
          </p:cNvPr>
          <p:cNvSpPr/>
          <p:nvPr/>
        </p:nvSpPr>
        <p:spPr>
          <a:xfrm>
            <a:off x="1002534" y="254166"/>
            <a:ext cx="3327095" cy="1045823"/>
          </a:xfrm>
          <a:prstGeom prst="roundRect">
            <a:avLst>
              <a:gd name="adj" fmla="val 9438"/>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bg2">
                    <a:lumMod val="10000"/>
                  </a:schemeClr>
                </a:solidFill>
                <a:latin typeface="Rockwell" panose="02060603020205020403" pitchFamily="18" charset="0"/>
              </a:rPr>
              <a:t>MAppFx: </a:t>
            </a:r>
            <a:br>
              <a:rPr lang="en-US" dirty="0">
                <a:solidFill>
                  <a:schemeClr val="bg2">
                    <a:lumMod val="10000"/>
                  </a:schemeClr>
                </a:solidFill>
              </a:rPr>
            </a:br>
            <a:r>
              <a:rPr lang="en-US" dirty="0">
                <a:solidFill>
                  <a:schemeClr val="bg2">
                    <a:lumMod val="10000"/>
                  </a:schemeClr>
                </a:solidFill>
                <a:latin typeface="Avenir Next LT Pro" panose="020B0504020202020204" pitchFamily="34" charset="0"/>
              </a:rPr>
              <a:t>Northern Guam Lens Aquifer Production Wells Nitrates</a:t>
            </a:r>
            <a:endParaRPr lang="en-GU" dirty="0">
              <a:solidFill>
                <a:schemeClr val="bg2">
                  <a:lumMod val="10000"/>
                </a:schemeClr>
              </a:solidFill>
              <a:latin typeface="Avenir Next LT Pro" panose="020B0504020202020204" pitchFamily="34" charset="0"/>
            </a:endParaRPr>
          </a:p>
        </p:txBody>
      </p:sp>
      <p:grpSp>
        <p:nvGrpSpPr>
          <p:cNvPr id="6" name="Group 5">
            <a:extLst>
              <a:ext uri="{FF2B5EF4-FFF2-40B4-BE49-F238E27FC236}">
                <a16:creationId xmlns:a16="http://schemas.microsoft.com/office/drawing/2014/main" id="{8F830EA7-F521-5B56-931C-1EBE506C7981}"/>
              </a:ext>
            </a:extLst>
          </p:cNvPr>
          <p:cNvGrpSpPr/>
          <p:nvPr/>
        </p:nvGrpSpPr>
        <p:grpSpPr>
          <a:xfrm>
            <a:off x="11454456" y="3348389"/>
            <a:ext cx="473019" cy="3206883"/>
            <a:chOff x="11820489" y="2707551"/>
            <a:chExt cx="514422" cy="3487578"/>
          </a:xfrm>
        </p:grpSpPr>
        <p:pic>
          <p:nvPicPr>
            <p:cNvPr id="7" name="Picture 6">
              <a:extLst>
                <a:ext uri="{FF2B5EF4-FFF2-40B4-BE49-F238E27FC236}">
                  <a16:creationId xmlns:a16="http://schemas.microsoft.com/office/drawing/2014/main" id="{CDD91FF8-7813-E704-0208-E27F14EB01BA}"/>
                </a:ext>
              </a:extLst>
            </p:cNvPr>
            <p:cNvPicPr>
              <a:picLocks noChangeAspect="1"/>
            </p:cNvPicPr>
            <p:nvPr/>
          </p:nvPicPr>
          <p:blipFill>
            <a:blip r:embed="rId5"/>
            <a:stretch>
              <a:fillRect/>
            </a:stretch>
          </p:blipFill>
          <p:spPr>
            <a:xfrm>
              <a:off x="11820489" y="2707551"/>
              <a:ext cx="514422" cy="2229161"/>
            </a:xfrm>
            <a:prstGeom prst="rect">
              <a:avLst/>
            </a:prstGeom>
            <a:ln>
              <a:solidFill>
                <a:schemeClr val="bg2">
                  <a:lumMod val="10000"/>
                </a:schemeClr>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258223BF-22AF-DB58-A626-7CCE90AAE4A9}"/>
                </a:ext>
              </a:extLst>
            </p:cNvPr>
            <p:cNvPicPr>
              <a:picLocks noChangeAspect="1"/>
            </p:cNvPicPr>
            <p:nvPr/>
          </p:nvPicPr>
          <p:blipFill>
            <a:blip r:embed="rId6"/>
            <a:stretch>
              <a:fillRect/>
            </a:stretch>
          </p:blipFill>
          <p:spPr>
            <a:xfrm>
              <a:off x="11820489" y="5118654"/>
              <a:ext cx="514422" cy="1076475"/>
            </a:xfrm>
            <a:prstGeom prst="rect">
              <a:avLst/>
            </a:prstGeom>
            <a:ln>
              <a:solidFill>
                <a:schemeClr val="bg2">
                  <a:lumMod val="10000"/>
                </a:schemeClr>
              </a:solidFill>
            </a:ln>
            <a:effectLst>
              <a:outerShdw blurRad="50800" dist="38100" dir="2700000" algn="tl" rotWithShape="0">
                <a:prstClr val="black">
                  <a:alpha val="40000"/>
                </a:prstClr>
              </a:outerShdw>
            </a:effectLst>
          </p:spPr>
        </p:pic>
      </p:grpSp>
      <p:pic>
        <p:nvPicPr>
          <p:cNvPr id="16" name="Graphic 15" descr="Cursor with solid fill">
            <a:extLst>
              <a:ext uri="{FF2B5EF4-FFF2-40B4-BE49-F238E27FC236}">
                <a16:creationId xmlns:a16="http://schemas.microsoft.com/office/drawing/2014/main" id="{6849753F-29C7-35A0-4D62-C5E509AAAB2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976421">
            <a:off x="11584978" y="4957886"/>
            <a:ext cx="596233" cy="5962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47059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550F5-89A5-00BB-4D9C-B76D22A0935D}"/>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7D0F1DC5-BDF5-E6EC-3052-C20867765945}"/>
              </a:ext>
            </a:extLst>
          </p:cNvPr>
          <p:cNvPicPr>
            <a:picLocks noGrp="1" noRot="1" noChangeAspect="1" noMove="1" noResize="1" noEditPoints="1" noAdjustHandles="1" noChangeArrowheads="1" noChangeShapeType="1" noCrop="1"/>
          </p:cNvPicPr>
          <p:nvPr/>
        </p:nvPicPr>
        <p:blipFill>
          <a:blip r:embed="rId3"/>
          <a:stretch>
            <a:fillRect/>
          </a:stretch>
        </p:blipFill>
        <p:spPr>
          <a:xfrm>
            <a:off x="-75034" y="-5440917"/>
            <a:ext cx="14423751" cy="13110544"/>
          </a:xfrm>
          <a:prstGeom prst="rect">
            <a:avLst/>
          </a:prstGeom>
        </p:spPr>
      </p:pic>
      <p:pic>
        <p:nvPicPr>
          <p:cNvPr id="2" name="Picture 1" descr="A blue circle with a palm tree and text&#10;&#10;Description automatically generated">
            <a:extLst>
              <a:ext uri="{FF2B5EF4-FFF2-40B4-BE49-F238E27FC236}">
                <a16:creationId xmlns:a16="http://schemas.microsoft.com/office/drawing/2014/main" id="{1E44CD55-10C1-C9DB-C6D9-2C87717B84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521" y="308380"/>
            <a:ext cx="575408" cy="805975"/>
          </a:xfrm>
          <a:prstGeom prst="rect">
            <a:avLst/>
          </a:prstGeom>
        </p:spPr>
      </p:pic>
      <p:sp>
        <p:nvSpPr>
          <p:cNvPr id="7" name="Rectangle: Rounded Corners 3">
            <a:extLst>
              <a:ext uri="{FF2B5EF4-FFF2-40B4-BE49-F238E27FC236}">
                <a16:creationId xmlns:a16="http://schemas.microsoft.com/office/drawing/2014/main" id="{DEC74BA8-65E4-4F1E-169A-44A245E2BF79}"/>
              </a:ext>
            </a:extLst>
          </p:cNvPr>
          <p:cNvSpPr>
            <a:spLocks/>
          </p:cNvSpPr>
          <p:nvPr/>
        </p:nvSpPr>
        <p:spPr>
          <a:xfrm>
            <a:off x="365009" y="5690692"/>
            <a:ext cx="3075181"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8" name="TextBox 7">
            <a:extLst>
              <a:ext uri="{FF2B5EF4-FFF2-40B4-BE49-F238E27FC236}">
                <a16:creationId xmlns:a16="http://schemas.microsoft.com/office/drawing/2014/main" id="{D757991F-1069-4CB5-EF77-6C53EFD5E54C}"/>
              </a:ext>
            </a:extLst>
          </p:cNvPr>
          <p:cNvSpPr txBox="1"/>
          <p:nvPr/>
        </p:nvSpPr>
        <p:spPr>
          <a:xfrm>
            <a:off x="631742" y="5656892"/>
            <a:ext cx="2808448" cy="769441"/>
          </a:xfrm>
          <a:prstGeom prst="rect">
            <a:avLst/>
          </a:prstGeom>
          <a:noFill/>
        </p:spPr>
        <p:txBody>
          <a:bodyPr wrap="square" rtlCol="0">
            <a:spAutoFit/>
          </a:bodyPr>
          <a:lstStyle/>
          <a:p>
            <a:r>
              <a:rPr lang="en-US" sz="4400" b="1" dirty="0">
                <a:solidFill>
                  <a:schemeClr val="bg1"/>
                </a:solidFill>
                <a:effectLst>
                  <a:outerShdw blurRad="38100" dist="38100" dir="2700000" algn="tl">
                    <a:srgbClr val="000000">
                      <a:alpha val="43137"/>
                    </a:srgbClr>
                  </a:outerShdw>
                </a:effectLst>
                <a:latin typeface="Rockwell" panose="02060603020205020403" pitchFamily="18" charset="0"/>
              </a:rPr>
              <a:t>Drawing</a:t>
            </a:r>
            <a:endParaRPr lang="en-GU" sz="44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4" name="Rectangle: Rounded Corners 3">
            <a:extLst>
              <a:ext uri="{FF2B5EF4-FFF2-40B4-BE49-F238E27FC236}">
                <a16:creationId xmlns:a16="http://schemas.microsoft.com/office/drawing/2014/main" id="{969AF7F0-363E-8DB4-F962-0D1B7CBB670E}"/>
              </a:ext>
            </a:extLst>
          </p:cNvPr>
          <p:cNvSpPr/>
          <p:nvPr/>
        </p:nvSpPr>
        <p:spPr>
          <a:xfrm>
            <a:off x="1002534" y="254166"/>
            <a:ext cx="3327095" cy="1045823"/>
          </a:xfrm>
          <a:prstGeom prst="roundRect">
            <a:avLst>
              <a:gd name="adj" fmla="val 9438"/>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bg2">
                    <a:lumMod val="10000"/>
                  </a:schemeClr>
                </a:solidFill>
                <a:latin typeface="Rockwell" panose="02060603020205020403" pitchFamily="18" charset="0"/>
              </a:rPr>
              <a:t>MAppFx: </a:t>
            </a:r>
            <a:br>
              <a:rPr lang="en-US" dirty="0">
                <a:solidFill>
                  <a:schemeClr val="bg2">
                    <a:lumMod val="10000"/>
                  </a:schemeClr>
                </a:solidFill>
              </a:rPr>
            </a:br>
            <a:r>
              <a:rPr lang="en-US" dirty="0">
                <a:solidFill>
                  <a:schemeClr val="bg2">
                    <a:lumMod val="10000"/>
                  </a:schemeClr>
                </a:solidFill>
                <a:latin typeface="Avenir Next LT Pro" panose="020B0504020202020204" pitchFamily="34" charset="0"/>
              </a:rPr>
              <a:t>Northern Guam Lens Aquifer Production Wells Nitrates</a:t>
            </a:r>
            <a:endParaRPr lang="en-GU" dirty="0">
              <a:solidFill>
                <a:schemeClr val="bg2">
                  <a:lumMod val="10000"/>
                </a:schemeClr>
              </a:solidFill>
              <a:latin typeface="Avenir Next LT Pro" panose="020B0504020202020204" pitchFamily="34" charset="0"/>
            </a:endParaRPr>
          </a:p>
        </p:txBody>
      </p:sp>
      <p:grpSp>
        <p:nvGrpSpPr>
          <p:cNvPr id="6" name="Group 5">
            <a:extLst>
              <a:ext uri="{FF2B5EF4-FFF2-40B4-BE49-F238E27FC236}">
                <a16:creationId xmlns:a16="http://schemas.microsoft.com/office/drawing/2014/main" id="{041C491D-E0A1-148A-B732-B3E42FEA3970}"/>
              </a:ext>
            </a:extLst>
          </p:cNvPr>
          <p:cNvGrpSpPr/>
          <p:nvPr/>
        </p:nvGrpSpPr>
        <p:grpSpPr>
          <a:xfrm>
            <a:off x="11454456" y="3348389"/>
            <a:ext cx="473019" cy="3206883"/>
            <a:chOff x="11820489" y="2707551"/>
            <a:chExt cx="514422" cy="3487578"/>
          </a:xfrm>
        </p:grpSpPr>
        <p:pic>
          <p:nvPicPr>
            <p:cNvPr id="9" name="Picture 8">
              <a:extLst>
                <a:ext uri="{FF2B5EF4-FFF2-40B4-BE49-F238E27FC236}">
                  <a16:creationId xmlns:a16="http://schemas.microsoft.com/office/drawing/2014/main" id="{58B631F5-7788-CE56-C529-40F969E080DB}"/>
                </a:ext>
              </a:extLst>
            </p:cNvPr>
            <p:cNvPicPr>
              <a:picLocks noChangeAspect="1"/>
            </p:cNvPicPr>
            <p:nvPr/>
          </p:nvPicPr>
          <p:blipFill>
            <a:blip r:embed="rId5"/>
            <a:stretch>
              <a:fillRect/>
            </a:stretch>
          </p:blipFill>
          <p:spPr>
            <a:xfrm>
              <a:off x="11820489" y="2707551"/>
              <a:ext cx="514422" cy="2229161"/>
            </a:xfrm>
            <a:prstGeom prst="rect">
              <a:avLst/>
            </a:prstGeom>
            <a:ln>
              <a:solidFill>
                <a:schemeClr val="bg2">
                  <a:lumMod val="10000"/>
                </a:schemeClr>
              </a:solid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0921192F-BD4B-0CFC-73F8-EE29E6174488}"/>
                </a:ext>
              </a:extLst>
            </p:cNvPr>
            <p:cNvPicPr>
              <a:picLocks noChangeAspect="1"/>
            </p:cNvPicPr>
            <p:nvPr/>
          </p:nvPicPr>
          <p:blipFill>
            <a:blip r:embed="rId6"/>
            <a:stretch>
              <a:fillRect/>
            </a:stretch>
          </p:blipFill>
          <p:spPr>
            <a:xfrm>
              <a:off x="11820489" y="5118654"/>
              <a:ext cx="514422" cy="1076475"/>
            </a:xfrm>
            <a:prstGeom prst="rect">
              <a:avLst/>
            </a:prstGeom>
            <a:ln>
              <a:solidFill>
                <a:schemeClr val="bg2">
                  <a:lumMod val="10000"/>
                </a:schemeClr>
              </a:solidFill>
            </a:ln>
            <a:effectLst>
              <a:outerShdw blurRad="50800" dist="38100" dir="2700000" algn="tl" rotWithShape="0">
                <a:prstClr val="black">
                  <a:alpha val="40000"/>
                </a:prstClr>
              </a:outerShdw>
            </a:effectLst>
          </p:spPr>
        </p:pic>
      </p:grpSp>
      <p:pic>
        <p:nvPicPr>
          <p:cNvPr id="16" name="Graphic 15" descr="Cursor with solid fill">
            <a:extLst>
              <a:ext uri="{FF2B5EF4-FFF2-40B4-BE49-F238E27FC236}">
                <a16:creationId xmlns:a16="http://schemas.microsoft.com/office/drawing/2014/main" id="{809FD3AC-4C45-660A-964C-4699B16E288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976421">
            <a:off x="11584978" y="4499970"/>
            <a:ext cx="596233" cy="5962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37984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14280-4628-6D20-5176-702130E1E1C0}"/>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646C1B72-644D-E47C-D644-C4219496B4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378" y="-2013980"/>
            <a:ext cx="15865642" cy="9425433"/>
          </a:xfrm>
          <a:prstGeom prst="rect">
            <a:avLst/>
          </a:prstGeom>
        </p:spPr>
      </p:pic>
      <p:pic>
        <p:nvPicPr>
          <p:cNvPr id="2" name="Picture 1" descr="A blue circle with a palm tree and text&#10;&#10;Description automatically generated">
            <a:extLst>
              <a:ext uri="{FF2B5EF4-FFF2-40B4-BE49-F238E27FC236}">
                <a16:creationId xmlns:a16="http://schemas.microsoft.com/office/drawing/2014/main" id="{382A546B-5EEE-5DDF-2CA0-5F15D7AB28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521" y="308380"/>
            <a:ext cx="575408" cy="805975"/>
          </a:xfrm>
          <a:prstGeom prst="rect">
            <a:avLst/>
          </a:prstGeom>
        </p:spPr>
      </p:pic>
      <p:sp>
        <p:nvSpPr>
          <p:cNvPr id="7" name="Rectangle: Rounded Corners 3">
            <a:extLst>
              <a:ext uri="{FF2B5EF4-FFF2-40B4-BE49-F238E27FC236}">
                <a16:creationId xmlns:a16="http://schemas.microsoft.com/office/drawing/2014/main" id="{113DBC67-EB27-7A99-3761-DAFF9480A5E5}"/>
              </a:ext>
            </a:extLst>
          </p:cNvPr>
          <p:cNvSpPr>
            <a:spLocks/>
          </p:cNvSpPr>
          <p:nvPr/>
        </p:nvSpPr>
        <p:spPr>
          <a:xfrm>
            <a:off x="365009" y="5690692"/>
            <a:ext cx="3075181"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8" name="TextBox 7">
            <a:extLst>
              <a:ext uri="{FF2B5EF4-FFF2-40B4-BE49-F238E27FC236}">
                <a16:creationId xmlns:a16="http://schemas.microsoft.com/office/drawing/2014/main" id="{974C0C71-2AFA-8F0D-4BF1-010477EE2CE3}"/>
              </a:ext>
            </a:extLst>
          </p:cNvPr>
          <p:cNvSpPr txBox="1"/>
          <p:nvPr/>
        </p:nvSpPr>
        <p:spPr>
          <a:xfrm>
            <a:off x="498375" y="5651140"/>
            <a:ext cx="2808448" cy="769441"/>
          </a:xfrm>
          <a:prstGeom prst="rect">
            <a:avLst/>
          </a:prstGeom>
          <a:noFill/>
        </p:spPr>
        <p:txBody>
          <a:bodyPr wrap="square" rtlCol="0" anchor="ctr">
            <a:spAutoFit/>
          </a:bodyPr>
          <a:lstStyle/>
          <a:p>
            <a:pPr algn="ctr"/>
            <a:r>
              <a:rPr lang="en-US" sz="4400" b="1" dirty="0">
                <a:solidFill>
                  <a:schemeClr val="bg1"/>
                </a:solidFill>
                <a:effectLst>
                  <a:outerShdw blurRad="38100" dist="38100" dir="2700000" algn="tl">
                    <a:srgbClr val="000000">
                      <a:alpha val="43137"/>
                    </a:srgbClr>
                  </a:outerShdw>
                </a:effectLst>
                <a:latin typeface="Rockwell" panose="02060603020205020403" pitchFamily="18" charset="0"/>
              </a:rPr>
              <a:t>Layers</a:t>
            </a:r>
            <a:endParaRPr lang="en-GU" sz="44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4" name="Rectangle: Rounded Corners 3">
            <a:extLst>
              <a:ext uri="{FF2B5EF4-FFF2-40B4-BE49-F238E27FC236}">
                <a16:creationId xmlns:a16="http://schemas.microsoft.com/office/drawing/2014/main" id="{228E799F-CE60-EEFE-C651-4C50A47378D0}"/>
              </a:ext>
            </a:extLst>
          </p:cNvPr>
          <p:cNvSpPr/>
          <p:nvPr/>
        </p:nvSpPr>
        <p:spPr>
          <a:xfrm>
            <a:off x="1002534" y="254166"/>
            <a:ext cx="3327095" cy="1045823"/>
          </a:xfrm>
          <a:prstGeom prst="roundRect">
            <a:avLst>
              <a:gd name="adj" fmla="val 9438"/>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bg2">
                    <a:lumMod val="10000"/>
                  </a:schemeClr>
                </a:solidFill>
                <a:latin typeface="Rockwell" panose="02060603020205020403" pitchFamily="18" charset="0"/>
              </a:rPr>
              <a:t>MAppFx: </a:t>
            </a:r>
            <a:br>
              <a:rPr lang="en-US" dirty="0">
                <a:solidFill>
                  <a:schemeClr val="bg2">
                    <a:lumMod val="10000"/>
                  </a:schemeClr>
                </a:solidFill>
              </a:rPr>
            </a:br>
            <a:r>
              <a:rPr lang="en-US" dirty="0">
                <a:solidFill>
                  <a:schemeClr val="bg2">
                    <a:lumMod val="10000"/>
                  </a:schemeClr>
                </a:solidFill>
                <a:latin typeface="Avenir Next LT Pro" panose="020B0504020202020204" pitchFamily="34" charset="0"/>
              </a:rPr>
              <a:t>Southern Guam Watersheds Streamflow Duration Curves</a:t>
            </a:r>
            <a:endParaRPr lang="en-GU" dirty="0">
              <a:solidFill>
                <a:schemeClr val="bg2">
                  <a:lumMod val="10000"/>
                </a:schemeClr>
              </a:solidFill>
              <a:latin typeface="Avenir Next LT Pro" panose="020B0504020202020204" pitchFamily="34" charset="0"/>
            </a:endParaRPr>
          </a:p>
        </p:txBody>
      </p:sp>
      <p:pic>
        <p:nvPicPr>
          <p:cNvPr id="3" name="Picture 2">
            <a:extLst>
              <a:ext uri="{FF2B5EF4-FFF2-40B4-BE49-F238E27FC236}">
                <a16:creationId xmlns:a16="http://schemas.microsoft.com/office/drawing/2014/main" id="{FA0E618A-9E66-FF46-25AE-32E992CE0AFD}"/>
              </a:ext>
            </a:extLst>
          </p:cNvPr>
          <p:cNvPicPr>
            <a:picLocks noChangeAspect="1"/>
          </p:cNvPicPr>
          <p:nvPr/>
        </p:nvPicPr>
        <p:blipFill>
          <a:blip r:embed="rId5"/>
          <a:stretch>
            <a:fillRect/>
          </a:stretch>
        </p:blipFill>
        <p:spPr>
          <a:xfrm>
            <a:off x="10972800" y="5730522"/>
            <a:ext cx="854191" cy="832566"/>
          </a:xfrm>
          <a:prstGeom prst="rect">
            <a:avLst/>
          </a:prstGeom>
          <a:ln>
            <a:solidFill>
              <a:schemeClr val="bg2">
                <a:lumMod val="10000"/>
              </a:schemeClr>
            </a:solidFill>
          </a:ln>
          <a:effectLst>
            <a:outerShdw blurRad="50800" dist="38100" dir="2700000" algn="tl" rotWithShape="0">
              <a:prstClr val="black">
                <a:alpha val="40000"/>
              </a:prstClr>
            </a:outerShdw>
          </a:effectLst>
        </p:spPr>
      </p:pic>
      <p:pic>
        <p:nvPicPr>
          <p:cNvPr id="5" name="Graphic 4" descr="Cursor with solid fill">
            <a:extLst>
              <a:ext uri="{FF2B5EF4-FFF2-40B4-BE49-F238E27FC236}">
                <a16:creationId xmlns:a16="http://schemas.microsoft.com/office/drawing/2014/main" id="{E804EE5F-7381-CC90-530B-4AF634AC0C1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0976421">
            <a:off x="11584978" y="6162014"/>
            <a:ext cx="596233" cy="5962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5020252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decel="10000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decel="10000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4194D-655B-3EDD-5E4E-CB06ADAA0E53}"/>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D82F703B-A25B-FD0F-A97A-3D1FF8263A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378" y="-2013980"/>
            <a:ext cx="15865642" cy="9425433"/>
          </a:xfrm>
          <a:prstGeom prst="rect">
            <a:avLst/>
          </a:prstGeom>
        </p:spPr>
      </p:pic>
      <p:pic>
        <p:nvPicPr>
          <p:cNvPr id="2" name="Picture 1" descr="A blue circle with a palm tree and text&#10;&#10;Description automatically generated">
            <a:extLst>
              <a:ext uri="{FF2B5EF4-FFF2-40B4-BE49-F238E27FC236}">
                <a16:creationId xmlns:a16="http://schemas.microsoft.com/office/drawing/2014/main" id="{66A22634-D0E5-BAB7-6D99-6A48B7DC86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521" y="308380"/>
            <a:ext cx="575408" cy="805975"/>
          </a:xfrm>
          <a:prstGeom prst="rect">
            <a:avLst/>
          </a:prstGeom>
        </p:spPr>
      </p:pic>
      <p:sp>
        <p:nvSpPr>
          <p:cNvPr id="7" name="Rectangle: Rounded Corners 3">
            <a:extLst>
              <a:ext uri="{FF2B5EF4-FFF2-40B4-BE49-F238E27FC236}">
                <a16:creationId xmlns:a16="http://schemas.microsoft.com/office/drawing/2014/main" id="{0408B74C-9C2F-EAA8-704B-A092BA975785}"/>
              </a:ext>
            </a:extLst>
          </p:cNvPr>
          <p:cNvSpPr>
            <a:spLocks/>
          </p:cNvSpPr>
          <p:nvPr/>
        </p:nvSpPr>
        <p:spPr>
          <a:xfrm>
            <a:off x="365009" y="5690692"/>
            <a:ext cx="3075181"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8" name="TextBox 7">
            <a:extLst>
              <a:ext uri="{FF2B5EF4-FFF2-40B4-BE49-F238E27FC236}">
                <a16:creationId xmlns:a16="http://schemas.microsoft.com/office/drawing/2014/main" id="{634ED01B-73B4-27F3-FFF6-6CA1927EF402}"/>
              </a:ext>
            </a:extLst>
          </p:cNvPr>
          <p:cNvSpPr txBox="1"/>
          <p:nvPr/>
        </p:nvSpPr>
        <p:spPr>
          <a:xfrm>
            <a:off x="498375" y="5651140"/>
            <a:ext cx="2808448" cy="769441"/>
          </a:xfrm>
          <a:prstGeom prst="rect">
            <a:avLst/>
          </a:prstGeom>
          <a:noFill/>
        </p:spPr>
        <p:txBody>
          <a:bodyPr wrap="square" rtlCol="0" anchor="ctr">
            <a:spAutoFit/>
          </a:bodyPr>
          <a:lstStyle/>
          <a:p>
            <a:pPr algn="ctr"/>
            <a:r>
              <a:rPr lang="en-US" sz="4400" b="1" dirty="0">
                <a:solidFill>
                  <a:schemeClr val="bg1"/>
                </a:solidFill>
                <a:effectLst>
                  <a:outerShdw blurRad="38100" dist="38100" dir="2700000" algn="tl">
                    <a:srgbClr val="000000">
                      <a:alpha val="43137"/>
                    </a:srgbClr>
                  </a:outerShdw>
                </a:effectLst>
                <a:latin typeface="Rockwell" panose="02060603020205020403" pitchFamily="18" charset="0"/>
              </a:rPr>
              <a:t>Layers</a:t>
            </a:r>
            <a:endParaRPr lang="en-GU" sz="44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4" name="Rectangle: Rounded Corners 3">
            <a:extLst>
              <a:ext uri="{FF2B5EF4-FFF2-40B4-BE49-F238E27FC236}">
                <a16:creationId xmlns:a16="http://schemas.microsoft.com/office/drawing/2014/main" id="{434BCCC1-74DB-2634-61D4-22DDF3E034FD}"/>
              </a:ext>
            </a:extLst>
          </p:cNvPr>
          <p:cNvSpPr/>
          <p:nvPr/>
        </p:nvSpPr>
        <p:spPr>
          <a:xfrm>
            <a:off x="1002534" y="254166"/>
            <a:ext cx="3327095" cy="1045823"/>
          </a:xfrm>
          <a:prstGeom prst="roundRect">
            <a:avLst>
              <a:gd name="adj" fmla="val 9438"/>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bg2">
                    <a:lumMod val="10000"/>
                  </a:schemeClr>
                </a:solidFill>
                <a:latin typeface="Rockwell" panose="02060603020205020403" pitchFamily="18" charset="0"/>
              </a:rPr>
              <a:t>MAppFx: </a:t>
            </a:r>
            <a:br>
              <a:rPr lang="en-US" dirty="0">
                <a:solidFill>
                  <a:schemeClr val="bg2">
                    <a:lumMod val="10000"/>
                  </a:schemeClr>
                </a:solidFill>
              </a:rPr>
            </a:br>
            <a:r>
              <a:rPr lang="en-US" dirty="0">
                <a:solidFill>
                  <a:schemeClr val="bg2">
                    <a:lumMod val="10000"/>
                  </a:schemeClr>
                </a:solidFill>
                <a:latin typeface="Avenir Next LT Pro" panose="020B0504020202020204" pitchFamily="34" charset="0"/>
              </a:rPr>
              <a:t>Southern Guam Watersheds Streamflow Duration Curves</a:t>
            </a:r>
            <a:endParaRPr lang="en-GU" dirty="0">
              <a:solidFill>
                <a:schemeClr val="bg2">
                  <a:lumMod val="10000"/>
                </a:schemeClr>
              </a:solidFill>
              <a:latin typeface="Avenir Next LT Pro" panose="020B0504020202020204" pitchFamily="34" charset="0"/>
            </a:endParaRPr>
          </a:p>
        </p:txBody>
      </p:sp>
      <p:pic>
        <p:nvPicPr>
          <p:cNvPr id="6" name="Picture 5">
            <a:extLst>
              <a:ext uri="{FF2B5EF4-FFF2-40B4-BE49-F238E27FC236}">
                <a16:creationId xmlns:a16="http://schemas.microsoft.com/office/drawing/2014/main" id="{72A5C049-44C9-F52A-D33E-7D5F331D406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824474" y="266575"/>
            <a:ext cx="2091047" cy="6322342"/>
          </a:xfrm>
          <a:prstGeom prst="rect">
            <a:avLst/>
          </a:prstGeom>
          <a:ln>
            <a:solidFill>
              <a:schemeClr val="bg2">
                <a:lumMod val="10000"/>
              </a:schemeClr>
            </a:solidFill>
          </a:ln>
          <a:effectLst>
            <a:outerShdw blurRad="50800" dist="38100" dir="2700000" algn="tl" rotWithShape="0">
              <a:prstClr val="black">
                <a:alpha val="40000"/>
              </a:prstClr>
            </a:outerShdw>
          </a:effectLst>
        </p:spPr>
      </p:pic>
      <p:pic>
        <p:nvPicPr>
          <p:cNvPr id="9" name="Graphic 8" descr="Cursor with solid fill">
            <a:extLst>
              <a:ext uri="{FF2B5EF4-FFF2-40B4-BE49-F238E27FC236}">
                <a16:creationId xmlns:a16="http://schemas.microsoft.com/office/drawing/2014/main" id="{A39A5243-932F-261D-D5D9-8C3EB01FDD4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0976421">
            <a:off x="10947207" y="2616709"/>
            <a:ext cx="596233" cy="5962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51676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4EAF2-CC13-7161-1E2B-C0F9121FD377}"/>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3E88BD79-3A9D-A97F-011A-3D41C019F33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67675" y="-2013980"/>
            <a:ext cx="15864235" cy="9425433"/>
          </a:xfrm>
          <a:prstGeom prst="rect">
            <a:avLst/>
          </a:prstGeom>
        </p:spPr>
      </p:pic>
      <p:pic>
        <p:nvPicPr>
          <p:cNvPr id="2" name="Picture 1" descr="A blue circle with a palm tree and text&#10;&#10;Description automatically generated">
            <a:extLst>
              <a:ext uri="{FF2B5EF4-FFF2-40B4-BE49-F238E27FC236}">
                <a16:creationId xmlns:a16="http://schemas.microsoft.com/office/drawing/2014/main" id="{9021F823-3752-2D38-A29D-52787F3382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521" y="308380"/>
            <a:ext cx="575408" cy="805975"/>
          </a:xfrm>
          <a:prstGeom prst="rect">
            <a:avLst/>
          </a:prstGeom>
        </p:spPr>
      </p:pic>
      <p:sp>
        <p:nvSpPr>
          <p:cNvPr id="7" name="Rectangle: Rounded Corners 3">
            <a:extLst>
              <a:ext uri="{FF2B5EF4-FFF2-40B4-BE49-F238E27FC236}">
                <a16:creationId xmlns:a16="http://schemas.microsoft.com/office/drawing/2014/main" id="{864843F6-E498-6A42-FB74-1E261BCDA664}"/>
              </a:ext>
            </a:extLst>
          </p:cNvPr>
          <p:cNvSpPr>
            <a:spLocks/>
          </p:cNvSpPr>
          <p:nvPr/>
        </p:nvSpPr>
        <p:spPr>
          <a:xfrm>
            <a:off x="365009" y="5690692"/>
            <a:ext cx="3075181"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6" name="Rectangle: Rounded Corners 5">
            <a:extLst>
              <a:ext uri="{FF2B5EF4-FFF2-40B4-BE49-F238E27FC236}">
                <a16:creationId xmlns:a16="http://schemas.microsoft.com/office/drawing/2014/main" id="{073A19D3-A8F9-ACE7-0D3E-F78E52D30FE9}"/>
              </a:ext>
            </a:extLst>
          </p:cNvPr>
          <p:cNvSpPr/>
          <p:nvPr/>
        </p:nvSpPr>
        <p:spPr>
          <a:xfrm>
            <a:off x="1002534" y="254166"/>
            <a:ext cx="3327095" cy="1045823"/>
          </a:xfrm>
          <a:prstGeom prst="roundRect">
            <a:avLst>
              <a:gd name="adj" fmla="val 9438"/>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bg2">
                    <a:lumMod val="10000"/>
                  </a:schemeClr>
                </a:solidFill>
                <a:latin typeface="Rockwell" panose="02060603020205020403" pitchFamily="18" charset="0"/>
              </a:rPr>
              <a:t>MAppFx: </a:t>
            </a:r>
            <a:br>
              <a:rPr lang="en-US" dirty="0">
                <a:solidFill>
                  <a:schemeClr val="bg2">
                    <a:lumMod val="10000"/>
                  </a:schemeClr>
                </a:solidFill>
              </a:rPr>
            </a:br>
            <a:r>
              <a:rPr lang="en-US" dirty="0">
                <a:solidFill>
                  <a:schemeClr val="bg2">
                    <a:lumMod val="10000"/>
                  </a:schemeClr>
                </a:solidFill>
                <a:latin typeface="Avenir Next LT Pro" panose="020B0504020202020204" pitchFamily="34" charset="0"/>
              </a:rPr>
              <a:t>Southern Guam Watersheds Streamflow Duration Curves</a:t>
            </a:r>
            <a:endParaRPr lang="en-GU" dirty="0">
              <a:solidFill>
                <a:schemeClr val="bg2">
                  <a:lumMod val="10000"/>
                </a:schemeClr>
              </a:solidFill>
              <a:latin typeface="Avenir Next LT Pro" panose="020B0504020202020204" pitchFamily="34" charset="0"/>
            </a:endParaRPr>
          </a:p>
        </p:txBody>
      </p:sp>
      <p:sp>
        <p:nvSpPr>
          <p:cNvPr id="3" name="TextBox 2">
            <a:extLst>
              <a:ext uri="{FF2B5EF4-FFF2-40B4-BE49-F238E27FC236}">
                <a16:creationId xmlns:a16="http://schemas.microsoft.com/office/drawing/2014/main" id="{3026C046-B02A-9819-05BA-6DF4EF8317BA}"/>
              </a:ext>
            </a:extLst>
          </p:cNvPr>
          <p:cNvSpPr txBox="1"/>
          <p:nvPr/>
        </p:nvSpPr>
        <p:spPr>
          <a:xfrm>
            <a:off x="498375" y="5651140"/>
            <a:ext cx="2808448" cy="769441"/>
          </a:xfrm>
          <a:prstGeom prst="rect">
            <a:avLst/>
          </a:prstGeom>
          <a:noFill/>
        </p:spPr>
        <p:txBody>
          <a:bodyPr wrap="square" rtlCol="0" anchor="ctr">
            <a:spAutoFit/>
          </a:bodyPr>
          <a:lstStyle/>
          <a:p>
            <a:pPr algn="ctr"/>
            <a:r>
              <a:rPr lang="en-US" sz="4400" b="1" dirty="0">
                <a:solidFill>
                  <a:schemeClr val="bg1"/>
                </a:solidFill>
                <a:effectLst>
                  <a:outerShdw blurRad="38100" dist="38100" dir="2700000" algn="tl">
                    <a:srgbClr val="000000">
                      <a:alpha val="43137"/>
                    </a:srgbClr>
                  </a:outerShdw>
                </a:effectLst>
                <a:latin typeface="Rockwell" panose="02060603020205020403" pitchFamily="18" charset="0"/>
              </a:rPr>
              <a:t>Layers</a:t>
            </a:r>
            <a:endParaRPr lang="en-GU" sz="44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3">
            <a:extLst>
              <a:ext uri="{FF2B5EF4-FFF2-40B4-BE49-F238E27FC236}">
                <a16:creationId xmlns:a16="http://schemas.microsoft.com/office/drawing/2014/main" id="{B2374954-5BEB-3E5C-8D2C-865EE9149B8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824474" y="265881"/>
            <a:ext cx="2091047" cy="6323729"/>
          </a:xfrm>
          <a:prstGeom prst="rect">
            <a:avLst/>
          </a:prstGeom>
          <a:ln>
            <a:solidFill>
              <a:schemeClr val="bg2">
                <a:lumMod val="10000"/>
              </a:schemeClr>
            </a:solidFill>
          </a:ln>
          <a:effectLst>
            <a:outerShdw blurRad="50800" dist="38100" dir="2700000" algn="tl" rotWithShape="0">
              <a:prstClr val="black">
                <a:alpha val="40000"/>
              </a:prstClr>
            </a:outerShdw>
          </a:effectLst>
        </p:spPr>
      </p:pic>
      <p:pic>
        <p:nvPicPr>
          <p:cNvPr id="5" name="Graphic 4" descr="Cursor with solid fill">
            <a:extLst>
              <a:ext uri="{FF2B5EF4-FFF2-40B4-BE49-F238E27FC236}">
                <a16:creationId xmlns:a16="http://schemas.microsoft.com/office/drawing/2014/main" id="{2129AAD1-D2B2-086A-D071-72509E5540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0976421">
            <a:off x="10432986" y="3659445"/>
            <a:ext cx="596233" cy="5962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8475406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ACB65-B654-E030-376E-DD82AD1688B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D0F41B4-7EEE-AB94-102E-8152618D7DA7}"/>
              </a:ext>
            </a:extLst>
          </p:cNvPr>
          <p:cNvPicPr>
            <a:picLocks noChangeAspect="1"/>
          </p:cNvPicPr>
          <p:nvPr/>
        </p:nvPicPr>
        <p:blipFill>
          <a:blip r:embed="rId3">
            <a:extLst>
              <a:ext uri="{28A0092B-C50C-407E-A947-70E740481C1C}">
                <a14:useLocalDpi xmlns:a14="http://schemas.microsoft.com/office/drawing/2010/main" val="0"/>
              </a:ext>
            </a:extLst>
          </a:blip>
          <a:srcRect r="8591"/>
          <a:stretch>
            <a:fillRect/>
          </a:stretch>
        </p:blipFill>
        <p:spPr>
          <a:xfrm>
            <a:off x="-2020601" y="-2013980"/>
            <a:ext cx="14501360" cy="9425432"/>
          </a:xfrm>
          <a:prstGeom prst="rect">
            <a:avLst/>
          </a:prstGeom>
        </p:spPr>
      </p:pic>
      <p:pic>
        <p:nvPicPr>
          <p:cNvPr id="2" name="Picture 1" descr="A blue circle with a palm tree and text&#10;&#10;Description automatically generated">
            <a:extLst>
              <a:ext uri="{FF2B5EF4-FFF2-40B4-BE49-F238E27FC236}">
                <a16:creationId xmlns:a16="http://schemas.microsoft.com/office/drawing/2014/main" id="{4A82C284-1171-4BA6-60CB-46521E6D74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521" y="308380"/>
            <a:ext cx="575408" cy="805975"/>
          </a:xfrm>
          <a:prstGeom prst="rect">
            <a:avLst/>
          </a:prstGeom>
        </p:spPr>
      </p:pic>
      <p:sp>
        <p:nvSpPr>
          <p:cNvPr id="7" name="Rectangle: Rounded Corners 3">
            <a:extLst>
              <a:ext uri="{FF2B5EF4-FFF2-40B4-BE49-F238E27FC236}">
                <a16:creationId xmlns:a16="http://schemas.microsoft.com/office/drawing/2014/main" id="{19CF0428-B3BB-B1CB-9862-D931BB29B6ED}"/>
              </a:ext>
            </a:extLst>
          </p:cNvPr>
          <p:cNvSpPr>
            <a:spLocks/>
          </p:cNvSpPr>
          <p:nvPr/>
        </p:nvSpPr>
        <p:spPr>
          <a:xfrm>
            <a:off x="365009" y="5690692"/>
            <a:ext cx="3075181"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6" name="Rectangle: Rounded Corners 5">
            <a:extLst>
              <a:ext uri="{FF2B5EF4-FFF2-40B4-BE49-F238E27FC236}">
                <a16:creationId xmlns:a16="http://schemas.microsoft.com/office/drawing/2014/main" id="{80235DF0-7A73-C055-C1A8-7A144A092A2C}"/>
              </a:ext>
            </a:extLst>
          </p:cNvPr>
          <p:cNvSpPr/>
          <p:nvPr/>
        </p:nvSpPr>
        <p:spPr>
          <a:xfrm>
            <a:off x="1002534" y="254166"/>
            <a:ext cx="3327095" cy="1045823"/>
          </a:xfrm>
          <a:prstGeom prst="roundRect">
            <a:avLst>
              <a:gd name="adj" fmla="val 9438"/>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bg2">
                    <a:lumMod val="10000"/>
                  </a:schemeClr>
                </a:solidFill>
                <a:latin typeface="Rockwell" panose="02060603020205020403" pitchFamily="18" charset="0"/>
              </a:rPr>
              <a:t>MAppFx: </a:t>
            </a:r>
            <a:br>
              <a:rPr lang="en-US" dirty="0">
                <a:solidFill>
                  <a:schemeClr val="bg2">
                    <a:lumMod val="10000"/>
                  </a:schemeClr>
                </a:solidFill>
              </a:rPr>
            </a:br>
            <a:r>
              <a:rPr lang="en-US" dirty="0">
                <a:solidFill>
                  <a:schemeClr val="bg2">
                    <a:lumMod val="10000"/>
                  </a:schemeClr>
                </a:solidFill>
                <a:latin typeface="Avenir Next LT Pro" panose="020B0504020202020204" pitchFamily="34" charset="0"/>
              </a:rPr>
              <a:t>Southern Guam Watersheds Streamflow Duration Curves</a:t>
            </a:r>
            <a:endParaRPr lang="en-GU" dirty="0">
              <a:solidFill>
                <a:schemeClr val="bg2">
                  <a:lumMod val="10000"/>
                </a:schemeClr>
              </a:solidFill>
              <a:latin typeface="Avenir Next LT Pro" panose="020B0504020202020204" pitchFamily="34" charset="0"/>
            </a:endParaRPr>
          </a:p>
        </p:txBody>
      </p:sp>
      <p:pic>
        <p:nvPicPr>
          <p:cNvPr id="9" name="Picture 8">
            <a:extLst>
              <a:ext uri="{FF2B5EF4-FFF2-40B4-BE49-F238E27FC236}">
                <a16:creationId xmlns:a16="http://schemas.microsoft.com/office/drawing/2014/main" id="{D526FD2D-9CFB-F29E-4AB4-485411BFDA7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824474" y="265881"/>
            <a:ext cx="2091047" cy="6323729"/>
          </a:xfrm>
          <a:prstGeom prst="rect">
            <a:avLst/>
          </a:prstGeom>
          <a:ln>
            <a:solidFill>
              <a:schemeClr val="bg2">
                <a:lumMod val="10000"/>
              </a:schemeClr>
            </a:solidFill>
          </a:ln>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07E2506F-A243-970A-91EE-C67E92AA2206}"/>
              </a:ext>
            </a:extLst>
          </p:cNvPr>
          <p:cNvSpPr txBox="1"/>
          <p:nvPr/>
        </p:nvSpPr>
        <p:spPr>
          <a:xfrm>
            <a:off x="498375" y="5651140"/>
            <a:ext cx="2808448" cy="769441"/>
          </a:xfrm>
          <a:prstGeom prst="rect">
            <a:avLst/>
          </a:prstGeom>
          <a:noFill/>
        </p:spPr>
        <p:txBody>
          <a:bodyPr wrap="square" rtlCol="0" anchor="ctr">
            <a:spAutoFit/>
          </a:bodyPr>
          <a:lstStyle/>
          <a:p>
            <a:pPr algn="ctr"/>
            <a:r>
              <a:rPr lang="en-US" sz="4400" b="1" dirty="0">
                <a:solidFill>
                  <a:schemeClr val="bg1"/>
                </a:solidFill>
                <a:effectLst>
                  <a:outerShdw blurRad="38100" dist="38100" dir="2700000" algn="tl">
                    <a:srgbClr val="000000">
                      <a:alpha val="43137"/>
                    </a:srgbClr>
                  </a:outerShdw>
                </a:effectLst>
                <a:latin typeface="Rockwell" panose="02060603020205020403" pitchFamily="18" charset="0"/>
              </a:rPr>
              <a:t>Layers</a:t>
            </a:r>
            <a:endParaRPr lang="en-GU" sz="44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2692687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CB7238-3DFE-9386-12D6-AE6735E8955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8BB36B4-51E6-B2C8-9313-365721BF5A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498B2308-74A8-C015-6990-C1C837A52BA7}"/>
              </a:ext>
            </a:extLst>
          </p:cNvPr>
          <p:cNvPicPr>
            <a:picLocks noChangeAspect="1"/>
          </p:cNvPicPr>
          <p:nvPr/>
        </p:nvPicPr>
        <p:blipFill>
          <a:blip r:embed="rId3"/>
          <a:srcRect l="1760"/>
          <a:stretch>
            <a:fillRect/>
          </a:stretch>
        </p:blipFill>
        <p:spPr>
          <a:xfrm>
            <a:off x="20" y="1282"/>
            <a:ext cx="12191980" cy="6856718"/>
          </a:xfrm>
          <a:prstGeom prst="rect">
            <a:avLst/>
          </a:prstGeom>
        </p:spPr>
      </p:pic>
      <p:sp>
        <p:nvSpPr>
          <p:cNvPr id="2" name="Rectangle 1">
            <a:extLst>
              <a:ext uri="{FF2B5EF4-FFF2-40B4-BE49-F238E27FC236}">
                <a16:creationId xmlns:a16="http://schemas.microsoft.com/office/drawing/2014/main" id="{83917725-4B48-F550-E9CE-E8B15D20C90D}"/>
              </a:ext>
            </a:extLst>
          </p:cNvPr>
          <p:cNvSpPr/>
          <p:nvPr/>
        </p:nvSpPr>
        <p:spPr>
          <a:xfrm>
            <a:off x="0" y="0"/>
            <a:ext cx="12192000" cy="6858000"/>
          </a:xfrm>
          <a:prstGeom prst="rect">
            <a:avLst/>
          </a:prstGeom>
          <a:solidFill>
            <a:srgbClr val="00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3" name="Picture 2">
            <a:extLst>
              <a:ext uri="{FF2B5EF4-FFF2-40B4-BE49-F238E27FC236}">
                <a16:creationId xmlns:a16="http://schemas.microsoft.com/office/drawing/2014/main" id="{40AD3A18-172E-0338-9BC0-C64322CECAA0}"/>
              </a:ext>
            </a:extLst>
          </p:cNvPr>
          <p:cNvPicPr>
            <a:picLocks noChangeAspect="1"/>
          </p:cNvPicPr>
          <p:nvPr/>
        </p:nvPicPr>
        <p:blipFill>
          <a:blip r:embed="rId4"/>
          <a:stretch>
            <a:fillRect/>
          </a:stretch>
        </p:blipFill>
        <p:spPr>
          <a:xfrm>
            <a:off x="1032707" y="397868"/>
            <a:ext cx="10126586" cy="6025737"/>
          </a:xfrm>
          <a:prstGeom prst="rect">
            <a:avLst/>
          </a:prstGeom>
          <a:ln w="3175">
            <a:solidFill>
              <a:schemeClr val="tx1"/>
            </a:solidFill>
          </a:ln>
          <a:effectLst>
            <a:outerShdw blurRad="292100" dist="139700" dir="2700000" algn="tl" rotWithShape="0">
              <a:srgbClr val="333333">
                <a:alpha val="65000"/>
              </a:srgbClr>
            </a:outerShdw>
          </a:effectLst>
        </p:spPr>
      </p:pic>
      <p:sp>
        <p:nvSpPr>
          <p:cNvPr id="4" name="Rectangle: Rounded Corners 3">
            <a:extLst>
              <a:ext uri="{FF2B5EF4-FFF2-40B4-BE49-F238E27FC236}">
                <a16:creationId xmlns:a16="http://schemas.microsoft.com/office/drawing/2014/main" id="{464A0D43-841A-F7E0-7141-6F857A0E9F45}"/>
              </a:ext>
            </a:extLst>
          </p:cNvPr>
          <p:cNvSpPr>
            <a:spLocks/>
          </p:cNvSpPr>
          <p:nvPr/>
        </p:nvSpPr>
        <p:spPr>
          <a:xfrm>
            <a:off x="365009" y="5690692"/>
            <a:ext cx="3075181"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5" name="TextBox 4">
            <a:extLst>
              <a:ext uri="{FF2B5EF4-FFF2-40B4-BE49-F238E27FC236}">
                <a16:creationId xmlns:a16="http://schemas.microsoft.com/office/drawing/2014/main" id="{31F9F088-99C3-7F5C-1EC2-0BF8414D6FD3}"/>
              </a:ext>
            </a:extLst>
          </p:cNvPr>
          <p:cNvSpPr txBox="1"/>
          <p:nvPr/>
        </p:nvSpPr>
        <p:spPr>
          <a:xfrm>
            <a:off x="498375" y="5783024"/>
            <a:ext cx="2808448" cy="584775"/>
          </a:xfrm>
          <a:prstGeom prst="rect">
            <a:avLst/>
          </a:prstGeom>
          <a:noFill/>
        </p:spPr>
        <p:txBody>
          <a:bodyPr wrap="square" rtlCol="0" anchor="ctr">
            <a:spAutoFit/>
          </a:bodyPr>
          <a:lstStyle/>
          <a:p>
            <a:pPr algn="ctr"/>
            <a:r>
              <a:rPr lang="en-US" sz="3200" b="1" dirty="0">
                <a:solidFill>
                  <a:schemeClr val="bg1"/>
                </a:solidFill>
                <a:effectLst>
                  <a:outerShdw blurRad="38100" dist="38100" dir="2700000" algn="tl">
                    <a:srgbClr val="000000">
                      <a:alpha val="43137"/>
                    </a:srgbClr>
                  </a:outerShdw>
                </a:effectLst>
                <a:latin typeface="Rockwell" panose="02060603020205020403" pitchFamily="18" charset="0"/>
              </a:rPr>
              <a:t>Time Series</a:t>
            </a:r>
            <a:endParaRPr lang="en-GU" sz="32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925130824"/>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5E3477-C14C-517F-8422-3FF9577F4D4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571FE6-D302-8683-B99E-F13FCEAD0107}"/>
              </a:ext>
            </a:extLst>
          </p:cNvPr>
          <p:cNvPicPr>
            <a:picLocks noChangeAspect="1"/>
          </p:cNvPicPr>
          <p:nvPr/>
        </p:nvPicPr>
        <p:blipFill>
          <a:blip r:embed="rId4"/>
          <a:srcRect l="3073" r="3577"/>
          <a:stretch>
            <a:fillRect/>
          </a:stretch>
        </p:blipFill>
        <p:spPr>
          <a:xfrm>
            <a:off x="20" y="1282"/>
            <a:ext cx="12191980" cy="6856718"/>
          </a:xfrm>
          <a:prstGeom prst="rect">
            <a:avLst/>
          </a:prstGeom>
        </p:spPr>
      </p:pic>
      <p:sp>
        <p:nvSpPr>
          <p:cNvPr id="2" name="Rectangle 1">
            <a:extLst>
              <a:ext uri="{FF2B5EF4-FFF2-40B4-BE49-F238E27FC236}">
                <a16:creationId xmlns:a16="http://schemas.microsoft.com/office/drawing/2014/main" id="{64A96D56-6819-BAB2-3B0A-6105100125F8}"/>
              </a:ext>
            </a:extLst>
          </p:cNvPr>
          <p:cNvSpPr/>
          <p:nvPr/>
        </p:nvSpPr>
        <p:spPr>
          <a:xfrm>
            <a:off x="0" y="0"/>
            <a:ext cx="12192000" cy="6858000"/>
          </a:xfrm>
          <a:prstGeom prst="rect">
            <a:avLst/>
          </a:prstGeom>
          <a:solidFill>
            <a:srgbClr val="00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4" name="Picture 3">
            <a:extLst>
              <a:ext uri="{FF2B5EF4-FFF2-40B4-BE49-F238E27FC236}">
                <a16:creationId xmlns:a16="http://schemas.microsoft.com/office/drawing/2014/main" id="{34906743-7B8C-BB87-954E-4D72FC79CB58}"/>
              </a:ext>
            </a:extLst>
          </p:cNvPr>
          <p:cNvPicPr>
            <a:picLocks noChangeAspect="1"/>
          </p:cNvPicPr>
          <p:nvPr/>
        </p:nvPicPr>
        <p:blipFill>
          <a:blip r:embed="rId5"/>
          <a:stretch>
            <a:fillRect/>
          </a:stretch>
        </p:blipFill>
        <p:spPr>
          <a:xfrm>
            <a:off x="509422" y="689131"/>
            <a:ext cx="11050836" cy="5245567"/>
          </a:xfrm>
          <a:prstGeom prst="rect">
            <a:avLst/>
          </a:prstGeom>
          <a:ln w="3175">
            <a:solidFill>
              <a:schemeClr val="tx1"/>
            </a:solidFill>
          </a:ln>
          <a:effectLst>
            <a:outerShdw blurRad="292100" dist="139700" dir="2700000" algn="tl" rotWithShape="0">
              <a:srgbClr val="333333">
                <a:alpha val="65000"/>
              </a:srgbClr>
            </a:outerShdw>
          </a:effectLst>
        </p:spPr>
      </p:pic>
      <p:sp>
        <p:nvSpPr>
          <p:cNvPr id="6" name="Rectangle: Rounded Corners 5">
            <a:extLst>
              <a:ext uri="{FF2B5EF4-FFF2-40B4-BE49-F238E27FC236}">
                <a16:creationId xmlns:a16="http://schemas.microsoft.com/office/drawing/2014/main" id="{1CD4C513-A24B-EEFE-7B95-6C351F977202}"/>
              </a:ext>
            </a:extLst>
          </p:cNvPr>
          <p:cNvSpPr>
            <a:spLocks/>
          </p:cNvSpPr>
          <p:nvPr/>
        </p:nvSpPr>
        <p:spPr>
          <a:xfrm>
            <a:off x="365009" y="5690692"/>
            <a:ext cx="4391817"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7" name="TextBox 6">
            <a:extLst>
              <a:ext uri="{FF2B5EF4-FFF2-40B4-BE49-F238E27FC236}">
                <a16:creationId xmlns:a16="http://schemas.microsoft.com/office/drawing/2014/main" id="{A5117874-FFDF-EEA7-323E-7FE73671F433}"/>
              </a:ext>
            </a:extLst>
          </p:cNvPr>
          <p:cNvSpPr txBox="1"/>
          <p:nvPr/>
        </p:nvSpPr>
        <p:spPr>
          <a:xfrm>
            <a:off x="631742" y="5813802"/>
            <a:ext cx="3911075" cy="523220"/>
          </a:xfrm>
          <a:prstGeom prst="rect">
            <a:avLst/>
          </a:prstGeom>
          <a:noFill/>
        </p:spPr>
        <p:txBody>
          <a:bodyPr wrap="square" rtlCol="0">
            <a:spAutoFit/>
          </a:bodyPr>
          <a:lstStyle/>
          <a:p>
            <a:r>
              <a:rPr lang="en-US" sz="2800" b="1" dirty="0">
                <a:solidFill>
                  <a:schemeClr val="bg1"/>
                </a:solidFill>
                <a:effectLst>
                  <a:outerShdw blurRad="38100" dist="38100" dir="2700000" algn="tl">
                    <a:srgbClr val="000000">
                      <a:alpha val="43137"/>
                    </a:srgbClr>
                  </a:outerShdw>
                </a:effectLst>
                <a:latin typeface="Rockwell" panose="02060603020205020403" pitchFamily="18" charset="0"/>
              </a:rPr>
              <a:t>Flow Duration Curve</a:t>
            </a:r>
            <a:endParaRPr lang="en-GU" sz="28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821343349"/>
      </p:ext>
    </p:extLst>
  </p:cSld>
  <p:clrMapOvr>
    <a:overrideClrMapping bg1="lt1" tx1="dk1" bg2="lt2" tx2="dk2" accent1="accent1" accent2="accent2" accent3="accent3" accent4="accent4" accent5="accent5" accent6="accent6" hlink="hlink" folHlink="folHlink"/>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61FF3F-7BA4-3347-7C64-76163CF1F9F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4B983A7-1D68-CC43-763C-0432A0797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0AE2516B-684E-3899-8DE7-8FEA49245980}"/>
              </a:ext>
            </a:extLst>
          </p:cNvPr>
          <p:cNvPicPr>
            <a:picLocks noChangeAspect="1"/>
          </p:cNvPicPr>
          <p:nvPr/>
        </p:nvPicPr>
        <p:blipFill>
          <a:blip r:embed="rId3"/>
          <a:srcRect t="7804"/>
          <a:stretch>
            <a:fillRect/>
          </a:stretch>
        </p:blipFill>
        <p:spPr>
          <a:xfrm>
            <a:off x="20" y="1282"/>
            <a:ext cx="12191980" cy="6856718"/>
          </a:xfrm>
          <a:prstGeom prst="rect">
            <a:avLst/>
          </a:prstGeom>
        </p:spPr>
      </p:pic>
      <p:sp>
        <p:nvSpPr>
          <p:cNvPr id="2" name="Rectangle 1">
            <a:extLst>
              <a:ext uri="{FF2B5EF4-FFF2-40B4-BE49-F238E27FC236}">
                <a16:creationId xmlns:a16="http://schemas.microsoft.com/office/drawing/2014/main" id="{FFE32EEC-7DC1-A9A3-2476-D16AD9E075C0}"/>
              </a:ext>
            </a:extLst>
          </p:cNvPr>
          <p:cNvSpPr/>
          <p:nvPr/>
        </p:nvSpPr>
        <p:spPr>
          <a:xfrm>
            <a:off x="0" y="0"/>
            <a:ext cx="12192000" cy="6858000"/>
          </a:xfrm>
          <a:prstGeom prst="rect">
            <a:avLst/>
          </a:prstGeom>
          <a:solidFill>
            <a:srgbClr val="00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3" name="Picture 2">
            <a:extLst>
              <a:ext uri="{FF2B5EF4-FFF2-40B4-BE49-F238E27FC236}">
                <a16:creationId xmlns:a16="http://schemas.microsoft.com/office/drawing/2014/main" id="{351AC0E2-EEF1-FBB7-55F8-30DF81ADD410}"/>
              </a:ext>
            </a:extLst>
          </p:cNvPr>
          <p:cNvPicPr>
            <a:picLocks noChangeAspect="1"/>
          </p:cNvPicPr>
          <p:nvPr/>
        </p:nvPicPr>
        <p:blipFill>
          <a:blip r:embed="rId4"/>
          <a:stretch>
            <a:fillRect/>
          </a:stretch>
        </p:blipFill>
        <p:spPr>
          <a:xfrm>
            <a:off x="1457586" y="431667"/>
            <a:ext cx="9349853" cy="5939907"/>
          </a:xfrm>
          <a:prstGeom prst="rect">
            <a:avLst/>
          </a:prstGeom>
          <a:ln w="3175">
            <a:solidFill>
              <a:schemeClr val="tx1"/>
            </a:solidFill>
          </a:ln>
          <a:effectLst>
            <a:outerShdw blurRad="292100" dist="139700" dir="2700000" algn="tl" rotWithShape="0">
              <a:srgbClr val="333333">
                <a:alpha val="65000"/>
              </a:srgbClr>
            </a:outerShdw>
          </a:effectLst>
        </p:spPr>
      </p:pic>
      <p:sp>
        <p:nvSpPr>
          <p:cNvPr id="4" name="Rectangle: Rounded Corners 3">
            <a:extLst>
              <a:ext uri="{FF2B5EF4-FFF2-40B4-BE49-F238E27FC236}">
                <a16:creationId xmlns:a16="http://schemas.microsoft.com/office/drawing/2014/main" id="{44C62E07-A884-4694-8668-9FD795D820C2}"/>
              </a:ext>
            </a:extLst>
          </p:cNvPr>
          <p:cNvSpPr>
            <a:spLocks/>
          </p:cNvSpPr>
          <p:nvPr/>
        </p:nvSpPr>
        <p:spPr>
          <a:xfrm>
            <a:off x="365009" y="5690692"/>
            <a:ext cx="4382089"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5" name="TextBox 4">
            <a:extLst>
              <a:ext uri="{FF2B5EF4-FFF2-40B4-BE49-F238E27FC236}">
                <a16:creationId xmlns:a16="http://schemas.microsoft.com/office/drawing/2014/main" id="{8CC6A397-0B96-44DD-219C-4805314A3431}"/>
              </a:ext>
            </a:extLst>
          </p:cNvPr>
          <p:cNvSpPr txBox="1"/>
          <p:nvPr/>
        </p:nvSpPr>
        <p:spPr>
          <a:xfrm>
            <a:off x="542149" y="5656903"/>
            <a:ext cx="4027807" cy="769441"/>
          </a:xfrm>
          <a:prstGeom prst="rect">
            <a:avLst/>
          </a:prstGeom>
          <a:noFill/>
        </p:spPr>
        <p:txBody>
          <a:bodyPr wrap="square" rtlCol="0">
            <a:spAutoFit/>
          </a:bodyPr>
          <a:lstStyle/>
          <a:p>
            <a:pPr algn="ctr"/>
            <a:r>
              <a:rPr lang="en-US" sz="4400" b="1" dirty="0">
                <a:solidFill>
                  <a:schemeClr val="bg1"/>
                </a:solidFill>
                <a:effectLst>
                  <a:outerShdw blurRad="38100" dist="38100" dir="2700000" algn="tl">
                    <a:srgbClr val="000000">
                      <a:alpha val="43137"/>
                    </a:srgbClr>
                  </a:outerShdw>
                </a:effectLst>
                <a:latin typeface="Rockwell" panose="02060603020205020403" pitchFamily="18" charset="0"/>
              </a:rPr>
              <a:t>Double Axis</a:t>
            </a:r>
            <a:endParaRPr lang="en-GU" sz="44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273011115"/>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470315-E068-55D9-DA40-249BBADC14E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62A16497-BC01-4957-C449-4B2F8FF9AC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A94BF11E-5CAE-0609-974A-B1F8D5E2BFFC}"/>
              </a:ext>
            </a:extLst>
          </p:cNvPr>
          <p:cNvPicPr>
            <a:picLocks noChangeAspect="1"/>
          </p:cNvPicPr>
          <p:nvPr/>
        </p:nvPicPr>
        <p:blipFill>
          <a:blip r:embed="rId3"/>
          <a:srcRect t="7804"/>
          <a:stretch>
            <a:fillRect/>
          </a:stretch>
        </p:blipFill>
        <p:spPr>
          <a:xfrm>
            <a:off x="20" y="1282"/>
            <a:ext cx="12191980" cy="6856718"/>
          </a:xfrm>
          <a:prstGeom prst="rect">
            <a:avLst/>
          </a:prstGeom>
        </p:spPr>
      </p:pic>
      <p:sp>
        <p:nvSpPr>
          <p:cNvPr id="9" name="Rectangle 8">
            <a:extLst>
              <a:ext uri="{FF2B5EF4-FFF2-40B4-BE49-F238E27FC236}">
                <a16:creationId xmlns:a16="http://schemas.microsoft.com/office/drawing/2014/main" id="{90CDDC00-D11A-B2D2-5F44-3C6916F6811F}"/>
              </a:ext>
            </a:extLst>
          </p:cNvPr>
          <p:cNvSpPr/>
          <p:nvPr/>
        </p:nvSpPr>
        <p:spPr>
          <a:xfrm>
            <a:off x="0" y="0"/>
            <a:ext cx="12192000" cy="6858000"/>
          </a:xfrm>
          <a:prstGeom prst="rect">
            <a:avLst/>
          </a:prstGeom>
          <a:solidFill>
            <a:srgbClr val="00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8" name="Picture 7">
            <a:extLst>
              <a:ext uri="{FF2B5EF4-FFF2-40B4-BE49-F238E27FC236}">
                <a16:creationId xmlns:a16="http://schemas.microsoft.com/office/drawing/2014/main" id="{E543EB1E-C985-1701-EB4D-29F41649AB23}"/>
              </a:ext>
            </a:extLst>
          </p:cNvPr>
          <p:cNvPicPr>
            <a:picLocks noGrp="1" noRot="1" noChangeAspect="1" noMove="1" noResize="1" noEditPoints="1" noAdjustHandles="1" noChangeArrowheads="1" noChangeShapeType="1" noCrop="1"/>
          </p:cNvPicPr>
          <p:nvPr/>
        </p:nvPicPr>
        <p:blipFill>
          <a:blip r:embed="rId4"/>
          <a:srcRect b="33475"/>
          <a:stretch>
            <a:fillRect/>
          </a:stretch>
        </p:blipFill>
        <p:spPr>
          <a:xfrm>
            <a:off x="0" y="0"/>
            <a:ext cx="3829741" cy="6858000"/>
          </a:xfrm>
          <a:prstGeom prst="rect">
            <a:avLst/>
          </a:prstGeom>
        </p:spPr>
      </p:pic>
    </p:spTree>
    <p:extLst>
      <p:ext uri="{BB962C8B-B14F-4D97-AF65-F5344CB8AC3E}">
        <p14:creationId xmlns:p14="http://schemas.microsoft.com/office/powerpoint/2010/main" val="1922221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04D334-03FA-60D9-435B-7AC1D05E7C2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A68896BD-BBC9-02D3-8259-5F72C80B8D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74CC4AF1-9B8E-D30C-932E-F22A263B6897}"/>
              </a:ext>
            </a:extLst>
          </p:cNvPr>
          <p:cNvPicPr>
            <a:picLocks noChangeAspect="1"/>
          </p:cNvPicPr>
          <p:nvPr/>
        </p:nvPicPr>
        <p:blipFill>
          <a:blip r:embed="rId3"/>
          <a:srcRect t="7804"/>
          <a:stretch>
            <a:fillRect/>
          </a:stretch>
        </p:blipFill>
        <p:spPr>
          <a:xfrm>
            <a:off x="20" y="1282"/>
            <a:ext cx="12191980" cy="6856718"/>
          </a:xfrm>
          <a:prstGeom prst="rect">
            <a:avLst/>
          </a:prstGeom>
        </p:spPr>
      </p:pic>
      <p:sp>
        <p:nvSpPr>
          <p:cNvPr id="9" name="Rectangle 8">
            <a:extLst>
              <a:ext uri="{FF2B5EF4-FFF2-40B4-BE49-F238E27FC236}">
                <a16:creationId xmlns:a16="http://schemas.microsoft.com/office/drawing/2014/main" id="{14E8C27D-14CF-141C-F35E-E5094D3E7E48}"/>
              </a:ext>
            </a:extLst>
          </p:cNvPr>
          <p:cNvSpPr/>
          <p:nvPr/>
        </p:nvSpPr>
        <p:spPr>
          <a:xfrm>
            <a:off x="0" y="0"/>
            <a:ext cx="12192000" cy="6858000"/>
          </a:xfrm>
          <a:prstGeom prst="rect">
            <a:avLst/>
          </a:prstGeom>
          <a:solidFill>
            <a:srgbClr val="00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8" name="Picture 7">
            <a:extLst>
              <a:ext uri="{FF2B5EF4-FFF2-40B4-BE49-F238E27FC236}">
                <a16:creationId xmlns:a16="http://schemas.microsoft.com/office/drawing/2014/main" id="{8DF2E699-9459-FB17-29D4-9BB85BC21343}"/>
              </a:ext>
            </a:extLst>
          </p:cNvPr>
          <p:cNvPicPr>
            <a:picLocks noChangeAspect="1"/>
          </p:cNvPicPr>
          <p:nvPr/>
        </p:nvPicPr>
        <p:blipFill>
          <a:blip r:embed="rId4"/>
          <a:srcRect b="33475"/>
          <a:stretch>
            <a:fillRect/>
          </a:stretch>
        </p:blipFill>
        <p:spPr>
          <a:xfrm>
            <a:off x="0" y="-1"/>
            <a:ext cx="6096000" cy="10916239"/>
          </a:xfrm>
          <a:prstGeom prst="rect">
            <a:avLst/>
          </a:prstGeom>
        </p:spPr>
      </p:pic>
      <p:sp>
        <p:nvSpPr>
          <p:cNvPr id="12" name="Rectangle 11">
            <a:extLst>
              <a:ext uri="{FF2B5EF4-FFF2-40B4-BE49-F238E27FC236}">
                <a16:creationId xmlns:a16="http://schemas.microsoft.com/office/drawing/2014/main" id="{1369630D-7BDC-BCEE-2CFD-4F18DF2CE7A7}"/>
              </a:ext>
            </a:extLst>
          </p:cNvPr>
          <p:cNvSpPr/>
          <p:nvPr/>
        </p:nvSpPr>
        <p:spPr>
          <a:xfrm>
            <a:off x="-1" y="4629567"/>
            <a:ext cx="6095999" cy="828552"/>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10" name="Graphic 9" descr="Cursor with solid fill">
            <a:extLst>
              <a:ext uri="{FF2B5EF4-FFF2-40B4-BE49-F238E27FC236}">
                <a16:creationId xmlns:a16="http://schemas.microsoft.com/office/drawing/2014/main" id="{9E43DC1B-AE1C-A6F9-E9F2-167FAB1B80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159974">
            <a:off x="3025523" y="4818638"/>
            <a:ext cx="1376723" cy="137672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58565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1425080-0D55-4E50-6BB5-59DF891FE54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FE49B7B-F30B-EA9A-CDA7-5B9B9688FD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E24E39ED-8E6F-3DCD-B632-463F978DEB17}"/>
              </a:ext>
            </a:extLst>
          </p:cNvPr>
          <p:cNvPicPr>
            <a:picLocks noChangeAspect="1"/>
          </p:cNvPicPr>
          <p:nvPr/>
        </p:nvPicPr>
        <p:blipFill>
          <a:blip r:embed="rId3"/>
          <a:srcRect t="7804"/>
          <a:stretch>
            <a:fillRect/>
          </a:stretch>
        </p:blipFill>
        <p:spPr>
          <a:xfrm>
            <a:off x="20" y="1282"/>
            <a:ext cx="12191980" cy="6856718"/>
          </a:xfrm>
          <a:prstGeom prst="rect">
            <a:avLst/>
          </a:prstGeom>
        </p:spPr>
      </p:pic>
      <p:sp>
        <p:nvSpPr>
          <p:cNvPr id="4" name="Rectangle 3">
            <a:extLst>
              <a:ext uri="{FF2B5EF4-FFF2-40B4-BE49-F238E27FC236}">
                <a16:creationId xmlns:a16="http://schemas.microsoft.com/office/drawing/2014/main" id="{CDCB3514-5982-1709-7A40-1E287D415C3C}"/>
              </a:ext>
            </a:extLst>
          </p:cNvPr>
          <p:cNvSpPr/>
          <p:nvPr/>
        </p:nvSpPr>
        <p:spPr>
          <a:xfrm>
            <a:off x="0" y="0"/>
            <a:ext cx="12192000" cy="6858000"/>
          </a:xfrm>
          <a:prstGeom prst="rect">
            <a:avLst/>
          </a:prstGeom>
          <a:solidFill>
            <a:srgbClr val="00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7" name="Picture 6">
            <a:extLst>
              <a:ext uri="{FF2B5EF4-FFF2-40B4-BE49-F238E27FC236}">
                <a16:creationId xmlns:a16="http://schemas.microsoft.com/office/drawing/2014/main" id="{7417273A-F640-5994-206A-C80B8222C256}"/>
              </a:ext>
            </a:extLst>
          </p:cNvPr>
          <p:cNvPicPr>
            <a:picLocks noChangeAspect="1"/>
          </p:cNvPicPr>
          <p:nvPr/>
        </p:nvPicPr>
        <p:blipFill>
          <a:blip r:embed="rId4"/>
          <a:srcRect b="33475"/>
          <a:stretch>
            <a:fillRect/>
          </a:stretch>
        </p:blipFill>
        <p:spPr>
          <a:xfrm>
            <a:off x="0" y="-1"/>
            <a:ext cx="3829026" cy="6856719"/>
          </a:xfrm>
          <a:prstGeom prst="rect">
            <a:avLst/>
          </a:prstGeom>
        </p:spPr>
      </p:pic>
      <p:pic>
        <p:nvPicPr>
          <p:cNvPr id="3" name="Picture 2">
            <a:extLst>
              <a:ext uri="{FF2B5EF4-FFF2-40B4-BE49-F238E27FC236}">
                <a16:creationId xmlns:a16="http://schemas.microsoft.com/office/drawing/2014/main" id="{B952D3E6-7E9D-E1A0-0C53-E18492104129}"/>
              </a:ext>
            </a:extLst>
          </p:cNvPr>
          <p:cNvPicPr>
            <a:picLocks noChangeAspect="1"/>
          </p:cNvPicPr>
          <p:nvPr/>
        </p:nvPicPr>
        <p:blipFill>
          <a:blip r:embed="rId5"/>
          <a:srcRect t="15105" b="18166"/>
          <a:stretch>
            <a:fillRect/>
          </a:stretch>
        </p:blipFill>
        <p:spPr>
          <a:xfrm>
            <a:off x="-1" y="0"/>
            <a:ext cx="3831771" cy="6856718"/>
          </a:xfrm>
          <a:prstGeom prst="rect">
            <a:avLst/>
          </a:prstGeom>
        </p:spPr>
      </p:pic>
      <p:sp>
        <p:nvSpPr>
          <p:cNvPr id="5" name="Rectangle 4">
            <a:extLst>
              <a:ext uri="{FF2B5EF4-FFF2-40B4-BE49-F238E27FC236}">
                <a16:creationId xmlns:a16="http://schemas.microsoft.com/office/drawing/2014/main" id="{B2116D5F-641D-745D-3FC5-1CFF2F39B652}"/>
              </a:ext>
            </a:extLst>
          </p:cNvPr>
          <p:cNvSpPr/>
          <p:nvPr/>
        </p:nvSpPr>
        <p:spPr>
          <a:xfrm>
            <a:off x="0" y="1866901"/>
            <a:ext cx="3788224" cy="3781424"/>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2" name="Graphic 1" descr="Cursor with solid fill">
            <a:extLst>
              <a:ext uri="{FF2B5EF4-FFF2-40B4-BE49-F238E27FC236}">
                <a16:creationId xmlns:a16="http://schemas.microsoft.com/office/drawing/2014/main" id="{A77A31CE-D11F-05D3-EABE-A1CFAA2D478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159974">
            <a:off x="3025523" y="4818638"/>
            <a:ext cx="1376723" cy="137672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57307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outVertic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anim calcmode="lin" valueType="num">
                                      <p:cBhvr>
                                        <p:cTn id="17" dur="500" fill="hold"/>
                                        <p:tgtEl>
                                          <p:spTgt spid="2"/>
                                        </p:tgtEl>
                                        <p:attrNameLst>
                                          <p:attrName>ppt_x</p:attrName>
                                        </p:attrNameLst>
                                      </p:cBhvr>
                                      <p:tavLst>
                                        <p:tav tm="0">
                                          <p:val>
                                            <p:strVal val="#ppt_x"/>
                                          </p:val>
                                        </p:tav>
                                        <p:tav tm="100000">
                                          <p:val>
                                            <p:strVal val="#ppt_x"/>
                                          </p:val>
                                        </p:tav>
                                      </p:tavLst>
                                    </p:anim>
                                    <p:anim calcmode="lin" valueType="num">
                                      <p:cBhvr>
                                        <p:cTn id="18"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28A7F0-2DD2-14BB-2CBC-1854FBB2CF5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4DADED9-AE42-2D0D-3548-8418ED3CD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9ACD70E2-91BC-CAC2-5DC2-419F4B105CC1}"/>
              </a:ext>
            </a:extLst>
          </p:cNvPr>
          <p:cNvPicPr>
            <a:picLocks noChangeAspect="1"/>
          </p:cNvPicPr>
          <p:nvPr/>
        </p:nvPicPr>
        <p:blipFill>
          <a:blip r:embed="rId3"/>
          <a:srcRect b="1334"/>
          <a:stretch>
            <a:fillRect/>
          </a:stretch>
        </p:blipFill>
        <p:spPr>
          <a:xfrm>
            <a:off x="20" y="1282"/>
            <a:ext cx="12191980" cy="6856718"/>
          </a:xfrm>
          <a:prstGeom prst="rect">
            <a:avLst/>
          </a:prstGeom>
        </p:spPr>
      </p:pic>
      <p:sp>
        <p:nvSpPr>
          <p:cNvPr id="10" name="Rectangle 9">
            <a:extLst>
              <a:ext uri="{FF2B5EF4-FFF2-40B4-BE49-F238E27FC236}">
                <a16:creationId xmlns:a16="http://schemas.microsoft.com/office/drawing/2014/main" id="{95548712-00B5-1A2E-FB67-27ECFF3374D4}"/>
              </a:ext>
            </a:extLst>
          </p:cNvPr>
          <p:cNvSpPr/>
          <p:nvPr/>
        </p:nvSpPr>
        <p:spPr>
          <a:xfrm>
            <a:off x="0" y="0"/>
            <a:ext cx="12192000" cy="6858000"/>
          </a:xfrm>
          <a:prstGeom prst="rect">
            <a:avLst/>
          </a:prstGeom>
          <a:solidFill>
            <a:srgbClr val="00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11" name="Picture 10">
            <a:extLst>
              <a:ext uri="{FF2B5EF4-FFF2-40B4-BE49-F238E27FC236}">
                <a16:creationId xmlns:a16="http://schemas.microsoft.com/office/drawing/2014/main" id="{DBE79B58-6D88-EBE5-C53B-CD077E2304F0}"/>
              </a:ext>
            </a:extLst>
          </p:cNvPr>
          <p:cNvPicPr>
            <a:picLocks noChangeAspect="1"/>
          </p:cNvPicPr>
          <p:nvPr/>
        </p:nvPicPr>
        <p:blipFill>
          <a:blip r:embed="rId4"/>
          <a:stretch>
            <a:fillRect/>
          </a:stretch>
        </p:blipFill>
        <p:spPr>
          <a:xfrm>
            <a:off x="1902599" y="301323"/>
            <a:ext cx="8285602" cy="6255354"/>
          </a:xfrm>
          <a:prstGeom prst="rect">
            <a:avLst/>
          </a:prstGeom>
          <a:ln w="3175">
            <a:solidFill>
              <a:schemeClr val="tx1"/>
            </a:solidFill>
          </a:ln>
          <a:effectLst>
            <a:outerShdw blurRad="292100" dist="139700" dir="2700000" algn="tl" rotWithShape="0">
              <a:srgbClr val="333333">
                <a:alpha val="65000"/>
              </a:srgbClr>
            </a:outerShdw>
          </a:effectLst>
        </p:spPr>
      </p:pic>
      <p:sp>
        <p:nvSpPr>
          <p:cNvPr id="2" name="Rectangle: Rounded Corners 1">
            <a:extLst>
              <a:ext uri="{FF2B5EF4-FFF2-40B4-BE49-F238E27FC236}">
                <a16:creationId xmlns:a16="http://schemas.microsoft.com/office/drawing/2014/main" id="{F07007F3-52B4-4E61-F550-B812BA88A616}"/>
              </a:ext>
            </a:extLst>
          </p:cNvPr>
          <p:cNvSpPr>
            <a:spLocks/>
          </p:cNvSpPr>
          <p:nvPr/>
        </p:nvSpPr>
        <p:spPr>
          <a:xfrm>
            <a:off x="365009" y="5690692"/>
            <a:ext cx="4129170"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4" name="TextBox 3">
            <a:extLst>
              <a:ext uri="{FF2B5EF4-FFF2-40B4-BE49-F238E27FC236}">
                <a16:creationId xmlns:a16="http://schemas.microsoft.com/office/drawing/2014/main" id="{1190D2AE-C166-C48E-0684-57F6A5DD6E0B}"/>
              </a:ext>
            </a:extLst>
          </p:cNvPr>
          <p:cNvSpPr txBox="1"/>
          <p:nvPr/>
        </p:nvSpPr>
        <p:spPr>
          <a:xfrm>
            <a:off x="631741" y="5656892"/>
            <a:ext cx="3609519" cy="769441"/>
          </a:xfrm>
          <a:prstGeom prst="rect">
            <a:avLst/>
          </a:prstGeom>
          <a:noFill/>
        </p:spPr>
        <p:txBody>
          <a:bodyPr wrap="square" rtlCol="0">
            <a:spAutoFit/>
          </a:bodyPr>
          <a:lstStyle/>
          <a:p>
            <a:pPr algn="ctr"/>
            <a:r>
              <a:rPr lang="en-US" sz="4400" b="1" dirty="0">
                <a:solidFill>
                  <a:schemeClr val="bg1"/>
                </a:solidFill>
                <a:effectLst>
                  <a:outerShdw blurRad="38100" dist="38100" dir="2700000" algn="tl">
                    <a:srgbClr val="000000">
                      <a:alpha val="43137"/>
                    </a:srgbClr>
                  </a:outerShdw>
                </a:effectLst>
                <a:latin typeface="Rockwell" panose="02060603020205020403" pitchFamily="18" charset="0"/>
              </a:rPr>
              <a:t>Lens Profile</a:t>
            </a:r>
            <a:endParaRPr lang="en-GU" sz="44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150182588"/>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5AEE1A-4F2F-A0FF-AFC2-477D2DE6946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06186CF-EC6A-7D49-901D-225FD2337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FBB2F043-FE3E-5A2D-DEFB-3A846B165CDB}"/>
              </a:ext>
            </a:extLst>
          </p:cNvPr>
          <p:cNvPicPr>
            <a:picLocks noChangeAspect="1"/>
          </p:cNvPicPr>
          <p:nvPr/>
        </p:nvPicPr>
        <p:blipFill>
          <a:blip r:embed="rId3"/>
          <a:srcRect b="1334"/>
          <a:stretch>
            <a:fillRect/>
          </a:stretch>
        </p:blipFill>
        <p:spPr>
          <a:xfrm>
            <a:off x="20" y="1282"/>
            <a:ext cx="12191980" cy="6856718"/>
          </a:xfrm>
          <a:prstGeom prst="rect">
            <a:avLst/>
          </a:prstGeom>
        </p:spPr>
      </p:pic>
      <p:sp>
        <p:nvSpPr>
          <p:cNvPr id="10" name="Rectangle 9">
            <a:extLst>
              <a:ext uri="{FF2B5EF4-FFF2-40B4-BE49-F238E27FC236}">
                <a16:creationId xmlns:a16="http://schemas.microsoft.com/office/drawing/2014/main" id="{C60158CD-5E0D-1F90-6FBF-675DD041CFCE}"/>
              </a:ext>
            </a:extLst>
          </p:cNvPr>
          <p:cNvSpPr/>
          <p:nvPr/>
        </p:nvSpPr>
        <p:spPr>
          <a:xfrm>
            <a:off x="0" y="0"/>
            <a:ext cx="12192000" cy="6858000"/>
          </a:xfrm>
          <a:prstGeom prst="rect">
            <a:avLst/>
          </a:prstGeom>
          <a:solidFill>
            <a:srgbClr val="00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11" name="Picture 10">
            <a:extLst>
              <a:ext uri="{FF2B5EF4-FFF2-40B4-BE49-F238E27FC236}">
                <a16:creationId xmlns:a16="http://schemas.microsoft.com/office/drawing/2014/main" id="{670BB2B4-C833-6395-BEF5-D3376767611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902599" y="553958"/>
            <a:ext cx="8285602" cy="5750083"/>
          </a:xfrm>
          <a:prstGeom prst="rect">
            <a:avLst/>
          </a:prstGeom>
          <a:ln w="3175">
            <a:solidFill>
              <a:schemeClr val="tx1"/>
            </a:solidFill>
          </a:ln>
          <a:effectLst>
            <a:outerShdw blurRad="292100" dist="139700" dir="2700000" algn="tl" rotWithShape="0">
              <a:srgbClr val="333333">
                <a:alpha val="65000"/>
              </a:srgbClr>
            </a:outerShdw>
          </a:effectLst>
        </p:spPr>
      </p:pic>
      <p:sp>
        <p:nvSpPr>
          <p:cNvPr id="2" name="Rectangle: Rounded Corners 1">
            <a:extLst>
              <a:ext uri="{FF2B5EF4-FFF2-40B4-BE49-F238E27FC236}">
                <a16:creationId xmlns:a16="http://schemas.microsoft.com/office/drawing/2014/main" id="{1FC2B5DE-13D0-549E-16A5-ED1DD374793D}"/>
              </a:ext>
            </a:extLst>
          </p:cNvPr>
          <p:cNvSpPr>
            <a:spLocks/>
          </p:cNvSpPr>
          <p:nvPr/>
        </p:nvSpPr>
        <p:spPr>
          <a:xfrm>
            <a:off x="365009" y="5690692"/>
            <a:ext cx="6405442"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4" name="TextBox 3">
            <a:extLst>
              <a:ext uri="{FF2B5EF4-FFF2-40B4-BE49-F238E27FC236}">
                <a16:creationId xmlns:a16="http://schemas.microsoft.com/office/drawing/2014/main" id="{735B280D-0DB4-6D46-354A-748AA6702CAA}"/>
              </a:ext>
            </a:extLst>
          </p:cNvPr>
          <p:cNvSpPr txBox="1"/>
          <p:nvPr/>
        </p:nvSpPr>
        <p:spPr>
          <a:xfrm>
            <a:off x="645030" y="5844579"/>
            <a:ext cx="6488906" cy="461665"/>
          </a:xfrm>
          <a:prstGeom prst="rect">
            <a:avLst/>
          </a:prstGeom>
          <a:noFill/>
        </p:spPr>
        <p:txBody>
          <a:bodyPr wrap="square" rtlCol="0">
            <a:spAutoFit/>
          </a:bodyPr>
          <a:lstStyle/>
          <a:p>
            <a:r>
              <a:rPr lang="en-US" sz="2400" b="1" dirty="0">
                <a:solidFill>
                  <a:schemeClr val="bg1"/>
                </a:solidFill>
                <a:effectLst>
                  <a:outerShdw blurRad="38100" dist="38100" dir="2700000" algn="tl">
                    <a:srgbClr val="000000">
                      <a:alpha val="43137"/>
                    </a:srgbClr>
                  </a:outerShdw>
                </a:effectLst>
                <a:latin typeface="Rockwell" panose="02060603020205020403" pitchFamily="18" charset="0"/>
              </a:rPr>
              <a:t>Multi-Graph View via Lasso Selection</a:t>
            </a:r>
            <a:endParaRPr lang="en-GU" sz="24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6123297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B0BABB2-87B2-A179-D17D-672A2BFD1147}"/>
              </a:ext>
            </a:extLst>
          </p:cNvPr>
          <p:cNvPicPr>
            <a:picLocks noChangeAspect="1"/>
          </p:cNvPicPr>
          <p:nvPr/>
        </p:nvPicPr>
        <p:blipFill>
          <a:blip r:embed="rId2"/>
          <a:srcRect l="1760"/>
          <a:stretch>
            <a:fillRect/>
          </a:stretch>
        </p:blipFill>
        <p:spPr>
          <a:xfrm>
            <a:off x="645485" y="363653"/>
            <a:ext cx="10901030" cy="6130694"/>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DB86950E-2F49-DA48-3D9D-40F547437405}"/>
              </a:ext>
            </a:extLst>
          </p:cNvPr>
          <p:cNvPicPr>
            <a:picLocks noChangeAspect="1"/>
          </p:cNvPicPr>
          <p:nvPr/>
        </p:nvPicPr>
        <p:blipFill>
          <a:blip r:embed="rId3"/>
          <a:srcRect l="3073" r="3577"/>
          <a:stretch>
            <a:fillRect/>
          </a:stretch>
        </p:blipFill>
        <p:spPr>
          <a:xfrm>
            <a:off x="11862834" y="363653"/>
            <a:ext cx="10901030" cy="6130694"/>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0DF874A6-7787-29F4-B189-D40CB0197260}"/>
              </a:ext>
            </a:extLst>
          </p:cNvPr>
          <p:cNvPicPr>
            <a:picLocks noChangeAspect="1"/>
          </p:cNvPicPr>
          <p:nvPr/>
        </p:nvPicPr>
        <p:blipFill>
          <a:blip r:embed="rId4"/>
          <a:srcRect t="7804"/>
          <a:stretch>
            <a:fillRect/>
          </a:stretch>
        </p:blipFill>
        <p:spPr>
          <a:xfrm>
            <a:off x="23080183" y="363653"/>
            <a:ext cx="10901030" cy="6130693"/>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D69835FC-7DDC-1593-83CA-CF1DAAF55184}"/>
              </a:ext>
            </a:extLst>
          </p:cNvPr>
          <p:cNvPicPr>
            <a:picLocks noChangeAspect="1"/>
          </p:cNvPicPr>
          <p:nvPr/>
        </p:nvPicPr>
        <p:blipFill>
          <a:blip r:embed="rId5"/>
          <a:srcRect b="1334"/>
          <a:stretch>
            <a:fillRect/>
          </a:stretch>
        </p:blipFill>
        <p:spPr>
          <a:xfrm>
            <a:off x="34297532" y="363653"/>
            <a:ext cx="10901031" cy="6130694"/>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sp>
        <p:nvSpPr>
          <p:cNvPr id="8" name="Rectangle: Rounded Corners 7">
            <a:extLst>
              <a:ext uri="{FF2B5EF4-FFF2-40B4-BE49-F238E27FC236}">
                <a16:creationId xmlns:a16="http://schemas.microsoft.com/office/drawing/2014/main" id="{D26F5BE4-0CD0-1298-F592-16963763ADC9}"/>
              </a:ext>
            </a:extLst>
          </p:cNvPr>
          <p:cNvSpPr>
            <a:spLocks/>
          </p:cNvSpPr>
          <p:nvPr/>
        </p:nvSpPr>
        <p:spPr>
          <a:xfrm>
            <a:off x="365009" y="5690692"/>
            <a:ext cx="6405442"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9" name="TextBox 8">
            <a:extLst>
              <a:ext uri="{FF2B5EF4-FFF2-40B4-BE49-F238E27FC236}">
                <a16:creationId xmlns:a16="http://schemas.microsoft.com/office/drawing/2014/main" id="{B1A4A35B-4391-7D25-6E1B-765862BCFF40}"/>
              </a:ext>
            </a:extLst>
          </p:cNvPr>
          <p:cNvSpPr txBox="1"/>
          <p:nvPr/>
        </p:nvSpPr>
        <p:spPr>
          <a:xfrm>
            <a:off x="605624" y="5752246"/>
            <a:ext cx="5924212" cy="646331"/>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Rockwell" panose="02060603020205020403" pitchFamily="18" charset="0"/>
              </a:rPr>
              <a:t>MAppFx: Northern Guam Lens Aquifer </a:t>
            </a:r>
          </a:p>
          <a:p>
            <a:pPr algn="ctr"/>
            <a:r>
              <a:rPr lang="en-US" b="1" dirty="0">
                <a:solidFill>
                  <a:schemeClr val="bg1"/>
                </a:solidFill>
                <a:effectLst>
                  <a:outerShdw blurRad="38100" dist="38100" dir="2700000" algn="tl">
                    <a:srgbClr val="000000">
                      <a:alpha val="43137"/>
                    </a:srgbClr>
                  </a:outerShdw>
                </a:effectLst>
                <a:latin typeface="Rockwell" panose="02060603020205020403" pitchFamily="18" charset="0"/>
              </a:rPr>
              <a:t>Production Well Nitrates</a:t>
            </a:r>
            <a:endParaRPr lang="en-GU"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527182059"/>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FE0937-DD96-F619-33AA-C1D9B491EC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571BB44-D54D-F383-B0DF-9908A6847460}"/>
              </a:ext>
            </a:extLst>
          </p:cNvPr>
          <p:cNvPicPr>
            <a:picLocks noChangeAspect="1"/>
          </p:cNvPicPr>
          <p:nvPr/>
        </p:nvPicPr>
        <p:blipFill>
          <a:blip r:embed="rId2"/>
          <a:srcRect l="1760"/>
          <a:stretch>
            <a:fillRect/>
          </a:stretch>
        </p:blipFill>
        <p:spPr>
          <a:xfrm>
            <a:off x="-10571864" y="363653"/>
            <a:ext cx="10901030" cy="6130694"/>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FA21B909-F540-0543-1890-B182B85C54E5}"/>
              </a:ext>
            </a:extLst>
          </p:cNvPr>
          <p:cNvPicPr>
            <a:picLocks noChangeAspect="1"/>
          </p:cNvPicPr>
          <p:nvPr/>
        </p:nvPicPr>
        <p:blipFill>
          <a:blip r:embed="rId3"/>
          <a:srcRect l="3073" r="3577"/>
          <a:stretch>
            <a:fillRect/>
          </a:stretch>
        </p:blipFill>
        <p:spPr>
          <a:xfrm>
            <a:off x="645485" y="363653"/>
            <a:ext cx="10901030" cy="6130694"/>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04E08EA9-E9CC-5FCF-EB35-5D99BF7FEFD2}"/>
              </a:ext>
            </a:extLst>
          </p:cNvPr>
          <p:cNvPicPr>
            <a:picLocks noChangeAspect="1"/>
          </p:cNvPicPr>
          <p:nvPr/>
        </p:nvPicPr>
        <p:blipFill>
          <a:blip r:embed="rId4"/>
          <a:srcRect t="7804"/>
          <a:stretch>
            <a:fillRect/>
          </a:stretch>
        </p:blipFill>
        <p:spPr>
          <a:xfrm>
            <a:off x="11862834" y="363653"/>
            <a:ext cx="10901030" cy="6130693"/>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1C286D8D-B957-7E27-63BD-B67DC1D0CF43}"/>
              </a:ext>
            </a:extLst>
          </p:cNvPr>
          <p:cNvPicPr>
            <a:picLocks noChangeAspect="1"/>
          </p:cNvPicPr>
          <p:nvPr/>
        </p:nvPicPr>
        <p:blipFill>
          <a:blip r:embed="rId5"/>
          <a:srcRect b="1334"/>
          <a:stretch>
            <a:fillRect/>
          </a:stretch>
        </p:blipFill>
        <p:spPr>
          <a:xfrm>
            <a:off x="23080183" y="363653"/>
            <a:ext cx="10901031" cy="6130694"/>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sp>
        <p:nvSpPr>
          <p:cNvPr id="6" name="Rectangle: Rounded Corners 5">
            <a:extLst>
              <a:ext uri="{FF2B5EF4-FFF2-40B4-BE49-F238E27FC236}">
                <a16:creationId xmlns:a16="http://schemas.microsoft.com/office/drawing/2014/main" id="{348B1860-8AF6-FAB5-ED58-0F5C6879128D}"/>
              </a:ext>
            </a:extLst>
          </p:cNvPr>
          <p:cNvSpPr>
            <a:spLocks/>
          </p:cNvSpPr>
          <p:nvPr/>
        </p:nvSpPr>
        <p:spPr>
          <a:xfrm>
            <a:off x="365009" y="5690692"/>
            <a:ext cx="6405442"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7" name="TextBox 6">
            <a:extLst>
              <a:ext uri="{FF2B5EF4-FFF2-40B4-BE49-F238E27FC236}">
                <a16:creationId xmlns:a16="http://schemas.microsoft.com/office/drawing/2014/main" id="{AA73D2D7-8305-B31A-C92E-0B8D40F7378B}"/>
              </a:ext>
            </a:extLst>
          </p:cNvPr>
          <p:cNvSpPr txBox="1"/>
          <p:nvPr/>
        </p:nvSpPr>
        <p:spPr>
          <a:xfrm>
            <a:off x="605624" y="5752246"/>
            <a:ext cx="5924212" cy="646331"/>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Rockwell" panose="02060603020205020403" pitchFamily="18" charset="0"/>
              </a:rPr>
              <a:t>MAppFx: Southern Guam Watersheds </a:t>
            </a:r>
            <a:br>
              <a:rPr lang="en-US" b="1" dirty="0">
                <a:solidFill>
                  <a:schemeClr val="bg1"/>
                </a:solidFill>
                <a:effectLst>
                  <a:outerShdw blurRad="38100" dist="38100" dir="2700000" algn="tl">
                    <a:srgbClr val="000000">
                      <a:alpha val="43137"/>
                    </a:srgbClr>
                  </a:outerShdw>
                </a:effectLst>
                <a:latin typeface="Rockwell" panose="02060603020205020403" pitchFamily="18" charset="0"/>
              </a:rPr>
            </a:br>
            <a:r>
              <a:rPr lang="en-US" b="1" dirty="0">
                <a:solidFill>
                  <a:schemeClr val="bg1"/>
                </a:solidFill>
                <a:effectLst>
                  <a:outerShdw blurRad="38100" dist="38100" dir="2700000" algn="tl">
                    <a:srgbClr val="000000">
                      <a:alpha val="43137"/>
                    </a:srgbClr>
                  </a:outerShdw>
                </a:effectLst>
                <a:latin typeface="Rockwell" panose="02060603020205020403" pitchFamily="18" charset="0"/>
              </a:rPr>
              <a:t>Streamflow Duration Curves</a:t>
            </a:r>
            <a:endParaRPr lang="en-GU"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3596402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C8BAC1-87FD-26A7-E5D4-735D6941AFD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F946648-B7EA-EA4F-8965-3BE1F82EC8B4}"/>
              </a:ext>
            </a:extLst>
          </p:cNvPr>
          <p:cNvPicPr>
            <a:picLocks noChangeAspect="1"/>
          </p:cNvPicPr>
          <p:nvPr/>
        </p:nvPicPr>
        <p:blipFill>
          <a:blip r:embed="rId2"/>
          <a:srcRect l="1760"/>
          <a:stretch>
            <a:fillRect/>
          </a:stretch>
        </p:blipFill>
        <p:spPr>
          <a:xfrm>
            <a:off x="-21754214" y="363653"/>
            <a:ext cx="10901030" cy="6130694"/>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6AB20F3B-98B5-761F-EA24-EAE5AB9BD637}"/>
              </a:ext>
            </a:extLst>
          </p:cNvPr>
          <p:cNvPicPr>
            <a:picLocks noChangeAspect="1"/>
          </p:cNvPicPr>
          <p:nvPr/>
        </p:nvPicPr>
        <p:blipFill>
          <a:blip r:embed="rId3"/>
          <a:srcRect l="3073" r="3577"/>
          <a:stretch>
            <a:fillRect/>
          </a:stretch>
        </p:blipFill>
        <p:spPr>
          <a:xfrm>
            <a:off x="-10536865" y="363653"/>
            <a:ext cx="10901030" cy="6130694"/>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7BF53BE4-5E1B-D7C9-6774-C3241736F3EF}"/>
              </a:ext>
            </a:extLst>
          </p:cNvPr>
          <p:cNvPicPr>
            <a:picLocks noChangeAspect="1"/>
          </p:cNvPicPr>
          <p:nvPr/>
        </p:nvPicPr>
        <p:blipFill>
          <a:blip r:embed="rId4"/>
          <a:srcRect t="7804"/>
          <a:stretch>
            <a:fillRect/>
          </a:stretch>
        </p:blipFill>
        <p:spPr>
          <a:xfrm>
            <a:off x="680484" y="363653"/>
            <a:ext cx="10901030" cy="6130693"/>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49FCC226-91C1-758E-457C-E2D56746E8F2}"/>
              </a:ext>
            </a:extLst>
          </p:cNvPr>
          <p:cNvPicPr>
            <a:picLocks noChangeAspect="1"/>
          </p:cNvPicPr>
          <p:nvPr/>
        </p:nvPicPr>
        <p:blipFill>
          <a:blip r:embed="rId5"/>
          <a:srcRect b="1334"/>
          <a:stretch>
            <a:fillRect/>
          </a:stretch>
        </p:blipFill>
        <p:spPr>
          <a:xfrm>
            <a:off x="11897833" y="363653"/>
            <a:ext cx="10901031" cy="6130694"/>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sp>
        <p:nvSpPr>
          <p:cNvPr id="6" name="Rectangle: Rounded Corners 5">
            <a:extLst>
              <a:ext uri="{FF2B5EF4-FFF2-40B4-BE49-F238E27FC236}">
                <a16:creationId xmlns:a16="http://schemas.microsoft.com/office/drawing/2014/main" id="{1351944A-1755-9AE6-360F-6991D06688A6}"/>
              </a:ext>
            </a:extLst>
          </p:cNvPr>
          <p:cNvSpPr>
            <a:spLocks/>
          </p:cNvSpPr>
          <p:nvPr/>
        </p:nvSpPr>
        <p:spPr>
          <a:xfrm>
            <a:off x="365009" y="5690692"/>
            <a:ext cx="6405442"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7" name="TextBox 6">
            <a:extLst>
              <a:ext uri="{FF2B5EF4-FFF2-40B4-BE49-F238E27FC236}">
                <a16:creationId xmlns:a16="http://schemas.microsoft.com/office/drawing/2014/main" id="{1902BF2F-C47A-02E0-715F-FE89C50FB9EF}"/>
              </a:ext>
            </a:extLst>
          </p:cNvPr>
          <p:cNvSpPr txBox="1"/>
          <p:nvPr/>
        </p:nvSpPr>
        <p:spPr>
          <a:xfrm>
            <a:off x="605624" y="5752246"/>
            <a:ext cx="5924212" cy="646331"/>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Rockwell" panose="02060603020205020403" pitchFamily="18" charset="0"/>
              </a:rPr>
              <a:t>MAppFx: </a:t>
            </a:r>
            <a:br>
              <a:rPr lang="en-US" b="1" dirty="0">
                <a:solidFill>
                  <a:schemeClr val="bg1"/>
                </a:solidFill>
                <a:effectLst>
                  <a:outerShdw blurRad="38100" dist="38100" dir="2700000" algn="tl">
                    <a:srgbClr val="000000">
                      <a:alpha val="43137"/>
                    </a:srgbClr>
                  </a:outerShdw>
                </a:effectLst>
                <a:latin typeface="Rockwell" panose="02060603020205020403" pitchFamily="18" charset="0"/>
              </a:rPr>
            </a:br>
            <a:r>
              <a:rPr lang="en-US" b="1" dirty="0">
                <a:solidFill>
                  <a:schemeClr val="bg1"/>
                </a:solidFill>
                <a:effectLst>
                  <a:outerShdw blurRad="38100" dist="38100" dir="2700000" algn="tl">
                    <a:srgbClr val="000000">
                      <a:alpha val="43137"/>
                    </a:srgbClr>
                  </a:outerShdw>
                </a:effectLst>
                <a:latin typeface="Rockwell" panose="02060603020205020403" pitchFamily="18" charset="0"/>
              </a:rPr>
              <a:t>Chloride &amp; Production</a:t>
            </a:r>
            <a:endParaRPr lang="en-GU"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3845474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F9CDCF-C01E-52FD-B31C-944E2F30F4B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70B536E-09A7-61BA-69AB-9D036FDEC329}"/>
              </a:ext>
            </a:extLst>
          </p:cNvPr>
          <p:cNvPicPr>
            <a:picLocks noChangeAspect="1"/>
          </p:cNvPicPr>
          <p:nvPr/>
        </p:nvPicPr>
        <p:blipFill>
          <a:blip r:embed="rId2"/>
          <a:srcRect l="1760"/>
          <a:stretch>
            <a:fillRect/>
          </a:stretch>
        </p:blipFill>
        <p:spPr>
          <a:xfrm>
            <a:off x="-33006563" y="363653"/>
            <a:ext cx="10901030" cy="6130694"/>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B1200244-E3BC-3F1B-514F-2FA38D317A26}"/>
              </a:ext>
            </a:extLst>
          </p:cNvPr>
          <p:cNvPicPr>
            <a:picLocks noChangeAspect="1"/>
          </p:cNvPicPr>
          <p:nvPr/>
        </p:nvPicPr>
        <p:blipFill>
          <a:blip r:embed="rId3"/>
          <a:srcRect l="3073" r="3577"/>
          <a:stretch>
            <a:fillRect/>
          </a:stretch>
        </p:blipFill>
        <p:spPr>
          <a:xfrm>
            <a:off x="-21789214" y="363653"/>
            <a:ext cx="10901030" cy="6130694"/>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2A2DD7BE-DF96-8530-BFEC-7BC7F185088C}"/>
              </a:ext>
            </a:extLst>
          </p:cNvPr>
          <p:cNvPicPr>
            <a:picLocks noChangeAspect="1"/>
          </p:cNvPicPr>
          <p:nvPr/>
        </p:nvPicPr>
        <p:blipFill>
          <a:blip r:embed="rId4"/>
          <a:srcRect t="7804"/>
          <a:stretch>
            <a:fillRect/>
          </a:stretch>
        </p:blipFill>
        <p:spPr>
          <a:xfrm>
            <a:off x="-10571865" y="363653"/>
            <a:ext cx="10901030" cy="6130693"/>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1AC3DEB4-73D5-1303-C7AC-51334602B167}"/>
              </a:ext>
            </a:extLst>
          </p:cNvPr>
          <p:cNvPicPr>
            <a:picLocks noChangeAspect="1"/>
          </p:cNvPicPr>
          <p:nvPr/>
        </p:nvPicPr>
        <p:blipFill>
          <a:blip r:embed="rId5"/>
          <a:srcRect b="1334"/>
          <a:stretch>
            <a:fillRect/>
          </a:stretch>
        </p:blipFill>
        <p:spPr>
          <a:xfrm>
            <a:off x="645484" y="363653"/>
            <a:ext cx="10901031" cy="6130694"/>
          </a:xfrm>
          <a:prstGeom prst="roundRect">
            <a:avLst>
              <a:gd name="adj" fmla="val 1459"/>
            </a:avLst>
          </a:prstGeom>
          <a:ln w="3175">
            <a:solidFill>
              <a:schemeClr val="tx1"/>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B49DACDC-F1FC-449F-0551-71259114A572}"/>
              </a:ext>
            </a:extLst>
          </p:cNvPr>
          <p:cNvPicPr>
            <a:picLocks noChangeAspect="1"/>
          </p:cNvPicPr>
          <p:nvPr/>
        </p:nvPicPr>
        <p:blipFill>
          <a:blip r:embed="rId6">
            <a:extLst>
              <a:ext uri="{BEBA8EAE-BF5A-486C-A8C5-ECC9F3942E4B}">
                <a14:imgProps xmlns:a14="http://schemas.microsoft.com/office/drawing/2010/main">
                  <a14:imgLayer r:embed="rId7">
                    <a14:imgEffect>
                      <a14:artisticBlur/>
                    </a14:imgEffect>
                  </a14:imgLayer>
                </a14:imgProps>
              </a:ext>
            </a:extLst>
          </a:blip>
          <a:srcRect b="16373"/>
          <a:stretch>
            <a:fillRect/>
          </a:stretch>
        </p:blipFill>
        <p:spPr>
          <a:xfrm>
            <a:off x="12439670" y="1282"/>
            <a:ext cx="12191980" cy="6856718"/>
          </a:xfrm>
          <a:prstGeom prst="rect">
            <a:avLst/>
          </a:prstGeom>
        </p:spPr>
      </p:pic>
      <p:sp>
        <p:nvSpPr>
          <p:cNvPr id="7" name="Rectangle 6">
            <a:extLst>
              <a:ext uri="{FF2B5EF4-FFF2-40B4-BE49-F238E27FC236}">
                <a16:creationId xmlns:a16="http://schemas.microsoft.com/office/drawing/2014/main" id="{E773A534-5745-AD76-B395-C3A787B1DE6B}"/>
              </a:ext>
            </a:extLst>
          </p:cNvPr>
          <p:cNvSpPr>
            <a:spLocks/>
          </p:cNvSpPr>
          <p:nvPr/>
        </p:nvSpPr>
        <p:spPr>
          <a:xfrm>
            <a:off x="12439670" y="-1282"/>
            <a:ext cx="12192000" cy="6858000"/>
          </a:xfrm>
          <a:prstGeom prst="rect">
            <a:avLst/>
          </a:prstGeom>
          <a:solidFill>
            <a:srgbClr val="00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8" name="Rectangle: Rounded Corners 7">
            <a:extLst>
              <a:ext uri="{FF2B5EF4-FFF2-40B4-BE49-F238E27FC236}">
                <a16:creationId xmlns:a16="http://schemas.microsoft.com/office/drawing/2014/main" id="{ECF15635-C3B6-2A40-A17C-62CD121A479A}"/>
              </a:ext>
            </a:extLst>
          </p:cNvPr>
          <p:cNvSpPr>
            <a:spLocks/>
          </p:cNvSpPr>
          <p:nvPr/>
        </p:nvSpPr>
        <p:spPr>
          <a:xfrm>
            <a:off x="365009" y="5690692"/>
            <a:ext cx="6405442" cy="769440"/>
          </a:xfrm>
          <a:prstGeom prst="roundRect">
            <a:avLst>
              <a:gd name="adj" fmla="val 50000"/>
            </a:avLst>
          </a:prstGeom>
          <a:solidFill>
            <a:srgbClr val="0070C0"/>
          </a:solidFill>
          <a:ln>
            <a:noFill/>
          </a:ln>
          <a:effectLst>
            <a:outerShdw blurRad="63500" dist="38100" dir="5400000"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9" name="TextBox 8">
            <a:extLst>
              <a:ext uri="{FF2B5EF4-FFF2-40B4-BE49-F238E27FC236}">
                <a16:creationId xmlns:a16="http://schemas.microsoft.com/office/drawing/2014/main" id="{0CDAF7F4-60E9-1390-6A8C-86E31103AF1A}"/>
              </a:ext>
            </a:extLst>
          </p:cNvPr>
          <p:cNvSpPr txBox="1"/>
          <p:nvPr/>
        </p:nvSpPr>
        <p:spPr>
          <a:xfrm>
            <a:off x="605624" y="5752246"/>
            <a:ext cx="5924212" cy="646331"/>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Rockwell" panose="02060603020205020403" pitchFamily="18" charset="0"/>
              </a:rPr>
              <a:t>MAppFx: </a:t>
            </a:r>
            <a:br>
              <a:rPr lang="en-US" b="1" dirty="0">
                <a:solidFill>
                  <a:schemeClr val="bg1"/>
                </a:solidFill>
                <a:effectLst>
                  <a:outerShdw blurRad="38100" dist="38100" dir="2700000" algn="tl">
                    <a:srgbClr val="000000">
                      <a:alpha val="43137"/>
                    </a:srgbClr>
                  </a:outerShdw>
                </a:effectLst>
                <a:latin typeface="Rockwell" panose="02060603020205020403" pitchFamily="18" charset="0"/>
              </a:rPr>
            </a:br>
            <a:r>
              <a:rPr lang="en-US" b="1" dirty="0">
                <a:solidFill>
                  <a:schemeClr val="bg1"/>
                </a:solidFill>
                <a:effectLst>
                  <a:outerShdw blurRad="38100" dist="38100" dir="2700000" algn="tl">
                    <a:srgbClr val="000000">
                      <a:alpha val="43137"/>
                    </a:srgbClr>
                  </a:outerShdw>
                </a:effectLst>
                <a:latin typeface="Rockwell" panose="02060603020205020403" pitchFamily="18" charset="0"/>
              </a:rPr>
              <a:t>Deep Observation Wells (DOWs)</a:t>
            </a:r>
            <a:endParaRPr lang="en-GU"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920899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C587FD13-1429-A33E-2528-38F04B95A127}"/>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Lst>
          </a:blip>
          <a:srcRect b="16373"/>
          <a:stretch>
            <a:fillRect/>
          </a:stretch>
        </p:blipFill>
        <p:spPr>
          <a:xfrm>
            <a:off x="20" y="1282"/>
            <a:ext cx="12191980" cy="6856718"/>
          </a:xfrm>
          <a:prstGeom prst="rect">
            <a:avLst/>
          </a:prstGeom>
        </p:spPr>
      </p:pic>
      <p:sp>
        <p:nvSpPr>
          <p:cNvPr id="2" name="Rectangle 1">
            <a:extLst>
              <a:ext uri="{FF2B5EF4-FFF2-40B4-BE49-F238E27FC236}">
                <a16:creationId xmlns:a16="http://schemas.microsoft.com/office/drawing/2014/main" id="{EC7B0AAC-212D-D097-48C1-99DC320D6B54}"/>
              </a:ext>
            </a:extLst>
          </p:cNvPr>
          <p:cNvSpPr>
            <a:spLocks/>
          </p:cNvSpPr>
          <p:nvPr/>
        </p:nvSpPr>
        <p:spPr>
          <a:xfrm>
            <a:off x="0" y="-1282"/>
            <a:ext cx="12192000" cy="6858000"/>
          </a:xfrm>
          <a:prstGeom prst="rect">
            <a:avLst/>
          </a:prstGeom>
          <a:solidFill>
            <a:srgbClr val="00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4" name="Rounded Rectangle 4">
            <a:extLst>
              <a:ext uri="{FF2B5EF4-FFF2-40B4-BE49-F238E27FC236}">
                <a16:creationId xmlns:a16="http://schemas.microsoft.com/office/drawing/2014/main" id="{D5028095-1DC3-0A22-D677-48B7D77297B3}"/>
              </a:ext>
            </a:extLst>
          </p:cNvPr>
          <p:cNvSpPr/>
          <p:nvPr/>
        </p:nvSpPr>
        <p:spPr>
          <a:xfrm>
            <a:off x="488421" y="3138356"/>
            <a:ext cx="11142133" cy="1255894"/>
          </a:xfrm>
          <a:prstGeom prst="roundRect">
            <a:avLst>
              <a:gd name="adj" fmla="val 50000"/>
            </a:avLst>
          </a:prstGeom>
          <a:solidFill>
            <a:srgbClr val="0070C0"/>
          </a:solidFill>
          <a:ln w="63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1">
                <a:effectLst>
                  <a:outerShdw blurRad="50800" dist="38100" dir="2700000" algn="tl" rotWithShape="0">
                    <a:prstClr val="black">
                      <a:alpha val="40000"/>
                    </a:prstClr>
                  </a:outerShdw>
                </a:effectLst>
                <a:latin typeface="Avenir Next LT Pro" panose="020B0504020202020204" pitchFamily="34" charset="0"/>
              </a:rPr>
              <a:t>guamhydrologicsurvey.uog.edu</a:t>
            </a:r>
          </a:p>
        </p:txBody>
      </p:sp>
      <p:pic>
        <p:nvPicPr>
          <p:cNvPr id="5" name="Picture 4" descr="A qr code with dots&#10;&#10;AI-generated content may be incorrect.">
            <a:extLst>
              <a:ext uri="{FF2B5EF4-FFF2-40B4-BE49-F238E27FC236}">
                <a16:creationId xmlns:a16="http://schemas.microsoft.com/office/drawing/2014/main" id="{82D0B125-C5ED-C329-95DB-55AA5644CB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9716" y="920806"/>
            <a:ext cx="2039541" cy="2039541"/>
          </a:xfrm>
          <a:prstGeom prst="roundRect">
            <a:avLst>
              <a:gd name="adj" fmla="val 3204"/>
            </a:avLst>
          </a:prstGeom>
          <a:ln w="6350">
            <a:solidFill>
              <a:schemeClr val="accent1">
                <a:shade val="15000"/>
              </a:schemeClr>
            </a:solidFill>
            <a:prstDash val="solid"/>
          </a:ln>
          <a:effectLst>
            <a:outerShdw blurRad="101600" dist="38100" dir="2700000" algn="tl" rotWithShape="0">
              <a:srgbClr val="333333">
                <a:alpha val="40000"/>
              </a:srgbClr>
            </a:outerShdw>
          </a:effectLst>
        </p:spPr>
      </p:pic>
      <p:pic>
        <p:nvPicPr>
          <p:cNvPr id="9" name="Graphic 8" descr="Cursor with solid fill">
            <a:extLst>
              <a:ext uri="{FF2B5EF4-FFF2-40B4-BE49-F238E27FC236}">
                <a16:creationId xmlns:a16="http://schemas.microsoft.com/office/drawing/2014/main" id="{3DDD5ADB-BCBF-873E-081E-D99DDB3166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159974">
            <a:off x="10551657" y="3893952"/>
            <a:ext cx="1376723" cy="137672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22234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anim calcmode="lin" valueType="num">
                                      <p:cBhvr>
                                        <p:cTn id="14" dur="500" fill="hold"/>
                                        <p:tgtEl>
                                          <p:spTgt spid="4"/>
                                        </p:tgtEl>
                                        <p:attrNameLst>
                                          <p:attrName>ppt_x</p:attrName>
                                        </p:attrNameLst>
                                      </p:cBhvr>
                                      <p:tavLst>
                                        <p:tav tm="0">
                                          <p:val>
                                            <p:strVal val="#ppt_x"/>
                                          </p:val>
                                        </p:tav>
                                        <p:tav tm="100000">
                                          <p:val>
                                            <p:strVal val="#ppt_x"/>
                                          </p:val>
                                        </p:tav>
                                      </p:tavLst>
                                    </p:anim>
                                    <p:anim calcmode="lin" valueType="num">
                                      <p:cBhvr>
                                        <p:cTn id="15" dur="5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8" decel="10000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0-#ppt_w/2"/>
                                          </p:val>
                                        </p:tav>
                                        <p:tav tm="100000">
                                          <p:val>
                                            <p:strVal val="#ppt_x"/>
                                          </p:val>
                                        </p:tav>
                                      </p:tavLst>
                                    </p:anim>
                                    <p:anim calcmode="lin" valueType="num">
                                      <p:cBhvr additive="base">
                                        <p:cTn id="20" dur="7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5954DF-A574-B4B0-E1DA-167BEF8201F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A976C5A-0A09-C498-29CC-4F7FAEADC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0364D9C3-783B-FABB-1713-C44C0D5C844F}"/>
              </a:ext>
            </a:extLst>
          </p:cNvPr>
          <p:cNvPicPr>
            <a:picLocks noGrp="1" noRot="1" noChangeAspect="1" noMove="1" noResize="1" noEditPoints="1" noAdjustHandles="1" noChangeArrowheads="1" noChangeShapeType="1" noCrop="1"/>
          </p:cNvPicPr>
          <p:nvPr/>
        </p:nvPicPr>
        <p:blipFill>
          <a:blip r:embed="rId2"/>
          <a:srcRect b="16373"/>
          <a:stretch>
            <a:fillRect/>
          </a:stretch>
        </p:blipFill>
        <p:spPr>
          <a:xfrm>
            <a:off x="20" y="1282"/>
            <a:ext cx="12191980" cy="6856718"/>
          </a:xfrm>
          <a:prstGeom prst="rect">
            <a:avLst/>
          </a:prstGeom>
        </p:spPr>
      </p:pic>
    </p:spTree>
    <p:extLst>
      <p:ext uri="{BB962C8B-B14F-4D97-AF65-F5344CB8AC3E}">
        <p14:creationId xmlns:p14="http://schemas.microsoft.com/office/powerpoint/2010/main" val="3294835304"/>
      </p:ext>
    </p:extLst>
  </p:cSld>
  <p:clrMapOvr>
    <a:masterClrMapping/>
  </p:clrMapOvr>
  <p:transition>
    <p:split orient="vert"/>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1F5C12-E5E6-CE15-CA31-116520B29E4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853E17F-1209-78EF-F90F-9D2B277546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22AEAF99-DE01-B481-10AA-0D07A28F176F}"/>
              </a:ext>
            </a:extLst>
          </p:cNvPr>
          <p:cNvPicPr>
            <a:picLocks noGrp="1" noRot="1" noChangeAspect="1" noMove="1" noResize="1" noEditPoints="1" noAdjustHandles="1" noChangeArrowheads="1" noChangeShapeType="1" noCrop="1"/>
          </p:cNvPicPr>
          <p:nvPr/>
        </p:nvPicPr>
        <p:blipFill>
          <a:blip r:embed="rId2"/>
          <a:srcRect l="48045" r="4365" b="60189"/>
          <a:stretch>
            <a:fillRect/>
          </a:stretch>
        </p:blipFill>
        <p:spPr>
          <a:xfrm>
            <a:off x="0" y="0"/>
            <a:ext cx="12190476" cy="6858000"/>
          </a:xfrm>
          <a:prstGeom prst="rect">
            <a:avLst/>
          </a:prstGeom>
        </p:spPr>
      </p:pic>
      <p:pic>
        <p:nvPicPr>
          <p:cNvPr id="4" name="Picture 3">
            <a:extLst>
              <a:ext uri="{FF2B5EF4-FFF2-40B4-BE49-F238E27FC236}">
                <a16:creationId xmlns:a16="http://schemas.microsoft.com/office/drawing/2014/main" id="{A3DFECE8-0E45-2F75-CD30-4A7DDC2BEFA5}"/>
              </a:ext>
            </a:extLst>
          </p:cNvPr>
          <p:cNvPicPr>
            <a:picLocks noChangeAspect="1"/>
          </p:cNvPicPr>
          <p:nvPr/>
        </p:nvPicPr>
        <p:blipFill>
          <a:blip r:embed="rId3"/>
          <a:srcRect l="60783" t="11472" r="30102" b="75989"/>
          <a:stretch>
            <a:fillRect/>
          </a:stretch>
        </p:blipFill>
        <p:spPr>
          <a:xfrm>
            <a:off x="5036949" y="2030278"/>
            <a:ext cx="3037668" cy="21852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a:extLst>
              <a:ext uri="{FF2B5EF4-FFF2-40B4-BE49-F238E27FC236}">
                <a16:creationId xmlns:a16="http://schemas.microsoft.com/office/drawing/2014/main" id="{5830660B-BAB2-AF80-DA46-FB05692ECBE2}"/>
              </a:ext>
            </a:extLst>
          </p:cNvPr>
          <p:cNvSpPr/>
          <p:nvPr/>
        </p:nvSpPr>
        <p:spPr>
          <a:xfrm>
            <a:off x="4989251" y="3798289"/>
            <a:ext cx="3103122" cy="417251"/>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pic>
        <p:nvPicPr>
          <p:cNvPr id="2" name="Graphic 1" descr="Cursor with solid fill">
            <a:extLst>
              <a:ext uri="{FF2B5EF4-FFF2-40B4-BE49-F238E27FC236}">
                <a16:creationId xmlns:a16="http://schemas.microsoft.com/office/drawing/2014/main" id="{0C54930B-DFC3-75E3-65BA-938D8725575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159974">
            <a:off x="6744853" y="3769774"/>
            <a:ext cx="1376723" cy="1376723"/>
          </a:xfrm>
          <a:prstGeom prst="rect">
            <a:avLst/>
          </a:prstGeom>
          <a:effectLst>
            <a:outerShdw blurRad="50800" dist="38100" dir="2700000" algn="tl" rotWithShape="0">
              <a:prstClr val="black">
                <a:alpha val="40000"/>
              </a:prstClr>
            </a:outerShdw>
          </a:effectLst>
        </p:spPr>
      </p:pic>
      <p:pic>
        <p:nvPicPr>
          <p:cNvPr id="6" name="Graphic 5" descr="Cursor with solid fill">
            <a:extLst>
              <a:ext uri="{FF2B5EF4-FFF2-40B4-BE49-F238E27FC236}">
                <a16:creationId xmlns:a16="http://schemas.microsoft.com/office/drawing/2014/main" id="{C7EF83EE-3F38-4C64-8F01-BBD8ED13C5E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159974">
            <a:off x="5444151" y="1557116"/>
            <a:ext cx="1376723" cy="137672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342643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5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outVertical)">
                                      <p:cBhvr>
                                        <p:cTn id="22" dur="500"/>
                                        <p:tgtEl>
                                          <p:spTgt spid="5"/>
                                        </p:tgtEl>
                                      </p:cBhvr>
                                    </p:animEffect>
                                  </p:childTnLst>
                                </p:cTn>
                              </p:par>
                            </p:childTnLst>
                          </p:cTn>
                        </p:par>
                        <p:par>
                          <p:cTn id="23" fill="hold">
                            <p:stCondLst>
                              <p:cond delay="500"/>
                            </p:stCondLst>
                            <p:childTnLst>
                              <p:par>
                                <p:cTn id="24" presetID="2" presetClass="entr" presetSubtype="4" decel="10000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62BB36-19EE-48E4-E484-174D6AA7B92A}"/>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53AEBF79-D1B8-3C68-3F3C-AA79FD2A6546}"/>
              </a:ext>
            </a:extLst>
          </p:cNvPr>
          <p:cNvPicPr>
            <a:picLocks noGrp="1" noRot="1" noChangeAspect="1" noMove="1" noResize="1" noEditPoints="1" noAdjustHandles="1" noChangeArrowheads="1" noChangeShapeType="1" noCrop="1"/>
          </p:cNvPicPr>
          <p:nvPr/>
        </p:nvPicPr>
        <p:blipFill>
          <a:blip r:embed="rId2"/>
          <a:srcRect t="626" b="9029"/>
          <a:stretch>
            <a:fillRect/>
          </a:stretch>
        </p:blipFill>
        <p:spPr>
          <a:xfrm>
            <a:off x="20" y="1282"/>
            <a:ext cx="12191980" cy="6856718"/>
          </a:xfrm>
          <a:prstGeom prst="rect">
            <a:avLst/>
          </a:prstGeom>
        </p:spPr>
      </p:pic>
      <p:sp>
        <p:nvSpPr>
          <p:cNvPr id="3" name="Rectangle 2">
            <a:extLst>
              <a:ext uri="{FF2B5EF4-FFF2-40B4-BE49-F238E27FC236}">
                <a16:creationId xmlns:a16="http://schemas.microsoft.com/office/drawing/2014/main" id="{E0A344EF-BFB6-E626-CB66-3C9808762209}"/>
              </a:ext>
            </a:extLst>
          </p:cNvPr>
          <p:cNvSpPr/>
          <p:nvPr/>
        </p:nvSpPr>
        <p:spPr>
          <a:xfrm>
            <a:off x="7845467" y="573578"/>
            <a:ext cx="467260" cy="249382"/>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Tree>
    <p:extLst>
      <p:ext uri="{BB962C8B-B14F-4D97-AF65-F5344CB8AC3E}">
        <p14:creationId xmlns:p14="http://schemas.microsoft.com/office/powerpoint/2010/main" val="240358749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remove" grpId="0" nodeType="after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D2931-A3D3-7FBF-CAE9-FF6F3EB222A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B416B2F-F308-787B-55AD-ECC9706CF55D}"/>
              </a:ext>
            </a:extLst>
          </p:cNvPr>
          <p:cNvSpPr/>
          <p:nvPr/>
        </p:nvSpPr>
        <p:spPr>
          <a:xfrm>
            <a:off x="0" y="0"/>
            <a:ext cx="2487168" cy="6858000"/>
          </a:xfrm>
          <a:prstGeom prst="rect">
            <a:avLst/>
          </a:prstGeom>
          <a:solidFill>
            <a:srgbClr val="0070C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49BA717-0ED0-8823-140D-0A7AFF5B4355}"/>
              </a:ext>
            </a:extLst>
          </p:cNvPr>
          <p:cNvPicPr>
            <a:picLocks noChangeAspect="1"/>
          </p:cNvPicPr>
          <p:nvPr/>
        </p:nvPicPr>
        <p:blipFill>
          <a:blip r:embed="rId3"/>
          <a:srcRect l="1760"/>
          <a:stretch>
            <a:fillRect/>
          </a:stretch>
        </p:blipFill>
        <p:spPr>
          <a:xfrm>
            <a:off x="297090" y="278279"/>
            <a:ext cx="2585097" cy="1453848"/>
          </a:xfrm>
          <a:prstGeom prst="rect">
            <a:avLst/>
          </a:prstGeom>
          <a:ln w="3175">
            <a:solidFill>
              <a:schemeClr val="tx1"/>
            </a:solid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BC1608C4-A8EA-6BC8-B095-93E8FF6DA1FA}"/>
              </a:ext>
            </a:extLst>
          </p:cNvPr>
          <p:cNvPicPr>
            <a:picLocks noChangeAspect="1"/>
          </p:cNvPicPr>
          <p:nvPr/>
        </p:nvPicPr>
        <p:blipFill>
          <a:blip r:embed="rId4"/>
          <a:srcRect l="3073" r="3577"/>
          <a:stretch>
            <a:fillRect/>
          </a:stretch>
        </p:blipFill>
        <p:spPr>
          <a:xfrm>
            <a:off x="297089" y="1876649"/>
            <a:ext cx="2585097" cy="1453848"/>
          </a:xfrm>
          <a:prstGeom prst="rect">
            <a:avLst/>
          </a:prstGeom>
          <a:ln w="3175">
            <a:solidFill>
              <a:schemeClr val="tx1"/>
            </a:solid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2DED6495-B9DF-92BE-1305-42C273635E5C}"/>
              </a:ext>
            </a:extLst>
          </p:cNvPr>
          <p:cNvPicPr>
            <a:picLocks noChangeAspect="1"/>
          </p:cNvPicPr>
          <p:nvPr/>
        </p:nvPicPr>
        <p:blipFill>
          <a:blip r:embed="rId5"/>
          <a:srcRect t="7804"/>
          <a:stretch>
            <a:fillRect/>
          </a:stretch>
        </p:blipFill>
        <p:spPr>
          <a:xfrm>
            <a:off x="297088" y="3447589"/>
            <a:ext cx="2585097" cy="1453848"/>
          </a:xfrm>
          <a:prstGeom prst="rect">
            <a:avLst/>
          </a:prstGeom>
          <a:ln w="3175">
            <a:solidFill>
              <a:schemeClr val="tx1"/>
            </a:solid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8F0AD05F-ED05-E9DE-E365-37227A96E527}"/>
              </a:ext>
            </a:extLst>
          </p:cNvPr>
          <p:cNvPicPr>
            <a:picLocks noChangeAspect="1"/>
          </p:cNvPicPr>
          <p:nvPr/>
        </p:nvPicPr>
        <p:blipFill>
          <a:blip r:embed="rId6"/>
          <a:srcRect b="1334"/>
          <a:stretch>
            <a:fillRect/>
          </a:stretch>
        </p:blipFill>
        <p:spPr>
          <a:xfrm>
            <a:off x="297087" y="5018529"/>
            <a:ext cx="2585097" cy="1453848"/>
          </a:xfrm>
          <a:prstGeom prst="rect">
            <a:avLst/>
          </a:prstGeom>
          <a:ln w="3175">
            <a:solidFill>
              <a:schemeClr val="tx1"/>
            </a:solidFill>
          </a:ln>
          <a:effectLst>
            <a:outerShdw blurRad="292100" dist="139700" dir="2700000" algn="tl" rotWithShape="0">
              <a:srgbClr val="333333">
                <a:alpha val="65000"/>
              </a:srgbClr>
            </a:outerShdw>
          </a:effectLst>
        </p:spPr>
      </p:pic>
      <p:grpSp>
        <p:nvGrpSpPr>
          <p:cNvPr id="20" name="Group 19">
            <a:extLst>
              <a:ext uri="{FF2B5EF4-FFF2-40B4-BE49-F238E27FC236}">
                <a16:creationId xmlns:a16="http://schemas.microsoft.com/office/drawing/2014/main" id="{81510C3B-0C7B-5767-A951-779723C1E7B5}"/>
              </a:ext>
            </a:extLst>
          </p:cNvPr>
          <p:cNvGrpSpPr/>
          <p:nvPr/>
        </p:nvGrpSpPr>
        <p:grpSpPr>
          <a:xfrm>
            <a:off x="1589635" y="542815"/>
            <a:ext cx="6482689" cy="914400"/>
            <a:chOff x="1834692" y="5293589"/>
            <a:chExt cx="6482689" cy="914400"/>
          </a:xfrm>
        </p:grpSpPr>
        <p:sp>
          <p:nvSpPr>
            <p:cNvPr id="19" name="Rounded Rectangle 18">
              <a:extLst>
                <a:ext uri="{FF2B5EF4-FFF2-40B4-BE49-F238E27FC236}">
                  <a16:creationId xmlns:a16="http://schemas.microsoft.com/office/drawing/2014/main" id="{3390AC7B-67F4-4A19-0A92-4F0CF1532B15}"/>
                </a:ext>
              </a:extLst>
            </p:cNvPr>
            <p:cNvSpPr/>
            <p:nvPr/>
          </p:nvSpPr>
          <p:spPr>
            <a:xfrm>
              <a:off x="1834692" y="5293589"/>
              <a:ext cx="6482689" cy="914400"/>
            </a:xfrm>
            <a:prstGeom prst="roundRect">
              <a:avLst>
                <a:gd name="adj" fmla="val 50000"/>
              </a:avLst>
            </a:prstGeom>
            <a:solidFill>
              <a:srgbClr val="0070C0"/>
            </a:solidFill>
            <a:ln w="3175">
              <a:solidFill>
                <a:schemeClr val="bg2">
                  <a:lumMod val="2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221A800E-3DBF-62C8-E1ED-599AF85A2391}"/>
                </a:ext>
              </a:extLst>
            </p:cNvPr>
            <p:cNvSpPr txBox="1"/>
            <p:nvPr/>
          </p:nvSpPr>
          <p:spPr>
            <a:xfrm>
              <a:off x="1980378" y="5329954"/>
              <a:ext cx="6191315" cy="830997"/>
            </a:xfrm>
            <a:prstGeom prst="rect">
              <a:avLst/>
            </a:prstGeom>
            <a:noFill/>
          </p:spPr>
          <p:txBody>
            <a:bodyPr wrap="square" rtlCol="0" anchor="ctr">
              <a:spAutoFit/>
            </a:bodyPr>
            <a:lstStyle/>
            <a:p>
              <a:pPr algn="ctr"/>
              <a:r>
                <a:rPr lang="en-US" sz="4800" b="1" dirty="0">
                  <a:solidFill>
                    <a:schemeClr val="bg1"/>
                  </a:solidFill>
                  <a:effectLst>
                    <a:outerShdw blurRad="50800" dist="38100" dir="2700000" algn="tl" rotWithShape="0">
                      <a:prstClr val="black">
                        <a:alpha val="40000"/>
                      </a:prstClr>
                    </a:outerShdw>
                  </a:effectLst>
                  <a:latin typeface="Rockwell" panose="02060603020205020403" pitchFamily="18" charset="0"/>
                </a:rPr>
                <a:t>Looking Ahead</a:t>
              </a:r>
              <a:endParaRPr lang="en-GU" sz="4800" b="1" dirty="0">
                <a:solidFill>
                  <a:schemeClr val="bg1"/>
                </a:solidFill>
                <a:effectLst>
                  <a:outerShdw blurRad="50800" dist="38100" dir="2700000" algn="tl" rotWithShape="0">
                    <a:prstClr val="black">
                      <a:alpha val="40000"/>
                    </a:prstClr>
                  </a:outerShdw>
                </a:effectLst>
                <a:latin typeface="Rockwell" panose="02060603020205020403" pitchFamily="18" charset="0"/>
              </a:endParaRPr>
            </a:p>
          </p:txBody>
        </p:sp>
      </p:grpSp>
      <p:sp>
        <p:nvSpPr>
          <p:cNvPr id="21" name="TextBox 20">
            <a:extLst>
              <a:ext uri="{FF2B5EF4-FFF2-40B4-BE49-F238E27FC236}">
                <a16:creationId xmlns:a16="http://schemas.microsoft.com/office/drawing/2014/main" id="{050BF0C5-1976-064D-5448-2D96308443BC}"/>
              </a:ext>
            </a:extLst>
          </p:cNvPr>
          <p:cNvSpPr txBox="1"/>
          <p:nvPr/>
        </p:nvSpPr>
        <p:spPr>
          <a:xfrm>
            <a:off x="3179271" y="1876649"/>
            <a:ext cx="8664036" cy="3416320"/>
          </a:xfrm>
          <a:prstGeom prst="rect">
            <a:avLst/>
          </a:prstGeom>
          <a:noFill/>
        </p:spPr>
        <p:txBody>
          <a:bodyPr wrap="square" rtlCol="0">
            <a:spAutoFit/>
          </a:bodyPr>
          <a:lstStyle/>
          <a:p>
            <a:pPr marL="285750" indent="-285750">
              <a:buFont typeface="Arial" panose="020B0604020202020204" pitchFamily="34" charset="0"/>
              <a:buChar char="•"/>
            </a:pPr>
            <a:r>
              <a:rPr lang="en-US" sz="3600" dirty="0">
                <a:solidFill>
                  <a:schemeClr val="bg2">
                    <a:lumMod val="10000"/>
                  </a:schemeClr>
                </a:solidFill>
                <a:latin typeface="Avenir Next LT Pro" panose="020B0504020202020204" pitchFamily="34" charset="0"/>
              </a:rPr>
              <a:t>Information transfer and sharing </a:t>
            </a:r>
          </a:p>
          <a:p>
            <a:pPr marL="285750" indent="-285750">
              <a:buFont typeface="Arial" panose="020B0604020202020204" pitchFamily="34" charset="0"/>
              <a:buChar char="•"/>
            </a:pPr>
            <a:r>
              <a:rPr lang="en-US" sz="3600" dirty="0">
                <a:solidFill>
                  <a:schemeClr val="bg2">
                    <a:lumMod val="10000"/>
                  </a:schemeClr>
                </a:solidFill>
                <a:latin typeface="Avenir Next LT Pro" panose="020B0504020202020204" pitchFamily="34" charset="0"/>
              </a:rPr>
              <a:t>Continual expansion of the </a:t>
            </a:r>
            <a:r>
              <a:rPr lang="en-US" sz="3600" b="1" dirty="0">
                <a:solidFill>
                  <a:schemeClr val="bg2">
                    <a:lumMod val="10000"/>
                  </a:schemeClr>
                </a:solidFill>
                <a:latin typeface="Avenir Next LT Pro" panose="020B0504020202020204" pitchFamily="34" charset="0"/>
              </a:rPr>
              <a:t>Guam Hydrologic Survey</a:t>
            </a:r>
            <a:r>
              <a:rPr lang="en-US" sz="3600" dirty="0">
                <a:solidFill>
                  <a:schemeClr val="bg2">
                    <a:lumMod val="10000"/>
                  </a:schemeClr>
                </a:solidFill>
                <a:latin typeface="Avenir Next LT Pro" panose="020B0504020202020204" pitchFamily="34" charset="0"/>
              </a:rPr>
              <a:t> website </a:t>
            </a:r>
          </a:p>
          <a:p>
            <a:pPr marL="742950" lvl="1" indent="-285750">
              <a:buFont typeface="Arial" panose="020B0604020202020204" pitchFamily="34" charset="0"/>
              <a:buChar char="•"/>
            </a:pPr>
            <a:r>
              <a:rPr lang="en-US" sz="3600" dirty="0">
                <a:solidFill>
                  <a:schemeClr val="bg2">
                    <a:lumMod val="10000"/>
                  </a:schemeClr>
                </a:solidFill>
                <a:latin typeface="Avenir Next LT Pro" panose="020B0504020202020204" pitchFamily="34" charset="0"/>
              </a:rPr>
              <a:t>Field survey databases </a:t>
            </a:r>
          </a:p>
          <a:p>
            <a:pPr marL="742950" lvl="1" indent="-285750">
              <a:buFont typeface="Arial" panose="020B0604020202020204" pitchFamily="34" charset="0"/>
              <a:buChar char="•"/>
            </a:pPr>
            <a:r>
              <a:rPr lang="en-US" sz="3600" dirty="0">
                <a:solidFill>
                  <a:schemeClr val="bg2">
                    <a:lumMod val="10000"/>
                  </a:schemeClr>
                </a:solidFill>
                <a:latin typeface="Avenir Next LT Pro" panose="020B0504020202020204" pitchFamily="34" charset="0"/>
              </a:rPr>
              <a:t>Library of resources </a:t>
            </a:r>
          </a:p>
          <a:p>
            <a:pPr marL="742950" lvl="1" indent="-285750">
              <a:buFont typeface="Arial" panose="020B0604020202020204" pitchFamily="34" charset="0"/>
              <a:buChar char="•"/>
            </a:pPr>
            <a:r>
              <a:rPr lang="en-US" sz="3600" b="1" dirty="0">
                <a:solidFill>
                  <a:schemeClr val="bg2">
                    <a:lumMod val="10000"/>
                  </a:schemeClr>
                </a:solidFill>
                <a:latin typeface="Avenir Next LT Pro" panose="020B0504020202020204" pitchFamily="34" charset="0"/>
              </a:rPr>
              <a:t>guamhydrologicsurvey.uog.edu  </a:t>
            </a:r>
            <a:endParaRPr lang="en-GU" sz="3600" b="1" dirty="0">
              <a:solidFill>
                <a:schemeClr val="bg2">
                  <a:lumMod val="10000"/>
                </a:schemeClr>
              </a:solidFill>
              <a:latin typeface="Avenir Next LT Pro" panose="020B0504020202020204" pitchFamily="34" charset="0"/>
            </a:endParaRPr>
          </a:p>
        </p:txBody>
      </p:sp>
    </p:spTree>
    <p:extLst>
      <p:ext uri="{BB962C8B-B14F-4D97-AF65-F5344CB8AC3E}">
        <p14:creationId xmlns:p14="http://schemas.microsoft.com/office/powerpoint/2010/main" val="3251489111"/>
      </p:ext>
    </p:extLst>
  </p:cSld>
  <p:clrMapOvr>
    <a:masterClrMapping/>
  </p:clrMapOvr>
  <p:transition spd="slow">
    <p:push/>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6456D-4E3D-14DE-BAB3-0E553AD16AF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A6411E5A-4E5B-4822-2D84-5A18F0702E94}"/>
              </a:ext>
            </a:extLst>
          </p:cNvPr>
          <p:cNvPicPr>
            <a:picLocks noGrp="1" noRot="1" noChangeAspect="1" noMove="1" noResize="1" noEditPoints="1" noAdjustHandles="1" noChangeArrowheads="1" noChangeShapeType="1" noCrop="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t="7468" b="7468"/>
          <a:stretch/>
        </p:blipFill>
        <p:spPr>
          <a:xfrm>
            <a:off x="0" y="-57362"/>
            <a:ext cx="12192000" cy="6915362"/>
          </a:xfrm>
          <a:prstGeom prst="rect">
            <a:avLst/>
          </a:prstGeom>
        </p:spPr>
      </p:pic>
      <p:sp>
        <p:nvSpPr>
          <p:cNvPr id="12" name="Rectangle 11">
            <a:extLst>
              <a:ext uri="{FF2B5EF4-FFF2-40B4-BE49-F238E27FC236}">
                <a16:creationId xmlns:a16="http://schemas.microsoft.com/office/drawing/2014/main" id="{CB344147-5C38-EAF4-7C58-30E4071DFEC1}"/>
              </a:ext>
            </a:extLst>
          </p:cNvPr>
          <p:cNvSpPr>
            <a:spLocks noGrp="1" noRot="1" noMove="1" noResize="1" noEditPoints="1" noAdjustHandles="1" noChangeArrowheads="1" noChangeShapeType="1"/>
          </p:cNvSpPr>
          <p:nvPr/>
        </p:nvSpPr>
        <p:spPr>
          <a:xfrm>
            <a:off x="-6" y="5222103"/>
            <a:ext cx="12191999" cy="1635897"/>
          </a:xfrm>
          <a:prstGeom prst="rect">
            <a:avLst/>
          </a:prstGeom>
          <a:solidFill>
            <a:schemeClr val="bg2">
              <a:lumMod val="10000"/>
              <a:alpha val="25000"/>
            </a:schemeClr>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C157F3BD-077C-5C79-9C14-5D72B1891D33}"/>
              </a:ext>
            </a:extLst>
          </p:cNvPr>
          <p:cNvSpPr/>
          <p:nvPr/>
        </p:nvSpPr>
        <p:spPr>
          <a:xfrm>
            <a:off x="4304770" y="3976791"/>
            <a:ext cx="3498966" cy="1635898"/>
          </a:xfrm>
          <a:prstGeom prst="roundRect">
            <a:avLst>
              <a:gd name="adj" fmla="val 10035"/>
            </a:avLst>
          </a:prstGeom>
          <a:solidFill>
            <a:srgbClr val="0070C0"/>
          </a:solidFill>
          <a:ln>
            <a:solidFill>
              <a:schemeClr val="bg2">
                <a:lumMod val="2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effectLst>
                  <a:outerShdw blurRad="50800" dist="38100" dir="2700000" algn="tl" rotWithShape="0">
                    <a:prstClr val="black">
                      <a:alpha val="40000"/>
                    </a:prstClr>
                  </a:outerShdw>
                </a:effectLst>
                <a:latin typeface="Avenir Next LT Pro" panose="020B0504020202020204" pitchFamily="34" charset="0"/>
              </a:rPr>
              <a:t>Sydney Quintanilla</a:t>
            </a:r>
          </a:p>
          <a:p>
            <a:pPr algn="ctr"/>
            <a:r>
              <a:rPr lang="en-US" sz="2000" i="1">
                <a:effectLst>
                  <a:outerShdw blurRad="50800" dist="38100" dir="2700000" algn="tl" rotWithShape="0">
                    <a:prstClr val="black">
                      <a:alpha val="40000"/>
                    </a:prstClr>
                  </a:outerShdw>
                </a:effectLst>
                <a:latin typeface="Avenir Next LT Pro" panose="020B0504020202020204" pitchFamily="34" charset="0"/>
              </a:rPr>
              <a:t>Research Assistant II</a:t>
            </a:r>
          </a:p>
          <a:p>
            <a:pPr algn="ctr"/>
            <a:r>
              <a:rPr lang="en-US" sz="1600">
                <a:effectLst>
                  <a:outerShdw blurRad="50800" dist="38100" dir="2700000" algn="tl" rotWithShape="0">
                    <a:prstClr val="black">
                      <a:alpha val="40000"/>
                    </a:prstClr>
                  </a:outerShdw>
                </a:effectLst>
                <a:latin typeface="Avenir Next LT Pro" panose="020B0504020202020204" pitchFamily="34" charset="0"/>
              </a:rPr>
              <a:t>quintanillas15886@triton.uog.edu</a:t>
            </a:r>
            <a:endParaRPr lang="en-GU" sz="1600">
              <a:effectLst>
                <a:outerShdw blurRad="50800" dist="38100" dir="2700000" algn="tl" rotWithShape="0">
                  <a:prstClr val="black">
                    <a:alpha val="40000"/>
                  </a:prstClr>
                </a:outerShdw>
              </a:effectLst>
              <a:latin typeface="Avenir Next LT Pro" panose="020B0504020202020204" pitchFamily="34" charset="0"/>
            </a:endParaRPr>
          </a:p>
        </p:txBody>
      </p:sp>
      <p:sp>
        <p:nvSpPr>
          <p:cNvPr id="7" name="Rounded Rectangle 6">
            <a:extLst>
              <a:ext uri="{FF2B5EF4-FFF2-40B4-BE49-F238E27FC236}">
                <a16:creationId xmlns:a16="http://schemas.microsoft.com/office/drawing/2014/main" id="{308BCCCC-9C1B-50F4-14C0-3072FB5B17C5}"/>
              </a:ext>
            </a:extLst>
          </p:cNvPr>
          <p:cNvSpPr/>
          <p:nvPr/>
        </p:nvSpPr>
        <p:spPr>
          <a:xfrm>
            <a:off x="578496" y="3976791"/>
            <a:ext cx="3498966" cy="1635898"/>
          </a:xfrm>
          <a:prstGeom prst="roundRect">
            <a:avLst>
              <a:gd name="adj" fmla="val 10035"/>
            </a:avLst>
          </a:prstGeom>
          <a:solidFill>
            <a:srgbClr val="0070C0"/>
          </a:solidFill>
          <a:ln>
            <a:solidFill>
              <a:schemeClr val="bg2">
                <a:lumMod val="2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effectLst>
                  <a:outerShdw blurRad="50800" dist="38100" dir="2700000" algn="tl" rotWithShape="0">
                    <a:prstClr val="black">
                      <a:alpha val="40000"/>
                    </a:prstClr>
                  </a:outerShdw>
                </a:effectLst>
                <a:latin typeface="Avenir Next LT Pro" panose="020B0504020202020204" pitchFamily="34" charset="0"/>
              </a:rPr>
              <a:t>Dannika Kate Valerio</a:t>
            </a:r>
          </a:p>
          <a:p>
            <a:pPr algn="ctr"/>
            <a:r>
              <a:rPr lang="en-US" sz="2000" i="1">
                <a:effectLst>
                  <a:outerShdw blurRad="50800" dist="38100" dir="2700000" algn="tl" rotWithShape="0">
                    <a:prstClr val="black">
                      <a:alpha val="40000"/>
                    </a:prstClr>
                  </a:outerShdw>
                </a:effectLst>
                <a:latin typeface="Avenir Next LT Pro" panose="020B0504020202020204" pitchFamily="34" charset="0"/>
              </a:rPr>
              <a:t>Research Assistant III</a:t>
            </a:r>
          </a:p>
          <a:p>
            <a:pPr algn="ctr"/>
            <a:r>
              <a:rPr lang="en-US" sz="1600" err="1">
                <a:effectLst>
                  <a:outerShdw blurRad="50800" dist="38100" dir="2700000" algn="tl" rotWithShape="0">
                    <a:prstClr val="black">
                      <a:alpha val="40000"/>
                    </a:prstClr>
                  </a:outerShdw>
                </a:effectLst>
                <a:latin typeface="Avenir Next LT Pro" panose="020B0504020202020204" pitchFamily="34" charset="0"/>
              </a:rPr>
              <a:t>valeriod@triton.uog.edu</a:t>
            </a:r>
            <a:endParaRPr lang="en-GU" sz="1600">
              <a:effectLst>
                <a:outerShdw blurRad="50800" dist="38100" dir="2700000" algn="tl" rotWithShape="0">
                  <a:prstClr val="black">
                    <a:alpha val="40000"/>
                  </a:prstClr>
                </a:outerShdw>
              </a:effectLst>
              <a:latin typeface="Avenir Next LT Pro" panose="020B0504020202020204" pitchFamily="34" charset="0"/>
            </a:endParaRPr>
          </a:p>
        </p:txBody>
      </p:sp>
      <p:sp>
        <p:nvSpPr>
          <p:cNvPr id="9" name="Rounded Rectangle 8">
            <a:extLst>
              <a:ext uri="{FF2B5EF4-FFF2-40B4-BE49-F238E27FC236}">
                <a16:creationId xmlns:a16="http://schemas.microsoft.com/office/drawing/2014/main" id="{E4D9DADD-59B7-6F01-919C-B4490AABE7DB}"/>
              </a:ext>
            </a:extLst>
          </p:cNvPr>
          <p:cNvSpPr/>
          <p:nvPr/>
        </p:nvSpPr>
        <p:spPr>
          <a:xfrm>
            <a:off x="8031044" y="3976791"/>
            <a:ext cx="3498966" cy="1635898"/>
          </a:xfrm>
          <a:prstGeom prst="roundRect">
            <a:avLst>
              <a:gd name="adj" fmla="val 10035"/>
            </a:avLst>
          </a:prstGeom>
          <a:solidFill>
            <a:srgbClr val="0070C0"/>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effectLst>
                  <a:outerShdw blurRad="50800" dist="38100" dir="2700000" algn="tl" rotWithShape="0">
                    <a:prstClr val="black">
                      <a:alpha val="40000"/>
                    </a:prstClr>
                  </a:outerShdw>
                </a:effectLst>
                <a:latin typeface="Avenir Next LT Pro" panose="020B0504020202020204" pitchFamily="34" charset="0"/>
              </a:rPr>
              <a:t>Dr. Nathan Habana</a:t>
            </a:r>
          </a:p>
          <a:p>
            <a:pPr algn="ctr"/>
            <a:r>
              <a:rPr lang="en-US" sz="2000" i="1">
                <a:effectLst>
                  <a:outerShdw blurRad="50800" dist="38100" dir="2700000" algn="tl" rotWithShape="0">
                    <a:prstClr val="black">
                      <a:alpha val="40000"/>
                    </a:prstClr>
                  </a:outerShdw>
                </a:effectLst>
                <a:latin typeface="Avenir Next LT Pro" panose="020B0504020202020204" pitchFamily="34" charset="0"/>
              </a:rPr>
              <a:t>Advisor, Groundwater Hydrologist</a:t>
            </a:r>
            <a:endParaRPr lang="en-GU" sz="2000" i="1">
              <a:effectLst>
                <a:outerShdw blurRad="50800" dist="38100" dir="2700000" algn="tl" rotWithShape="0">
                  <a:prstClr val="black">
                    <a:alpha val="40000"/>
                  </a:prstClr>
                </a:outerShdw>
              </a:effectLst>
              <a:latin typeface="Avenir Next LT Pro" panose="020B0504020202020204" pitchFamily="34" charset="0"/>
            </a:endParaRPr>
          </a:p>
          <a:p>
            <a:pPr algn="ctr"/>
            <a:r>
              <a:rPr lang="en-US" sz="1600" err="1">
                <a:effectLst>
                  <a:outerShdw blurRad="50800" dist="38100" dir="2700000" algn="tl" rotWithShape="0">
                    <a:prstClr val="black">
                      <a:alpha val="40000"/>
                    </a:prstClr>
                  </a:outerShdw>
                </a:effectLst>
                <a:latin typeface="Avenir Next LT Pro" panose="020B0504020202020204" pitchFamily="34" charset="0"/>
              </a:rPr>
              <a:t>nchabana@triton.uog.edu</a:t>
            </a:r>
            <a:endParaRPr lang="en-GU" sz="1600">
              <a:effectLst>
                <a:outerShdw blurRad="50800" dist="38100" dir="2700000" algn="tl" rotWithShape="0">
                  <a:prstClr val="black">
                    <a:alpha val="40000"/>
                  </a:prstClr>
                </a:outerShdw>
              </a:effectLst>
              <a:latin typeface="Avenir Next LT Pro" panose="020B0504020202020204" pitchFamily="34" charset="0"/>
            </a:endParaRPr>
          </a:p>
        </p:txBody>
      </p:sp>
      <p:sp>
        <p:nvSpPr>
          <p:cNvPr id="2" name="TextBox 1">
            <a:extLst>
              <a:ext uri="{FF2B5EF4-FFF2-40B4-BE49-F238E27FC236}">
                <a16:creationId xmlns:a16="http://schemas.microsoft.com/office/drawing/2014/main" id="{6D37850B-AA21-C3E2-E3F3-05B849D86632}"/>
              </a:ext>
            </a:extLst>
          </p:cNvPr>
          <p:cNvSpPr txBox="1"/>
          <p:nvPr/>
        </p:nvSpPr>
        <p:spPr>
          <a:xfrm>
            <a:off x="1112483" y="3336012"/>
            <a:ext cx="9883539" cy="923330"/>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5400" b="1">
                <a:solidFill>
                  <a:schemeClr val="bg1"/>
                </a:solidFill>
                <a:latin typeface="Rockwell" panose="02060603020205020403" pitchFamily="18" charset="0"/>
              </a:rPr>
              <a:t>Si </a:t>
            </a:r>
            <a:r>
              <a:rPr lang="en-US" sz="5400" b="1" err="1">
                <a:solidFill>
                  <a:schemeClr val="bg1"/>
                </a:solidFill>
                <a:latin typeface="Rockwell" panose="02060603020205020403" pitchFamily="18" charset="0"/>
              </a:rPr>
              <a:t>Yu’us</a:t>
            </a:r>
            <a:r>
              <a:rPr lang="en-US" sz="5400" b="1">
                <a:solidFill>
                  <a:schemeClr val="bg1"/>
                </a:solidFill>
                <a:latin typeface="Rockwell" panose="02060603020205020403" pitchFamily="18" charset="0"/>
              </a:rPr>
              <a:t> </a:t>
            </a:r>
            <a:r>
              <a:rPr lang="en-US" sz="5400" b="1" err="1">
                <a:solidFill>
                  <a:schemeClr val="bg1"/>
                </a:solidFill>
                <a:latin typeface="Rockwell" panose="02060603020205020403" pitchFamily="18" charset="0"/>
              </a:rPr>
              <a:t>Ma’åse</a:t>
            </a:r>
            <a:r>
              <a:rPr lang="en-US" sz="5400" b="1">
                <a:solidFill>
                  <a:schemeClr val="bg1"/>
                </a:solidFill>
                <a:latin typeface="Rockwell" panose="02060603020205020403" pitchFamily="18" charset="0"/>
              </a:rPr>
              <a:t>’ | Thank You</a:t>
            </a:r>
            <a:endParaRPr lang="en-GU" sz="5400" b="1">
              <a:solidFill>
                <a:schemeClr val="bg1"/>
              </a:solidFill>
              <a:latin typeface="Rockwell" panose="02060603020205020403" pitchFamily="18" charset="0"/>
            </a:endParaRPr>
          </a:p>
        </p:txBody>
      </p:sp>
      <p:sp>
        <p:nvSpPr>
          <p:cNvPr id="6" name="TextBox 5">
            <a:extLst>
              <a:ext uri="{FF2B5EF4-FFF2-40B4-BE49-F238E27FC236}">
                <a16:creationId xmlns:a16="http://schemas.microsoft.com/office/drawing/2014/main" id="{AD2AC3E0-B79D-1929-EE5C-67FBA406EB38}"/>
              </a:ext>
            </a:extLst>
          </p:cNvPr>
          <p:cNvSpPr txBox="1"/>
          <p:nvPr/>
        </p:nvSpPr>
        <p:spPr>
          <a:xfrm>
            <a:off x="661985" y="5833025"/>
            <a:ext cx="10868025" cy="64633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b="1">
                <a:solidFill>
                  <a:schemeClr val="bg1"/>
                </a:solidFill>
                <a:latin typeface="Avenir Next LT Pro" panose="020B0504020202020204" pitchFamily="34" charset="0"/>
              </a:rPr>
              <a:t>Water &amp; Environmental Research Institute of the Western Pacific (WERI)</a:t>
            </a:r>
          </a:p>
          <a:p>
            <a:pPr algn="ctr"/>
            <a:r>
              <a:rPr lang="en-US" b="1">
                <a:solidFill>
                  <a:schemeClr val="bg1"/>
                </a:solidFill>
                <a:latin typeface="Avenir Next LT Pro" panose="020B0504020202020204" pitchFamily="34" charset="0"/>
              </a:rPr>
              <a:t>University of Guam </a:t>
            </a:r>
            <a:endParaRPr lang="en-GU" b="1">
              <a:solidFill>
                <a:schemeClr val="bg1"/>
              </a:solidFill>
              <a:latin typeface="Avenir Next LT Pro" panose="020B0504020202020204" pitchFamily="34" charset="0"/>
            </a:endParaRPr>
          </a:p>
        </p:txBody>
      </p:sp>
    </p:spTree>
    <p:extLst>
      <p:ext uri="{BB962C8B-B14F-4D97-AF65-F5344CB8AC3E}">
        <p14:creationId xmlns:p14="http://schemas.microsoft.com/office/powerpoint/2010/main" val="2202069911"/>
      </p:ext>
    </p:extLst>
  </p:cSld>
  <p:clrMapOvr>
    <a:masterClrMapping/>
  </p:clrMapOvr>
  <p:transition spd="slow">
    <p:pu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489</TotalTime>
  <Words>2095</Words>
  <Application>Microsoft Macintosh PowerPoint</Application>
  <PresentationFormat>Widescreen</PresentationFormat>
  <Paragraphs>139</Paragraphs>
  <Slides>33</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Aptos</vt:lpstr>
      <vt:lpstr>Aptos Display</vt:lpstr>
      <vt:lpstr>Arial</vt:lpstr>
      <vt:lpstr>Avenir Next LT Pro</vt:lpstr>
      <vt:lpstr>Rockwell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Dannika Kate Valerio</dc:creator>
  <cp:lastModifiedBy>Dannika Kate Valerio</cp:lastModifiedBy>
  <cp:revision>5</cp:revision>
  <dcterms:created xsi:type="dcterms:W3CDTF">2025-08-20T05:09:50Z</dcterms:created>
  <dcterms:modified xsi:type="dcterms:W3CDTF">2025-08-28T14:08:07Z</dcterms:modified>
</cp:coreProperties>
</file>