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7023100" cy="9309100"/>
  <p:embeddedFontLst>
    <p:embeddedFont>
      <p:font typeface="Average" panose="020B0604020202020204" charset="0"/>
      <p:regular r:id="rId14"/>
    </p:embeddedFont>
    <p:embeddedFont>
      <p:font typeface="Oswald" panose="00000500000000000000" pitchFamily="2" charset="0"/>
      <p:regular r:id="rId15"/>
      <p:bold r:id="rId16"/>
    </p:embeddedFont>
    <p:embeddedFont>
      <p:font typeface="Roboto" panose="02000000000000000000" pitchFamily="2"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3" roundtripDataSignature="AMtx7mhY589C9SPadk4uDNJbMjKlIYRb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2.fntdata"/><Relationship Id="rId23"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9575"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2310" y="4421823"/>
            <a:ext cx="5618480" cy="4189095"/>
          </a:xfrm>
          <a:prstGeom prst="rect">
            <a:avLst/>
          </a:prstGeom>
          <a:noFill/>
          <a:ln>
            <a:noFill/>
          </a:ln>
        </p:spPr>
        <p:txBody>
          <a:bodyPr spcFirstLastPara="1" wrap="square" lIns="93308" tIns="93308" rIns="93308" bIns="93308"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1: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endParaRPr/>
          </a:p>
        </p:txBody>
      </p:sp>
      <p:sp>
        <p:nvSpPr>
          <p:cNvPr id="63" name="Google Shape;63;p1:notes"/>
          <p:cNvSpPr>
            <a:spLocks noGrp="1" noRot="1" noChangeAspect="1"/>
          </p:cNvSpPr>
          <p:nvPr>
            <p:ph type="sldImg" idx="2"/>
          </p:nvPr>
        </p:nvSpPr>
        <p:spPr>
          <a:xfrm>
            <a:off x="409575"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2: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endParaRPr/>
          </a:p>
        </p:txBody>
      </p:sp>
      <p:sp>
        <p:nvSpPr>
          <p:cNvPr id="69" name="Google Shape;69;p2:notes"/>
          <p:cNvSpPr>
            <a:spLocks noGrp="1" noRot="1" noChangeAspect="1"/>
          </p:cNvSpPr>
          <p:nvPr>
            <p:ph type="sldImg" idx="2"/>
          </p:nvPr>
        </p:nvSpPr>
        <p:spPr>
          <a:xfrm>
            <a:off x="409575"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h4ecccc91621d347_0_0: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endParaRPr/>
          </a:p>
        </p:txBody>
      </p:sp>
      <p:sp>
        <p:nvSpPr>
          <p:cNvPr id="75" name="Google Shape;75;h4ecccc91621d347_0_0:notes"/>
          <p:cNvSpPr>
            <a:spLocks noGrp="1" noRot="1" noChangeAspect="1"/>
          </p:cNvSpPr>
          <p:nvPr>
            <p:ph type="sldImg" idx="2"/>
          </p:nvPr>
        </p:nvSpPr>
        <p:spPr>
          <a:xfrm>
            <a:off x="409575"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3: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lnSpc>
                <a:spcPct val="115000"/>
              </a:lnSpc>
              <a:buClr>
                <a:schemeClr val="dk1"/>
              </a:buClr>
              <a:buNone/>
            </a:pPr>
            <a:r>
              <a:rPr lang="en-US" b="1">
                <a:solidFill>
                  <a:schemeClr val="dk1"/>
                </a:solidFill>
              </a:rPr>
              <a:t>Business and Economic Statistics Division:</a:t>
            </a:r>
            <a:endParaRPr b="1">
              <a:solidFill>
                <a:schemeClr val="dk1"/>
              </a:solidFill>
            </a:endParaRPr>
          </a:p>
          <a:p>
            <a:pPr marL="466618" indent="-304598">
              <a:lnSpc>
                <a:spcPct val="115000"/>
              </a:lnSpc>
              <a:buClr>
                <a:schemeClr val="dk1"/>
              </a:buClr>
            </a:pPr>
            <a:r>
              <a:rPr lang="en-US">
                <a:solidFill>
                  <a:schemeClr val="dk1"/>
                </a:solidFill>
              </a:rPr>
              <a:t>Compiles and publishes key economic metrics, including the quarterly Consumer Price Index (CPI), external trade reports (imports/exports), and business development surveys.</a:t>
            </a:r>
            <a:endParaRPr>
              <a:solidFill>
                <a:schemeClr val="dk1"/>
              </a:solidFill>
            </a:endParaRPr>
          </a:p>
          <a:p>
            <a:pPr marL="466618" indent="-304598">
              <a:lnSpc>
                <a:spcPct val="115000"/>
              </a:lnSpc>
              <a:buClr>
                <a:schemeClr val="dk1"/>
              </a:buClr>
            </a:pPr>
            <a:r>
              <a:rPr lang="en-US">
                <a:solidFill>
                  <a:schemeClr val="dk1"/>
                </a:solidFill>
              </a:rPr>
              <a:t>Acts as the primary liaison for the U.S. Census Bureau regarding demographic, population, and housing data.</a:t>
            </a:r>
            <a:endParaRPr>
              <a:solidFill>
                <a:schemeClr val="dk1"/>
              </a:solidFill>
            </a:endParaRPr>
          </a:p>
          <a:p>
            <a:pPr marL="0" indent="0">
              <a:lnSpc>
                <a:spcPct val="115000"/>
              </a:lnSpc>
              <a:spcBef>
                <a:spcPts val="1225"/>
              </a:spcBef>
              <a:buClr>
                <a:schemeClr val="dk1"/>
              </a:buClr>
              <a:buNone/>
            </a:pPr>
            <a:r>
              <a:rPr lang="en-US" b="1">
                <a:solidFill>
                  <a:schemeClr val="dk1"/>
                </a:solidFill>
              </a:rPr>
              <a:t>Planning Information Program &amp; Socio-Economic Planning:</a:t>
            </a:r>
            <a:endParaRPr b="1">
              <a:solidFill>
                <a:schemeClr val="dk1"/>
              </a:solidFill>
            </a:endParaRPr>
          </a:p>
          <a:p>
            <a:pPr marL="466618" indent="-304598">
              <a:lnSpc>
                <a:spcPct val="115000"/>
              </a:lnSpc>
              <a:buClr>
                <a:schemeClr val="dk1"/>
              </a:buClr>
            </a:pPr>
            <a:r>
              <a:rPr lang="en-US">
                <a:solidFill>
                  <a:schemeClr val="dk1"/>
                </a:solidFill>
              </a:rPr>
              <a:t>Develops comprehensive island-wide growth strategies, long-range planning initiatives (such as sustainability frameworks and land-use guidelines), and policy recommendations.</a:t>
            </a:r>
            <a:endParaRPr>
              <a:solidFill>
                <a:schemeClr val="dk1"/>
              </a:solidFill>
            </a:endParaRPr>
          </a:p>
          <a:p>
            <a:pPr marL="466618" indent="-304598">
              <a:lnSpc>
                <a:spcPct val="115000"/>
              </a:lnSpc>
              <a:buClr>
                <a:schemeClr val="dk1"/>
              </a:buClr>
            </a:pPr>
            <a:r>
              <a:rPr lang="en-US">
                <a:solidFill>
                  <a:schemeClr val="dk1"/>
                </a:solidFill>
              </a:rPr>
              <a:t>Publishes official state documentation like the annual </a:t>
            </a:r>
            <a:r>
              <a:rPr lang="en-US" i="1">
                <a:solidFill>
                  <a:schemeClr val="dk1"/>
                </a:solidFill>
              </a:rPr>
              <a:t>Guam Statistical Yearbook</a:t>
            </a:r>
            <a:r>
              <a:rPr lang="en-US">
                <a:solidFill>
                  <a:schemeClr val="dk1"/>
                </a:solidFill>
              </a:rPr>
              <a:t> and regional economic impact assessments.</a:t>
            </a:r>
            <a:endParaRPr>
              <a:solidFill>
                <a:schemeClr val="dk1"/>
              </a:solidFill>
            </a:endParaRPr>
          </a:p>
          <a:p>
            <a:pPr marL="0" indent="0">
              <a:lnSpc>
                <a:spcPct val="115000"/>
              </a:lnSpc>
              <a:spcBef>
                <a:spcPts val="1225"/>
              </a:spcBef>
              <a:buClr>
                <a:schemeClr val="dk1"/>
              </a:buClr>
              <a:buNone/>
            </a:pPr>
            <a:r>
              <a:rPr lang="en-US" b="1">
                <a:solidFill>
                  <a:schemeClr val="dk1"/>
                </a:solidFill>
              </a:rPr>
              <a:t>Guam Coastal Management Program (GCMP):</a:t>
            </a:r>
            <a:endParaRPr b="1">
              <a:solidFill>
                <a:schemeClr val="dk1"/>
              </a:solidFill>
            </a:endParaRPr>
          </a:p>
          <a:p>
            <a:pPr marL="466618" indent="-304598">
              <a:lnSpc>
                <a:spcPct val="115000"/>
              </a:lnSpc>
              <a:buClr>
                <a:schemeClr val="dk1"/>
              </a:buClr>
            </a:pPr>
            <a:r>
              <a:rPr lang="en-US">
                <a:solidFill>
                  <a:schemeClr val="dk1"/>
                </a:solidFill>
              </a:rPr>
              <a:t>Manages shoreline policy, coastal zone preservation, and watershed health in partnership with NOAA.</a:t>
            </a:r>
            <a:endParaRPr>
              <a:solidFill>
                <a:schemeClr val="dk1"/>
              </a:solidFill>
            </a:endParaRPr>
          </a:p>
          <a:p>
            <a:pPr marL="466618" indent="-304598">
              <a:lnSpc>
                <a:spcPct val="115000"/>
              </a:lnSpc>
              <a:buClr>
                <a:schemeClr val="dk1"/>
              </a:buClr>
            </a:pPr>
            <a:r>
              <a:rPr lang="en-US">
                <a:solidFill>
                  <a:schemeClr val="dk1"/>
                </a:solidFill>
              </a:rPr>
              <a:t>Conducts </a:t>
            </a:r>
            <a:r>
              <a:rPr lang="en-US" b="1">
                <a:solidFill>
                  <a:schemeClr val="dk1"/>
                </a:solidFill>
              </a:rPr>
              <a:t>Federal Consistency Reviews</a:t>
            </a:r>
            <a:r>
              <a:rPr lang="en-US">
                <a:solidFill>
                  <a:schemeClr val="dk1"/>
                </a:solidFill>
              </a:rPr>
              <a:t> to ensure federal projects, military activities, and major local coastal development comply with local environmental regulations.</a:t>
            </a:r>
            <a:endParaRPr>
              <a:solidFill>
                <a:schemeClr val="dk1"/>
              </a:solidFill>
            </a:endParaRPr>
          </a:p>
          <a:p>
            <a:pPr marL="0" indent="0">
              <a:lnSpc>
                <a:spcPct val="115000"/>
              </a:lnSpc>
              <a:spcBef>
                <a:spcPts val="1225"/>
              </a:spcBef>
              <a:buClr>
                <a:schemeClr val="dk1"/>
              </a:buClr>
              <a:buNone/>
            </a:pPr>
            <a:r>
              <a:rPr lang="en-US" b="1">
                <a:solidFill>
                  <a:schemeClr val="dk1"/>
                </a:solidFill>
              </a:rPr>
              <a:t>Geospatial Information System (GIS) Program:</a:t>
            </a:r>
            <a:endParaRPr b="1">
              <a:solidFill>
                <a:schemeClr val="dk1"/>
              </a:solidFill>
            </a:endParaRPr>
          </a:p>
          <a:p>
            <a:pPr marL="466618" indent="-304598">
              <a:lnSpc>
                <a:spcPct val="115000"/>
              </a:lnSpc>
              <a:buClr>
                <a:schemeClr val="dk1"/>
              </a:buClr>
            </a:pPr>
            <a:r>
              <a:rPr lang="en-US">
                <a:solidFill>
                  <a:schemeClr val="dk1"/>
                </a:solidFill>
              </a:rPr>
              <a:t>Serves as the central clearinghouse for Guam's spatial mapping, developing tools like the Guam Shoreline Atlas, topographic flood models, and zoning geodatabases.</a:t>
            </a:r>
            <a:endParaRPr>
              <a:solidFill>
                <a:schemeClr val="dk1"/>
              </a:solidFill>
            </a:endParaRPr>
          </a:p>
          <a:p>
            <a:pPr marL="0" indent="0">
              <a:lnSpc>
                <a:spcPct val="115000"/>
              </a:lnSpc>
              <a:spcBef>
                <a:spcPts val="1225"/>
              </a:spcBef>
              <a:buClr>
                <a:schemeClr val="dk1"/>
              </a:buClr>
              <a:buNone/>
            </a:pPr>
            <a:r>
              <a:rPr lang="en-US" b="1">
                <a:solidFill>
                  <a:schemeClr val="dk1"/>
                </a:solidFill>
              </a:rPr>
              <a:t>Socio-Economic Planning / Federal Grants Administration:</a:t>
            </a:r>
            <a:endParaRPr b="1">
              <a:solidFill>
                <a:schemeClr val="dk1"/>
              </a:solidFill>
            </a:endParaRPr>
          </a:p>
          <a:p>
            <a:pPr marL="466618" indent="-304598">
              <a:lnSpc>
                <a:spcPct val="115000"/>
              </a:lnSpc>
              <a:buClr>
                <a:schemeClr val="dk1"/>
              </a:buClr>
            </a:pPr>
            <a:r>
              <a:rPr lang="en-US">
                <a:solidFill>
                  <a:schemeClr val="dk1"/>
                </a:solidFill>
              </a:rPr>
              <a:t>Administers key federal funding streams, including justice assistance grants, criminal justice planning, and local subrecipient monitoring.</a:t>
            </a:r>
            <a:endParaRPr/>
          </a:p>
        </p:txBody>
      </p:sp>
      <p:sp>
        <p:nvSpPr>
          <p:cNvPr id="83" name="Google Shape;83;p3:notes"/>
          <p:cNvSpPr>
            <a:spLocks noGrp="1" noRot="1" noChangeAspect="1"/>
          </p:cNvSpPr>
          <p:nvPr>
            <p:ph type="sldImg" idx="2"/>
          </p:nvPr>
        </p:nvSpPr>
        <p:spPr>
          <a:xfrm>
            <a:off x="409575"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h4ecccc91621d347_0_11:notes"/>
          <p:cNvSpPr>
            <a:spLocks noGrp="1" noRot="1" noChangeAspect="1"/>
          </p:cNvSpPr>
          <p:nvPr>
            <p:ph type="sldImg" idx="2"/>
          </p:nvPr>
        </p:nvSpPr>
        <p:spPr>
          <a:xfrm>
            <a:off x="409575"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h4ecccc91621d347_0_11: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h4ecccc91621d347_0_19:notes"/>
          <p:cNvSpPr>
            <a:spLocks noGrp="1" noRot="1" noChangeAspect="1"/>
          </p:cNvSpPr>
          <p:nvPr>
            <p:ph type="sldImg" idx="2"/>
          </p:nvPr>
        </p:nvSpPr>
        <p:spPr>
          <a:xfrm>
            <a:off x="409575"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h4ecccc91621d347_0_19: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h50f084f050d8f02b_0_0: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lnSpc>
                <a:spcPct val="115000"/>
              </a:lnSpc>
              <a:spcBef>
                <a:spcPts val="1123"/>
              </a:spcBef>
              <a:spcAft>
                <a:spcPts val="1123"/>
              </a:spcAft>
              <a:buNone/>
            </a:pPr>
            <a:endParaRPr sz="1200">
              <a:solidFill>
                <a:schemeClr val="dk1"/>
              </a:solidFill>
              <a:latin typeface="Calibri"/>
              <a:ea typeface="Calibri"/>
              <a:cs typeface="Calibri"/>
              <a:sym typeface="Calibri"/>
            </a:endParaRPr>
          </a:p>
        </p:txBody>
      </p:sp>
      <p:sp>
        <p:nvSpPr>
          <p:cNvPr id="102" name="Google Shape;102;h50f084f050d8f02b_0_0:notes"/>
          <p:cNvSpPr>
            <a:spLocks noGrp="1" noRot="1" noChangeAspect="1"/>
          </p:cNvSpPr>
          <p:nvPr>
            <p:ph type="sldImg" idx="2"/>
          </p:nvPr>
        </p:nvSpPr>
        <p:spPr>
          <a:xfrm>
            <a:off x="409575"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4: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lnSpc>
                <a:spcPct val="90000"/>
              </a:lnSpc>
              <a:buNone/>
            </a:pPr>
            <a:r>
              <a:rPr lang="en-US" sz="1200">
                <a:solidFill>
                  <a:schemeClr val="dk1"/>
                </a:solidFill>
                <a:latin typeface="Calibri"/>
                <a:ea typeface="Calibri"/>
                <a:cs typeface="Calibri"/>
                <a:sym typeface="Calibri"/>
              </a:rPr>
              <a:t>Discuss a development in the recent past in which we utilized our ARC Geodatabase to come to a conclusion that there would be reasonable and foreseeable effects related to two or more enforceable policies.</a:t>
            </a:r>
            <a:endParaRPr sz="1200">
              <a:solidFill>
                <a:schemeClr val="dk1"/>
              </a:solidFill>
              <a:latin typeface="Calibri"/>
              <a:ea typeface="Calibri"/>
              <a:cs typeface="Calibri"/>
              <a:sym typeface="Calibri"/>
            </a:endParaRPr>
          </a:p>
          <a:p>
            <a:pPr marL="0" indent="0">
              <a:lnSpc>
                <a:spcPct val="90000"/>
              </a:lnSpc>
              <a:buNone/>
            </a:pPr>
            <a:endParaRPr sz="1200">
              <a:solidFill>
                <a:schemeClr val="dk1"/>
              </a:solidFill>
              <a:latin typeface="Calibri"/>
              <a:ea typeface="Calibri"/>
              <a:cs typeface="Calibri"/>
              <a:sym typeface="Calibri"/>
            </a:endParaRPr>
          </a:p>
          <a:p>
            <a:pPr marL="0" indent="0">
              <a:lnSpc>
                <a:spcPct val="90000"/>
              </a:lnSpc>
              <a:buNone/>
            </a:pPr>
            <a:r>
              <a:rPr lang="en-US" sz="1200">
                <a:solidFill>
                  <a:schemeClr val="dk1"/>
                </a:solidFill>
                <a:latin typeface="Calibri"/>
                <a:ea typeface="Calibri"/>
                <a:cs typeface="Calibri"/>
                <a:sym typeface="Calibri"/>
              </a:rPr>
              <a:t>Application No. 2023-36 - Conditional Use</a:t>
            </a:r>
            <a:endParaRPr sz="1200">
              <a:solidFill>
                <a:schemeClr val="dk1"/>
              </a:solidFill>
              <a:latin typeface="Calibri"/>
              <a:ea typeface="Calibri"/>
              <a:cs typeface="Calibri"/>
              <a:sym typeface="Calibri"/>
            </a:endParaRPr>
          </a:p>
          <a:p>
            <a:pPr marL="466618" indent="-301358">
              <a:lnSpc>
                <a:spcPct val="115000"/>
              </a:lnSpc>
              <a:spcBef>
                <a:spcPts val="1123"/>
              </a:spcBef>
              <a:buClr>
                <a:schemeClr val="dk1"/>
              </a:buClr>
              <a:buSzPts val="1050"/>
              <a:buFont typeface="Roboto"/>
              <a:buChar char="●"/>
            </a:pPr>
            <a:r>
              <a:rPr lang="en-US" b="1">
                <a:solidFill>
                  <a:schemeClr val="dk1"/>
                </a:solidFill>
                <a:highlight>
                  <a:schemeClr val="lt1"/>
                </a:highlight>
                <a:latin typeface="Roboto"/>
                <a:ea typeface="Roboto"/>
                <a:cs typeface="Roboto"/>
                <a:sym typeface="Roboto"/>
              </a:rPr>
              <a:t>Application Overview:</a:t>
            </a:r>
            <a:endParaRPr b="1">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a:solidFill>
                  <a:schemeClr val="dk1"/>
                </a:solidFill>
                <a:highlight>
                  <a:schemeClr val="lt1"/>
                </a:highlight>
                <a:latin typeface="Roboto"/>
                <a:ea typeface="Roboto"/>
                <a:cs typeface="Roboto"/>
                <a:sym typeface="Roboto"/>
              </a:rPr>
              <a:t>JMC Equipment Rental Inc. applied for a Conditional Use permit for an "extractive industry" (quarrying/mineral extraction) on a 1.08-acre property (Lot 5228-1-1NEW-R1) located in an "A" Agricultural Zone along Alageta Street in Dededo.</a:t>
            </a:r>
            <a:endParaRPr>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a:solidFill>
                  <a:schemeClr val="dk1"/>
                </a:solidFill>
                <a:highlight>
                  <a:schemeClr val="lt1"/>
                </a:highlight>
                <a:latin typeface="Roboto"/>
                <a:ea typeface="Roboto"/>
                <a:cs typeface="Roboto"/>
                <a:sym typeface="Roboto"/>
              </a:rPr>
              <a:t>The applicant initially proposed clearing and grading to create a level pad for a single-family dwelling, but the Guam Environmental Protection Agency classified the work as quarrying, triggering the need for Guam Land Use Commission approval.</a:t>
            </a:r>
            <a:endParaRPr sz="1200">
              <a:solidFill>
                <a:schemeClr val="dk1"/>
              </a:solidFill>
              <a:latin typeface="Calibri"/>
              <a:ea typeface="Calibri"/>
              <a:cs typeface="Calibri"/>
              <a:sym typeface="Calibri"/>
            </a:endParaRPr>
          </a:p>
          <a:p>
            <a:pPr marL="0" indent="0">
              <a:lnSpc>
                <a:spcPct val="90000"/>
              </a:lnSpc>
              <a:spcBef>
                <a:spcPts val="1123"/>
              </a:spcBef>
              <a:buClr>
                <a:schemeClr val="dk1"/>
              </a:buClr>
              <a:buNone/>
            </a:pPr>
            <a:endParaRPr sz="1200">
              <a:solidFill>
                <a:schemeClr val="dk1"/>
              </a:solidFill>
              <a:latin typeface="Calibri"/>
              <a:ea typeface="Calibri"/>
              <a:cs typeface="Calibri"/>
              <a:sym typeface="Calibri"/>
            </a:endParaRPr>
          </a:p>
          <a:p>
            <a:pPr marL="0" indent="0">
              <a:lnSpc>
                <a:spcPct val="90000"/>
              </a:lnSpc>
              <a:buClr>
                <a:schemeClr val="dk1"/>
              </a:buClr>
              <a:buNone/>
            </a:pPr>
            <a:r>
              <a:rPr lang="en-US" sz="1200">
                <a:solidFill>
                  <a:schemeClr val="dk1"/>
                </a:solidFill>
                <a:latin typeface="Calibri"/>
                <a:ea typeface="Calibri"/>
                <a:cs typeface="Calibri"/>
                <a:sym typeface="Calibri"/>
              </a:rPr>
              <a:t>Application No. 2025-67 - Zone Change</a:t>
            </a:r>
            <a:endParaRPr sz="1200">
              <a:solidFill>
                <a:schemeClr val="dk1"/>
              </a:solidFill>
              <a:latin typeface="Calibri"/>
              <a:ea typeface="Calibri"/>
              <a:cs typeface="Calibri"/>
              <a:sym typeface="Calibri"/>
            </a:endParaRPr>
          </a:p>
          <a:p>
            <a:pPr marL="466618" indent="-301358">
              <a:lnSpc>
                <a:spcPct val="115000"/>
              </a:lnSpc>
              <a:spcBef>
                <a:spcPts val="1123"/>
              </a:spcBef>
              <a:buClr>
                <a:schemeClr val="dk1"/>
              </a:buClr>
              <a:buSzPts val="1050"/>
              <a:buFont typeface="Roboto"/>
              <a:buChar char="●"/>
            </a:pPr>
            <a:r>
              <a:rPr lang="en-US" b="1">
                <a:solidFill>
                  <a:schemeClr val="dk1"/>
                </a:solidFill>
                <a:highlight>
                  <a:schemeClr val="lt1"/>
                </a:highlight>
                <a:latin typeface="Roboto"/>
                <a:ea typeface="Roboto"/>
                <a:cs typeface="Roboto"/>
                <a:sym typeface="Roboto"/>
              </a:rPr>
              <a:t>Application Overview</a:t>
            </a:r>
            <a:endParaRPr b="1">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b="1">
                <a:solidFill>
                  <a:schemeClr val="dk1"/>
                </a:solidFill>
                <a:highlight>
                  <a:schemeClr val="lt1"/>
                </a:highlight>
                <a:latin typeface="Roboto"/>
                <a:ea typeface="Roboto"/>
                <a:cs typeface="Roboto"/>
                <a:sym typeface="Roboto"/>
              </a:rPr>
              <a:t>Applicant &amp; Location:</a:t>
            </a:r>
            <a:r>
              <a:rPr lang="en-US">
                <a:solidFill>
                  <a:schemeClr val="dk1"/>
                </a:solidFill>
                <a:highlight>
                  <a:schemeClr val="lt1"/>
                </a:highlight>
                <a:latin typeface="Roboto"/>
                <a:ea typeface="Roboto"/>
                <a:cs typeface="Roboto"/>
                <a:sym typeface="Roboto"/>
              </a:rPr>
              <a:t> Salas Development LLC requested a zone change for a 1,784-square-meter property (Lot 40, Block 10) located at the intersection of O'Brien Drive and 5th Street in Hagåtña.</a:t>
            </a:r>
            <a:endParaRPr>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b="1">
                <a:solidFill>
                  <a:schemeClr val="dk1"/>
                </a:solidFill>
                <a:highlight>
                  <a:schemeClr val="lt1"/>
                </a:highlight>
                <a:latin typeface="Roboto"/>
                <a:ea typeface="Roboto"/>
                <a:cs typeface="Roboto"/>
                <a:sym typeface="Roboto"/>
              </a:rPr>
              <a:t>Proposed Change:</a:t>
            </a:r>
            <a:r>
              <a:rPr lang="en-US">
                <a:solidFill>
                  <a:schemeClr val="dk1"/>
                </a:solidFill>
                <a:highlight>
                  <a:schemeClr val="lt1"/>
                </a:highlight>
                <a:latin typeface="Roboto"/>
                <a:ea typeface="Roboto"/>
                <a:cs typeface="Roboto"/>
                <a:sym typeface="Roboto"/>
              </a:rPr>
              <a:t> Rezoning from "R2" (Multi-Family Dwelling) to "C" (Commercial) to utilize the existing three-story structure for commercial use on the first two floors, with an option to renovate the third floor into two residential units. A Conditional Use application will be required for the multi-family residential units.</a:t>
            </a:r>
            <a:endParaRPr>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b="1">
                <a:solidFill>
                  <a:schemeClr val="dk1"/>
                </a:solidFill>
                <a:highlight>
                  <a:schemeClr val="lt1"/>
                </a:highlight>
                <a:latin typeface="Roboto"/>
                <a:ea typeface="Roboto"/>
                <a:cs typeface="Roboto"/>
                <a:sym typeface="Roboto"/>
              </a:rPr>
              <a:t>Background:</a:t>
            </a:r>
            <a:r>
              <a:rPr lang="en-US">
                <a:solidFill>
                  <a:schemeClr val="dk1"/>
                </a:solidFill>
                <a:highlight>
                  <a:schemeClr val="lt1"/>
                </a:highlight>
                <a:latin typeface="Roboto"/>
                <a:ea typeface="Roboto"/>
                <a:cs typeface="Roboto"/>
                <a:sym typeface="Roboto"/>
              </a:rPr>
              <a:t> The property previously operated as a Bank of Guam branch under "R2" zone variances, but a formal rezoning was never finalized. The current applicant purchased the property to align its zoning with surrounding uses and plans to limit improvements to internal structural modifications. Full public utilities are already in place.</a:t>
            </a:r>
            <a:endParaRPr>
              <a:solidFill>
                <a:schemeClr val="dk1"/>
              </a:solidFill>
              <a:highlight>
                <a:schemeClr val="lt1"/>
              </a:highlight>
              <a:latin typeface="Roboto"/>
              <a:ea typeface="Roboto"/>
              <a:cs typeface="Roboto"/>
              <a:sym typeface="Roboto"/>
            </a:endParaRPr>
          </a:p>
          <a:p>
            <a:pPr marL="0" indent="0">
              <a:lnSpc>
                <a:spcPct val="90000"/>
              </a:lnSpc>
              <a:spcBef>
                <a:spcPts val="1123"/>
              </a:spcBef>
              <a:buClr>
                <a:schemeClr val="dk1"/>
              </a:buClr>
              <a:buNone/>
            </a:pPr>
            <a:endParaRPr sz="1200">
              <a:solidFill>
                <a:schemeClr val="dk1"/>
              </a:solidFill>
              <a:latin typeface="Calibri"/>
              <a:ea typeface="Calibri"/>
              <a:cs typeface="Calibri"/>
              <a:sym typeface="Calibri"/>
            </a:endParaRPr>
          </a:p>
          <a:p>
            <a:pPr marL="0" indent="0">
              <a:lnSpc>
                <a:spcPct val="90000"/>
              </a:lnSpc>
              <a:buNone/>
            </a:pPr>
            <a:endParaRPr sz="1200">
              <a:solidFill>
                <a:schemeClr val="dk1"/>
              </a:solidFill>
              <a:latin typeface="Calibri"/>
              <a:ea typeface="Calibri"/>
              <a:cs typeface="Calibri"/>
              <a:sym typeface="Calibri"/>
            </a:endParaRPr>
          </a:p>
        </p:txBody>
      </p:sp>
      <p:sp>
        <p:nvSpPr>
          <p:cNvPr id="108" name="Google Shape;108;p4:notes"/>
          <p:cNvSpPr>
            <a:spLocks noGrp="1" noRot="1" noChangeAspect="1"/>
          </p:cNvSpPr>
          <p:nvPr>
            <p:ph type="sldImg" idx="2"/>
          </p:nvPr>
        </p:nvSpPr>
        <p:spPr>
          <a:xfrm>
            <a:off x="409575"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5: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US" dirty="0"/>
              <a:t>Share screenshots of what we saw on our ARC Geodatabase that helped to evaluate foreseeable </a:t>
            </a:r>
            <a:r>
              <a:rPr lang="en-US" dirty="0" err="1"/>
              <a:t>offects</a:t>
            </a:r>
            <a:r>
              <a:rPr lang="en-US" dirty="0"/>
              <a:t> to related enforceable policies</a:t>
            </a:r>
            <a:endParaRPr dirty="0"/>
          </a:p>
          <a:p>
            <a:pPr marL="0" indent="0">
              <a:buNone/>
            </a:pPr>
            <a:endParaRPr dirty="0"/>
          </a:p>
          <a:p>
            <a:pPr marL="0" indent="0">
              <a:lnSpc>
                <a:spcPct val="90000"/>
              </a:lnSpc>
              <a:buNone/>
            </a:pPr>
            <a:r>
              <a:rPr lang="en-US" sz="1200" dirty="0">
                <a:solidFill>
                  <a:schemeClr val="dk1"/>
                </a:solidFill>
                <a:latin typeface="Calibri"/>
                <a:ea typeface="Calibri"/>
                <a:cs typeface="Calibri"/>
                <a:sym typeface="Calibri"/>
              </a:rPr>
              <a:t>Application No. 2023-36 - Conditional Use</a:t>
            </a:r>
            <a:endParaRPr dirty="0">
              <a:solidFill>
                <a:schemeClr val="dk1"/>
              </a:solidFill>
              <a:highlight>
                <a:schemeClr val="lt1"/>
              </a:highlight>
              <a:latin typeface="Roboto"/>
              <a:ea typeface="Roboto"/>
              <a:cs typeface="Roboto"/>
              <a:sym typeface="Roboto"/>
            </a:endParaRPr>
          </a:p>
          <a:p>
            <a:pPr marL="466618" indent="-301358">
              <a:lnSpc>
                <a:spcPct val="115000"/>
              </a:lnSpc>
              <a:spcBef>
                <a:spcPts val="1123"/>
              </a:spcBef>
              <a:buClr>
                <a:schemeClr val="dk1"/>
              </a:buClr>
              <a:buSzPts val="1050"/>
              <a:buFont typeface="Roboto"/>
              <a:buChar char="●"/>
            </a:pPr>
            <a:r>
              <a:rPr lang="en-US" b="1" dirty="0">
                <a:solidFill>
                  <a:schemeClr val="dk1"/>
                </a:solidFill>
                <a:highlight>
                  <a:schemeClr val="lt1"/>
                </a:highlight>
                <a:latin typeface="Roboto"/>
                <a:ea typeface="Roboto"/>
                <a:cs typeface="Roboto"/>
                <a:sym typeface="Roboto"/>
              </a:rPr>
              <a:t>Planning Considerations and Constraints:</a:t>
            </a:r>
            <a:endParaRPr b="1" dirty="0">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dirty="0">
                <a:solidFill>
                  <a:schemeClr val="dk1"/>
                </a:solidFill>
                <a:highlight>
                  <a:schemeClr val="lt1"/>
                </a:highlight>
                <a:latin typeface="Roboto"/>
                <a:ea typeface="Roboto"/>
                <a:cs typeface="Roboto"/>
                <a:sym typeface="Roboto"/>
              </a:rPr>
              <a:t>The surrounding area features heavy traffic, a mix of residential dwellings, vacant land, and commercial uses, with an adjacent property to the west serving as the applicant's heavy equipment processing and staging facility.</a:t>
            </a:r>
            <a:endParaRPr dirty="0">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dirty="0">
                <a:solidFill>
                  <a:schemeClr val="dk1"/>
                </a:solidFill>
                <a:highlight>
                  <a:schemeClr val="lt1"/>
                </a:highlight>
                <a:latin typeface="Roboto"/>
                <a:ea typeface="Roboto"/>
                <a:cs typeface="Roboto"/>
                <a:sym typeface="Roboto"/>
              </a:rPr>
              <a:t>Under the North and Central Guam Land Use Plan Future Land Use Map, the lot is designated as </a:t>
            </a:r>
            <a:r>
              <a:rPr lang="en-US" b="1" dirty="0">
                <a:solidFill>
                  <a:schemeClr val="dk1"/>
                </a:solidFill>
                <a:highlight>
                  <a:schemeClr val="lt1"/>
                </a:highlight>
                <a:latin typeface="Roboto"/>
                <a:ea typeface="Roboto"/>
                <a:cs typeface="Roboto"/>
                <a:sym typeface="Roboto"/>
              </a:rPr>
              <a:t>Residential</a:t>
            </a:r>
            <a:r>
              <a:rPr lang="en-US" dirty="0">
                <a:solidFill>
                  <a:schemeClr val="dk1"/>
                </a:solidFill>
                <a:highlight>
                  <a:schemeClr val="lt1"/>
                </a:highlight>
                <a:latin typeface="Roboto"/>
                <a:ea typeface="Roboto"/>
                <a:cs typeface="Roboto"/>
                <a:sym typeface="Roboto"/>
              </a:rPr>
              <a:t>. While a single-family dwelling aligns with this designation, an extractive industry is incompatible with it.</a:t>
            </a:r>
            <a:endParaRPr dirty="0">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dirty="0">
                <a:solidFill>
                  <a:schemeClr val="dk1"/>
                </a:solidFill>
                <a:highlight>
                  <a:schemeClr val="lt1"/>
                </a:highlight>
                <a:latin typeface="Roboto"/>
                <a:ea typeface="Roboto"/>
                <a:cs typeface="Roboto"/>
                <a:sym typeface="Roboto"/>
              </a:rPr>
              <a:t>The lot sits in the Northern Watershed above the Northern Guam Lens Aquifer. With 30.6% of the watershed already developed and 15.78% covered in impervious surfaces as of 2015, additional development risks increasing flooding, degrading water quality, harming aquatic life, and causing coral mortality.</a:t>
            </a:r>
            <a:endParaRPr dirty="0">
              <a:solidFill>
                <a:schemeClr val="dk1"/>
              </a:solidFill>
              <a:highlight>
                <a:schemeClr val="lt1"/>
              </a:highlight>
              <a:latin typeface="Roboto"/>
              <a:ea typeface="Roboto"/>
              <a:cs typeface="Roboto"/>
              <a:sym typeface="Roboto"/>
            </a:endParaRPr>
          </a:p>
          <a:p>
            <a:pPr marL="466618" indent="-301358">
              <a:lnSpc>
                <a:spcPct val="115000"/>
              </a:lnSpc>
              <a:buClr>
                <a:schemeClr val="dk1"/>
              </a:buClr>
              <a:buSzPts val="1050"/>
              <a:buFont typeface="Roboto"/>
              <a:buChar char="●"/>
            </a:pPr>
            <a:r>
              <a:rPr lang="en-US" b="1" dirty="0">
                <a:solidFill>
                  <a:schemeClr val="dk1"/>
                </a:solidFill>
                <a:highlight>
                  <a:schemeClr val="lt1"/>
                </a:highlight>
                <a:latin typeface="Roboto"/>
                <a:ea typeface="Roboto"/>
                <a:cs typeface="Roboto"/>
                <a:sym typeface="Roboto"/>
              </a:rPr>
              <a:t>Land Use Policies and Determinations:</a:t>
            </a:r>
            <a:endParaRPr b="1" dirty="0">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b="1" dirty="0">
                <a:solidFill>
                  <a:schemeClr val="dk1"/>
                </a:solidFill>
                <a:highlight>
                  <a:schemeClr val="lt1"/>
                </a:highlight>
                <a:latin typeface="Roboto"/>
                <a:ea typeface="Roboto"/>
                <a:cs typeface="Roboto"/>
                <a:sym typeface="Roboto"/>
              </a:rPr>
              <a:t>Policy LU-13 (Agricultural Lands):</a:t>
            </a:r>
            <a:r>
              <a:rPr lang="en-US" dirty="0">
                <a:solidFill>
                  <a:schemeClr val="dk1"/>
                </a:solidFill>
                <a:highlight>
                  <a:schemeClr val="lt1"/>
                </a:highlight>
                <a:latin typeface="Roboto"/>
                <a:ea typeface="Roboto"/>
                <a:cs typeface="Roboto"/>
                <a:sym typeface="Roboto"/>
              </a:rPr>
              <a:t> Although the zoning law permits "extractive industry" conditionally in agricultural zones, the Bureau determines this should be limited to renewable biological/agricultural resources (e.g., water, plants). Limestone is non-renewable.</a:t>
            </a:r>
            <a:endParaRPr dirty="0">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b="1" dirty="0">
                <a:solidFill>
                  <a:schemeClr val="dk1"/>
                </a:solidFill>
                <a:highlight>
                  <a:schemeClr val="lt1"/>
                </a:highlight>
                <a:latin typeface="Roboto"/>
                <a:ea typeface="Roboto"/>
                <a:cs typeface="Roboto"/>
                <a:sym typeface="Roboto"/>
              </a:rPr>
              <a:t>Policy LU-1g (Industrial Lands):</a:t>
            </a:r>
            <a:r>
              <a:rPr lang="en-US" dirty="0">
                <a:solidFill>
                  <a:schemeClr val="dk1"/>
                </a:solidFill>
                <a:highlight>
                  <a:schemeClr val="lt1"/>
                </a:highlight>
                <a:latin typeface="Roboto"/>
                <a:ea typeface="Roboto"/>
                <a:cs typeface="Roboto"/>
                <a:sym typeface="Roboto"/>
              </a:rPr>
              <a:t> Mineral extraction is permitted in industrial designations and M2 Heavy Industrial Zones (where objectionable operations like dust, noise, or vibrations are allowed). However, the proposed removal of 37,000 cubic yards of limestone (requiring about 2,300 full-size dump truck loads) is excessive for a single-family home pad, indicating the true intent is to profit from limestone extraction rather than merely build a house.</a:t>
            </a:r>
            <a:endParaRPr dirty="0">
              <a:solidFill>
                <a:schemeClr val="dk1"/>
              </a:solidFill>
              <a:highlight>
                <a:schemeClr val="lt1"/>
              </a:highlight>
              <a:latin typeface="Roboto"/>
              <a:ea typeface="Roboto"/>
              <a:cs typeface="Roboto"/>
              <a:sym typeface="Roboto"/>
            </a:endParaRPr>
          </a:p>
          <a:p>
            <a:pPr marL="466618" indent="-301358">
              <a:lnSpc>
                <a:spcPct val="115000"/>
              </a:lnSpc>
              <a:buClr>
                <a:schemeClr val="dk1"/>
              </a:buClr>
              <a:buSzPts val="1050"/>
              <a:buFont typeface="Roboto"/>
              <a:buChar char="●"/>
            </a:pPr>
            <a:r>
              <a:rPr lang="en-US" b="1" dirty="0">
                <a:solidFill>
                  <a:schemeClr val="dk1"/>
                </a:solidFill>
                <a:highlight>
                  <a:schemeClr val="lt1"/>
                </a:highlight>
                <a:latin typeface="Roboto"/>
                <a:ea typeface="Roboto"/>
                <a:cs typeface="Roboto"/>
                <a:sym typeface="Roboto"/>
              </a:rPr>
              <a:t>Final Determination:</a:t>
            </a:r>
            <a:endParaRPr b="1" dirty="0">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dirty="0">
                <a:solidFill>
                  <a:schemeClr val="dk1"/>
                </a:solidFill>
                <a:highlight>
                  <a:schemeClr val="lt1"/>
                </a:highlight>
                <a:latin typeface="Roboto"/>
                <a:ea typeface="Roboto"/>
                <a:cs typeface="Roboto"/>
                <a:sym typeface="Roboto"/>
              </a:rPr>
              <a:t>Pursuant to Executive Order 96-26, the Bureau </a:t>
            </a:r>
            <a:r>
              <a:rPr lang="en-US" b="1" dirty="0">
                <a:solidFill>
                  <a:schemeClr val="dk1"/>
                </a:solidFill>
                <a:highlight>
                  <a:schemeClr val="lt1"/>
                </a:highlight>
                <a:latin typeface="Roboto"/>
                <a:ea typeface="Roboto"/>
                <a:cs typeface="Roboto"/>
                <a:sym typeface="Roboto"/>
              </a:rPr>
              <a:t>recommends disapproval</a:t>
            </a:r>
            <a:r>
              <a:rPr lang="en-US" dirty="0">
                <a:solidFill>
                  <a:schemeClr val="dk1"/>
                </a:solidFill>
                <a:highlight>
                  <a:schemeClr val="lt1"/>
                </a:highlight>
                <a:latin typeface="Roboto"/>
                <a:ea typeface="Roboto"/>
                <a:cs typeface="Roboto"/>
                <a:sym typeface="Roboto"/>
              </a:rPr>
              <a:t> of the conditional use application due to conflicts with Guam land use policies.</a:t>
            </a:r>
            <a:endParaRPr dirty="0">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dirty="0">
                <a:solidFill>
                  <a:schemeClr val="dk1"/>
                </a:solidFill>
                <a:highlight>
                  <a:schemeClr val="lt1"/>
                </a:highlight>
                <a:latin typeface="Roboto"/>
                <a:ea typeface="Roboto"/>
                <a:cs typeface="Roboto"/>
                <a:sym typeface="Roboto"/>
              </a:rPr>
              <a:t>The Bureau would reconsider support if the residential dwelling is redesigned to fit the property's natural constraints without requiring excessive grading or quarrying operation</a:t>
            </a:r>
            <a:endParaRPr dirty="0"/>
          </a:p>
        </p:txBody>
      </p:sp>
      <p:sp>
        <p:nvSpPr>
          <p:cNvPr id="114" name="Google Shape;114;p5:notes"/>
          <p:cNvSpPr>
            <a:spLocks noGrp="1" noRot="1" noChangeAspect="1"/>
          </p:cNvSpPr>
          <p:nvPr>
            <p:ph type="sldImg" idx="2"/>
          </p:nvPr>
        </p:nvSpPr>
        <p:spPr>
          <a:xfrm>
            <a:off x="409575"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40a0ad297ac_1_12: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US"/>
              <a:t>Share screenshots of what we saw on our ARC Geodatabase that helped to evaluate foreseeable offects to related enforceable policies</a:t>
            </a:r>
            <a:endParaRPr/>
          </a:p>
          <a:p>
            <a:pPr marL="0" indent="0">
              <a:buNone/>
            </a:pPr>
            <a:endParaRPr/>
          </a:p>
          <a:p>
            <a:pPr marL="0" indent="0">
              <a:lnSpc>
                <a:spcPct val="90000"/>
              </a:lnSpc>
              <a:buNone/>
            </a:pPr>
            <a:r>
              <a:rPr lang="en-US" sz="1200">
                <a:solidFill>
                  <a:schemeClr val="dk1"/>
                </a:solidFill>
                <a:latin typeface="Calibri"/>
                <a:ea typeface="Calibri"/>
                <a:cs typeface="Calibri"/>
                <a:sym typeface="Calibri"/>
              </a:rPr>
              <a:t>Application No. 2025-67 - Zone Change</a:t>
            </a:r>
            <a:endParaRPr>
              <a:solidFill>
                <a:schemeClr val="dk1"/>
              </a:solidFill>
              <a:highlight>
                <a:schemeClr val="lt1"/>
              </a:highlight>
              <a:latin typeface="Roboto"/>
              <a:ea typeface="Roboto"/>
              <a:cs typeface="Roboto"/>
              <a:sym typeface="Roboto"/>
            </a:endParaRPr>
          </a:p>
          <a:p>
            <a:pPr marL="466618" indent="-301358">
              <a:lnSpc>
                <a:spcPct val="115000"/>
              </a:lnSpc>
              <a:spcBef>
                <a:spcPts val="1123"/>
              </a:spcBef>
              <a:buClr>
                <a:schemeClr val="dk1"/>
              </a:buClr>
              <a:buSzPts val="1050"/>
              <a:buFont typeface="Roboto"/>
              <a:buChar char="●"/>
            </a:pPr>
            <a:r>
              <a:rPr lang="en-US" b="1">
                <a:solidFill>
                  <a:schemeClr val="dk1"/>
                </a:solidFill>
                <a:highlight>
                  <a:schemeClr val="lt1"/>
                </a:highlight>
                <a:latin typeface="Roboto"/>
                <a:ea typeface="Roboto"/>
                <a:cs typeface="Roboto"/>
                <a:sym typeface="Roboto"/>
              </a:rPr>
              <a:t>Planning Considerations</a:t>
            </a:r>
            <a:endParaRPr b="1">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b="1">
                <a:solidFill>
                  <a:schemeClr val="dk1"/>
                </a:solidFill>
                <a:highlight>
                  <a:schemeClr val="lt1"/>
                </a:highlight>
                <a:latin typeface="Roboto"/>
                <a:ea typeface="Roboto"/>
                <a:cs typeface="Roboto"/>
                <a:sym typeface="Roboto"/>
              </a:rPr>
              <a:t>Surrounding Land Use:</a:t>
            </a:r>
            <a:r>
              <a:rPr lang="en-US">
                <a:solidFill>
                  <a:schemeClr val="dk1"/>
                </a:solidFill>
                <a:highlight>
                  <a:schemeClr val="lt1"/>
                </a:highlight>
                <a:latin typeface="Roboto"/>
                <a:ea typeface="Roboto"/>
                <a:cs typeface="Roboto"/>
                <a:sym typeface="Roboto"/>
              </a:rPr>
              <a:t> The neighborhood features a mix of commercial and residential properties, including the Julale Shopping Center and Title Guarantee.</a:t>
            </a:r>
            <a:endParaRPr>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b="1">
                <a:solidFill>
                  <a:schemeClr val="dk1"/>
                </a:solidFill>
                <a:highlight>
                  <a:schemeClr val="lt1"/>
                </a:highlight>
                <a:latin typeface="Roboto"/>
                <a:ea typeface="Roboto"/>
                <a:cs typeface="Roboto"/>
                <a:sym typeface="Roboto"/>
              </a:rPr>
              <a:t>Urban District Compatibility:</a:t>
            </a:r>
            <a:r>
              <a:rPr lang="en-US">
                <a:solidFill>
                  <a:schemeClr val="dk1"/>
                </a:solidFill>
                <a:highlight>
                  <a:schemeClr val="lt1"/>
                </a:highlight>
                <a:latin typeface="Roboto"/>
                <a:ea typeface="Roboto"/>
                <a:cs typeface="Roboto"/>
                <a:sym typeface="Roboto"/>
              </a:rPr>
              <a:t> The lot is situated within a designated urban district under Guam Land Use Policies (E.O. 78-37), making the commercial rezoning functionally consistent and compatible with the area's mixed-use character and historical precedent.</a:t>
            </a:r>
            <a:endParaRPr>
              <a:solidFill>
                <a:schemeClr val="dk1"/>
              </a:solidFill>
              <a:highlight>
                <a:schemeClr val="lt1"/>
              </a:highlight>
              <a:latin typeface="Roboto"/>
              <a:ea typeface="Roboto"/>
              <a:cs typeface="Roboto"/>
              <a:sym typeface="Roboto"/>
            </a:endParaRPr>
          </a:p>
          <a:p>
            <a:pPr marL="466618" indent="-301358">
              <a:lnSpc>
                <a:spcPct val="115000"/>
              </a:lnSpc>
              <a:buClr>
                <a:schemeClr val="dk1"/>
              </a:buClr>
              <a:buSzPts val="1050"/>
              <a:buFont typeface="Roboto"/>
              <a:buChar char="●"/>
            </a:pPr>
            <a:r>
              <a:rPr lang="en-US" b="1">
                <a:solidFill>
                  <a:schemeClr val="dk1"/>
                </a:solidFill>
                <a:highlight>
                  <a:schemeClr val="lt1"/>
                </a:highlight>
                <a:latin typeface="Roboto"/>
                <a:ea typeface="Roboto"/>
                <a:cs typeface="Roboto"/>
                <a:sym typeface="Roboto"/>
              </a:rPr>
              <a:t>Environmental &amp; Watershed Assessment</a:t>
            </a:r>
            <a:endParaRPr b="1">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b="1">
                <a:solidFill>
                  <a:schemeClr val="dk1"/>
                </a:solidFill>
                <a:highlight>
                  <a:schemeClr val="lt1"/>
                </a:highlight>
                <a:latin typeface="Roboto"/>
                <a:ea typeface="Roboto"/>
                <a:cs typeface="Roboto"/>
                <a:sym typeface="Roboto"/>
              </a:rPr>
              <a:t>Watershed Context:</a:t>
            </a:r>
            <a:r>
              <a:rPr lang="en-US">
                <a:solidFill>
                  <a:schemeClr val="dk1"/>
                </a:solidFill>
                <a:highlight>
                  <a:schemeClr val="lt1"/>
                </a:highlight>
                <a:latin typeface="Roboto"/>
                <a:ea typeface="Roboto"/>
                <a:cs typeface="Roboto"/>
                <a:sym typeface="Roboto"/>
              </a:rPr>
              <a:t> The property lies within the Agana Watershed and above the Northern Guam Lens Aquifer. As of 2015, 51.78% of the watershed was developed and 29.31% comprised impervious surfaces.</a:t>
            </a:r>
            <a:endParaRPr>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b="1">
                <a:solidFill>
                  <a:schemeClr val="dk1"/>
                </a:solidFill>
                <a:highlight>
                  <a:schemeClr val="lt1"/>
                </a:highlight>
                <a:latin typeface="Roboto"/>
                <a:ea typeface="Roboto"/>
                <a:cs typeface="Roboto"/>
                <a:sym typeface="Roboto"/>
              </a:rPr>
              <a:t>Water Quality Impacts:</a:t>
            </a:r>
            <a:r>
              <a:rPr lang="en-US">
                <a:solidFill>
                  <a:schemeClr val="dk1"/>
                </a:solidFill>
                <a:highlight>
                  <a:schemeClr val="lt1"/>
                </a:highlight>
                <a:latin typeface="Roboto"/>
                <a:ea typeface="Roboto"/>
                <a:cs typeface="Roboto"/>
                <a:sym typeface="Roboto"/>
              </a:rPr>
              <a:t> Future renovations increasing impervious surfaces can limit natural infiltration, generate runoff, and transport pollutants that degrade stream flow and aquifer recharge.</a:t>
            </a:r>
            <a:endParaRPr>
              <a:solidFill>
                <a:schemeClr val="dk1"/>
              </a:solidFill>
              <a:highlight>
                <a:schemeClr val="lt1"/>
              </a:highlight>
              <a:latin typeface="Roboto"/>
              <a:ea typeface="Roboto"/>
              <a:cs typeface="Roboto"/>
              <a:sym typeface="Roboto"/>
            </a:endParaRPr>
          </a:p>
          <a:p>
            <a:pPr marL="466618" indent="-301358">
              <a:lnSpc>
                <a:spcPct val="115000"/>
              </a:lnSpc>
              <a:buClr>
                <a:schemeClr val="dk1"/>
              </a:buClr>
              <a:buSzPts val="1050"/>
              <a:buFont typeface="Roboto"/>
              <a:buChar char="●"/>
            </a:pPr>
            <a:r>
              <a:rPr lang="en-US" b="1">
                <a:solidFill>
                  <a:schemeClr val="dk1"/>
                </a:solidFill>
                <a:highlight>
                  <a:schemeClr val="lt1"/>
                </a:highlight>
                <a:latin typeface="Roboto"/>
                <a:ea typeface="Roboto"/>
                <a:cs typeface="Roboto"/>
                <a:sym typeface="Roboto"/>
              </a:rPr>
              <a:t>Effects Test, Conditions, and Recommendations</a:t>
            </a:r>
            <a:endParaRPr b="1">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b="1">
                <a:solidFill>
                  <a:schemeClr val="dk1"/>
                </a:solidFill>
                <a:highlight>
                  <a:schemeClr val="lt1"/>
                </a:highlight>
                <a:latin typeface="Roboto"/>
                <a:ea typeface="Roboto"/>
                <a:cs typeface="Roboto"/>
                <a:sym typeface="Roboto"/>
              </a:rPr>
              <a:t>Water Quality Policy:</a:t>
            </a:r>
            <a:r>
              <a:rPr lang="en-US">
                <a:solidFill>
                  <a:schemeClr val="dk1"/>
                </a:solidFill>
                <a:highlight>
                  <a:schemeClr val="lt1"/>
                </a:highlight>
                <a:latin typeface="Roboto"/>
                <a:ea typeface="Roboto"/>
                <a:cs typeface="Roboto"/>
                <a:sym typeface="Roboto"/>
              </a:rPr>
              <a:t> Determined to have an effect. </a:t>
            </a:r>
            <a:r>
              <a:rPr lang="en-US" i="1">
                <a:solidFill>
                  <a:schemeClr val="dk1"/>
                </a:solidFill>
                <a:highlight>
                  <a:schemeClr val="lt1"/>
                </a:highlight>
                <a:latin typeface="Roboto"/>
                <a:ea typeface="Roboto"/>
                <a:cs typeface="Roboto"/>
                <a:sym typeface="Roboto"/>
              </a:rPr>
              <a:t>Condition:</a:t>
            </a:r>
            <a:r>
              <a:rPr lang="en-US">
                <a:solidFill>
                  <a:schemeClr val="dk1"/>
                </a:solidFill>
                <a:highlight>
                  <a:schemeClr val="lt1"/>
                </a:highlight>
                <a:latin typeface="Roboto"/>
                <a:ea typeface="Roboto"/>
                <a:cs typeface="Roboto"/>
                <a:sym typeface="Roboto"/>
              </a:rPr>
              <a:t> The applicant must comply with the CNMI and Guam Stormwater Management Manual standards and implement Island Best Management Practices for any future property improvements.</a:t>
            </a:r>
            <a:endParaRPr>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b="1">
                <a:solidFill>
                  <a:schemeClr val="dk1"/>
                </a:solidFill>
                <a:highlight>
                  <a:schemeClr val="lt1"/>
                </a:highlight>
                <a:latin typeface="Roboto"/>
                <a:ea typeface="Roboto"/>
                <a:cs typeface="Roboto"/>
                <a:sym typeface="Roboto"/>
              </a:rPr>
              <a:t>Hazardous Areas (Flooding):</a:t>
            </a:r>
            <a:r>
              <a:rPr lang="en-US">
                <a:solidFill>
                  <a:schemeClr val="dk1"/>
                </a:solidFill>
                <a:highlight>
                  <a:schemeClr val="lt1"/>
                </a:highlight>
                <a:latin typeface="Roboto"/>
                <a:ea typeface="Roboto"/>
                <a:cs typeface="Roboto"/>
                <a:sym typeface="Roboto"/>
              </a:rPr>
              <a:t> Determined to have an effect. The FEMA Flood Insurance Rate Map places the property in Zone AE (EL 9), a special flood hazard area with a 9-foot base flood elevation, though the existing structure predates current flood management regulations. </a:t>
            </a:r>
            <a:r>
              <a:rPr lang="en-US" i="1">
                <a:solidFill>
                  <a:schemeClr val="dk1"/>
                </a:solidFill>
                <a:highlight>
                  <a:schemeClr val="lt1"/>
                </a:highlight>
                <a:latin typeface="Roboto"/>
                <a:ea typeface="Roboto"/>
                <a:cs typeface="Roboto"/>
                <a:sym typeface="Roboto"/>
              </a:rPr>
              <a:t>Recommendation:</a:t>
            </a:r>
            <a:r>
              <a:rPr lang="en-US">
                <a:solidFill>
                  <a:schemeClr val="dk1"/>
                </a:solidFill>
                <a:highlight>
                  <a:schemeClr val="lt1"/>
                </a:highlight>
                <a:latin typeface="Roboto"/>
                <a:ea typeface="Roboto"/>
                <a:cs typeface="Roboto"/>
                <a:sym typeface="Roboto"/>
              </a:rPr>
              <a:t> The applicant should consider non-structural flood prevention measures like flood barriers at unsealed ground-level doors.</a:t>
            </a:r>
            <a:endParaRPr>
              <a:solidFill>
                <a:schemeClr val="dk1"/>
              </a:solidFill>
              <a:highlight>
                <a:schemeClr val="lt1"/>
              </a:highlight>
              <a:latin typeface="Roboto"/>
              <a:ea typeface="Roboto"/>
              <a:cs typeface="Roboto"/>
              <a:sym typeface="Roboto"/>
            </a:endParaRPr>
          </a:p>
          <a:p>
            <a:pPr marL="466618" indent="-301358">
              <a:lnSpc>
                <a:spcPct val="115000"/>
              </a:lnSpc>
              <a:buClr>
                <a:schemeClr val="dk1"/>
              </a:buClr>
              <a:buSzPts val="1050"/>
              <a:buFont typeface="Roboto"/>
              <a:buChar char="●"/>
            </a:pPr>
            <a:r>
              <a:rPr lang="en-US" b="1">
                <a:solidFill>
                  <a:schemeClr val="dk1"/>
                </a:solidFill>
                <a:highlight>
                  <a:schemeClr val="lt1"/>
                </a:highlight>
                <a:latin typeface="Roboto"/>
                <a:ea typeface="Roboto"/>
                <a:cs typeface="Roboto"/>
                <a:sym typeface="Roboto"/>
              </a:rPr>
              <a:t>Final Determination</a:t>
            </a:r>
            <a:endParaRPr b="1">
              <a:solidFill>
                <a:schemeClr val="dk1"/>
              </a:solidFill>
              <a:highlight>
                <a:schemeClr val="lt1"/>
              </a:highlight>
              <a:latin typeface="Roboto"/>
              <a:ea typeface="Roboto"/>
              <a:cs typeface="Roboto"/>
              <a:sym typeface="Roboto"/>
            </a:endParaRPr>
          </a:p>
          <a:p>
            <a:pPr marL="933237" lvl="1" indent="-301358">
              <a:lnSpc>
                <a:spcPct val="115000"/>
              </a:lnSpc>
              <a:buClr>
                <a:schemeClr val="dk1"/>
              </a:buClr>
              <a:buSzPts val="1050"/>
              <a:buFont typeface="Roboto"/>
              <a:buChar char="○"/>
            </a:pPr>
            <a:r>
              <a:rPr lang="en-US">
                <a:solidFill>
                  <a:schemeClr val="dk1"/>
                </a:solidFill>
                <a:highlight>
                  <a:schemeClr val="lt1"/>
                </a:highlight>
                <a:latin typeface="Roboto"/>
                <a:ea typeface="Roboto"/>
                <a:cs typeface="Roboto"/>
                <a:sym typeface="Roboto"/>
              </a:rPr>
              <a:t>The Bureau of Statistics and Plans recommends </a:t>
            </a:r>
            <a:r>
              <a:rPr lang="en-US" b="1">
                <a:solidFill>
                  <a:schemeClr val="dk1"/>
                </a:solidFill>
                <a:highlight>
                  <a:schemeClr val="lt1"/>
                </a:highlight>
                <a:latin typeface="Roboto"/>
                <a:ea typeface="Roboto"/>
                <a:cs typeface="Roboto"/>
                <a:sym typeface="Roboto"/>
              </a:rPr>
              <a:t>approval</a:t>
            </a:r>
            <a:r>
              <a:rPr lang="en-US">
                <a:solidFill>
                  <a:schemeClr val="dk1"/>
                </a:solidFill>
                <a:highlight>
                  <a:schemeClr val="lt1"/>
                </a:highlight>
                <a:latin typeface="Roboto"/>
                <a:ea typeface="Roboto"/>
                <a:cs typeface="Roboto"/>
                <a:sym typeface="Roboto"/>
              </a:rPr>
              <a:t> of the zone change application, subject to the enforcement of the specified stormwater management conditions. If conditions are unmet or excluded from the Guam Land Use Commission's Notice of Action, the position statement serves as a recommendation for disapproval.</a:t>
            </a:r>
            <a:endParaRPr>
              <a:solidFill>
                <a:schemeClr val="dk1"/>
              </a:solidFill>
              <a:highlight>
                <a:schemeClr val="lt1"/>
              </a:highlight>
              <a:latin typeface="Roboto"/>
              <a:ea typeface="Roboto"/>
              <a:cs typeface="Roboto"/>
              <a:sym typeface="Roboto"/>
            </a:endParaRPr>
          </a:p>
          <a:p>
            <a:pPr marL="0" indent="0">
              <a:lnSpc>
                <a:spcPct val="90000"/>
              </a:lnSpc>
              <a:spcBef>
                <a:spcPts val="1123"/>
              </a:spcBef>
              <a:buNone/>
            </a:pPr>
            <a:endParaRPr sz="1200">
              <a:solidFill>
                <a:schemeClr val="dk1"/>
              </a:solidFill>
              <a:latin typeface="Calibri"/>
              <a:ea typeface="Calibri"/>
              <a:cs typeface="Calibri"/>
              <a:sym typeface="Calibri"/>
            </a:endParaRPr>
          </a:p>
          <a:p>
            <a:pPr marL="933237" lvl="1" indent="-311079">
              <a:lnSpc>
                <a:spcPct val="115000"/>
              </a:lnSpc>
              <a:spcBef>
                <a:spcPts val="1123"/>
              </a:spcBef>
              <a:buClr>
                <a:schemeClr val="dk1"/>
              </a:buClr>
              <a:buSzPts val="1200"/>
              <a:buFont typeface="Calibri"/>
              <a:buChar char="○"/>
            </a:pPr>
            <a:endParaRPr sz="1200">
              <a:solidFill>
                <a:schemeClr val="dk1"/>
              </a:solidFill>
              <a:latin typeface="Calibri"/>
              <a:ea typeface="Calibri"/>
              <a:cs typeface="Calibri"/>
              <a:sym typeface="Calibri"/>
            </a:endParaRPr>
          </a:p>
        </p:txBody>
      </p:sp>
      <p:sp>
        <p:nvSpPr>
          <p:cNvPr id="123" name="Google Shape;123;g40a0ad297ac_1_12:notes"/>
          <p:cNvSpPr>
            <a:spLocks noGrp="1" noRot="1" noChangeAspect="1"/>
          </p:cNvSpPr>
          <p:nvPr>
            <p:ph type="sldImg" idx="2"/>
          </p:nvPr>
        </p:nvSpPr>
        <p:spPr>
          <a:xfrm>
            <a:off x="409575"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h4ecccc91621d347_0_25: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lnSpc>
                <a:spcPct val="115000"/>
              </a:lnSpc>
              <a:spcBef>
                <a:spcPts val="1123"/>
              </a:spcBef>
              <a:spcAft>
                <a:spcPts val="1123"/>
              </a:spcAft>
              <a:buNone/>
            </a:pPr>
            <a:endParaRPr sz="1200">
              <a:solidFill>
                <a:schemeClr val="dk1"/>
              </a:solidFill>
              <a:latin typeface="Calibri"/>
              <a:ea typeface="Calibri"/>
              <a:cs typeface="Calibri"/>
              <a:sym typeface="Calibri"/>
            </a:endParaRPr>
          </a:p>
        </p:txBody>
      </p:sp>
      <p:sp>
        <p:nvSpPr>
          <p:cNvPr id="129" name="Google Shape;129;h4ecccc91621d347_0_25:notes"/>
          <p:cNvSpPr>
            <a:spLocks noGrp="1" noRot="1" noChangeAspect="1"/>
          </p:cNvSpPr>
          <p:nvPr>
            <p:ph type="sldImg" idx="2"/>
          </p:nvPr>
        </p:nvSpPr>
        <p:spPr>
          <a:xfrm>
            <a:off x="409575"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h50f084f050d8f02b_0_124"/>
          <p:cNvGrpSpPr/>
          <p:nvPr/>
        </p:nvGrpSpPr>
        <p:grpSpPr>
          <a:xfrm>
            <a:off x="5800234" y="3807170"/>
            <a:ext cx="591423" cy="140843"/>
            <a:chOff x="4137525" y="2915950"/>
            <a:chExt cx="869100" cy="207000"/>
          </a:xfrm>
        </p:grpSpPr>
        <p:sp>
          <p:nvSpPr>
            <p:cNvPr id="11" name="Google Shape;11;h50f084f050d8f02b_0_124"/>
            <p:cNvSpPr/>
            <p:nvPr/>
          </p:nvSpPr>
          <p:spPr>
            <a:xfrm>
              <a:off x="4468575" y="2915950"/>
              <a:ext cx="207000" cy="207000"/>
            </a:xfrm>
            <a:prstGeom prst="ellips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 name="Google Shape;12;h50f084f050d8f02b_0_124"/>
            <p:cNvSpPr/>
            <p:nvPr/>
          </p:nvSpPr>
          <p:spPr>
            <a:xfrm>
              <a:off x="4799625" y="2915950"/>
              <a:ext cx="207000" cy="207000"/>
            </a:xfrm>
            <a:prstGeom prst="ellips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 name="Google Shape;13;h50f084f050d8f02b_0_124"/>
            <p:cNvSpPr/>
            <p:nvPr/>
          </p:nvSpPr>
          <p:spPr>
            <a:xfrm>
              <a:off x="4137525" y="2915950"/>
              <a:ext cx="207000" cy="207000"/>
            </a:xfrm>
            <a:prstGeom prst="ellipse">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4" name="Google Shape;14;h50f084f050d8f02b_0_124"/>
          <p:cNvSpPr txBox="1">
            <a:spLocks noGrp="1"/>
          </p:cNvSpPr>
          <p:nvPr>
            <p:ph type="ctrTitle"/>
          </p:nvPr>
        </p:nvSpPr>
        <p:spPr>
          <a:xfrm>
            <a:off x="895010" y="1321067"/>
            <a:ext cx="10401900" cy="23067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15" name="Google Shape;15;h50f084f050d8f02b_0_124"/>
          <p:cNvSpPr txBox="1">
            <a:spLocks noGrp="1"/>
          </p:cNvSpPr>
          <p:nvPr>
            <p:ph type="subTitle" idx="1"/>
          </p:nvPr>
        </p:nvSpPr>
        <p:spPr>
          <a:xfrm>
            <a:off x="895000" y="4233168"/>
            <a:ext cx="10401900" cy="10569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6" name="Google Shape;16;h50f084f050d8f02b_0_124"/>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h50f084f050d8f02b_0_132"/>
          <p:cNvSpPr txBox="1">
            <a:spLocks noGrp="1"/>
          </p:cNvSpPr>
          <p:nvPr>
            <p:ph type="title"/>
          </p:nvPr>
        </p:nvSpPr>
        <p:spPr>
          <a:xfrm>
            <a:off x="895000" y="2855000"/>
            <a:ext cx="10469700" cy="11481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h50f084f050d8f02b_0_132"/>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h50f084f050d8f02b_0_13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a:endParaRPr/>
          </a:p>
        </p:txBody>
      </p:sp>
      <p:sp>
        <p:nvSpPr>
          <p:cNvPr id="22" name="Google Shape;22;h50f084f050d8f02b_0_135"/>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23" name="Google Shape;23;h50f084f050d8f02b_0_135"/>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h50f084f050d8f02b_0_139"/>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a:endParaRPr/>
          </a:p>
        </p:txBody>
      </p:sp>
      <p:sp>
        <p:nvSpPr>
          <p:cNvPr id="26" name="Google Shape;26;h50f084f050d8f02b_0_139"/>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7" name="Google Shape;27;h50f084f050d8f02b_0_139"/>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8" name="Google Shape;28;h50f084f050d8f02b_0_139"/>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h50f084f050d8f02b_0_144"/>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a:endParaRPr/>
          </a:p>
        </p:txBody>
      </p:sp>
      <p:sp>
        <p:nvSpPr>
          <p:cNvPr id="31" name="Google Shape;31;h50f084f050d8f02b_0_144"/>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h50f084f050d8f02b_0_147"/>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h50f084f050d8f02b_0_147"/>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rmAutofit/>
          </a:bodyPr>
          <a:lstStyle>
            <a:lvl1pPr marL="457200" lvl="0" indent="-330200">
              <a:spcBef>
                <a:spcPts val="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5" name="Google Shape;35;h50f084f050d8f02b_0_147"/>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6"/>
        <p:cNvGrpSpPr/>
        <p:nvPr/>
      </p:nvGrpSpPr>
      <p:grpSpPr>
        <a:xfrm>
          <a:off x="0" y="0"/>
          <a:ext cx="0" cy="0"/>
          <a:chOff x="0" y="0"/>
          <a:chExt cx="0" cy="0"/>
        </a:xfrm>
      </p:grpSpPr>
      <p:sp>
        <p:nvSpPr>
          <p:cNvPr id="37" name="Google Shape;37;h50f084f050d8f02b_0_151"/>
          <p:cNvSpPr txBox="1">
            <a:spLocks noGrp="1"/>
          </p:cNvSpPr>
          <p:nvPr>
            <p:ph type="title"/>
          </p:nvPr>
        </p:nvSpPr>
        <p:spPr>
          <a:xfrm>
            <a:off x="653667" y="701800"/>
            <a:ext cx="8302800" cy="5454300"/>
          </a:xfrm>
          <a:prstGeom prst="rect">
            <a:avLst/>
          </a:prstGeom>
        </p:spPr>
        <p:txBody>
          <a:bodyPr spcFirstLastPara="1" wrap="square" lIns="121900" tIns="121900" rIns="121900" bIns="121900" anchor="ctr" anchorCtr="0">
            <a:normAutofit/>
          </a:bodyPr>
          <a:lstStyle>
            <a:lvl1pPr lvl="0">
              <a:spcBef>
                <a:spcPts val="0"/>
              </a:spcBef>
              <a:spcAft>
                <a:spcPts val="0"/>
              </a:spcAft>
              <a:buClr>
                <a:schemeClr val="lt1"/>
              </a:buClr>
              <a:buSzPts val="6400"/>
              <a:buNone/>
              <a:defRPr sz="6400">
                <a:solidFill>
                  <a:schemeClr val="lt1"/>
                </a:solidFill>
              </a:defRPr>
            </a:lvl1pPr>
            <a:lvl2pPr lvl="1">
              <a:spcBef>
                <a:spcPts val="0"/>
              </a:spcBef>
              <a:spcAft>
                <a:spcPts val="0"/>
              </a:spcAft>
              <a:buClr>
                <a:schemeClr val="lt1"/>
              </a:buClr>
              <a:buSzPts val="6400"/>
              <a:buNone/>
              <a:defRPr sz="6400">
                <a:solidFill>
                  <a:schemeClr val="lt1"/>
                </a:solidFill>
              </a:defRPr>
            </a:lvl2pPr>
            <a:lvl3pPr lvl="2">
              <a:spcBef>
                <a:spcPts val="0"/>
              </a:spcBef>
              <a:spcAft>
                <a:spcPts val="0"/>
              </a:spcAft>
              <a:buClr>
                <a:schemeClr val="lt1"/>
              </a:buClr>
              <a:buSzPts val="6400"/>
              <a:buNone/>
              <a:defRPr sz="6400">
                <a:solidFill>
                  <a:schemeClr val="lt1"/>
                </a:solidFill>
              </a:defRPr>
            </a:lvl3pPr>
            <a:lvl4pPr lvl="3">
              <a:spcBef>
                <a:spcPts val="0"/>
              </a:spcBef>
              <a:spcAft>
                <a:spcPts val="0"/>
              </a:spcAft>
              <a:buClr>
                <a:schemeClr val="lt1"/>
              </a:buClr>
              <a:buSzPts val="6400"/>
              <a:buNone/>
              <a:defRPr sz="6400">
                <a:solidFill>
                  <a:schemeClr val="lt1"/>
                </a:solidFill>
              </a:defRPr>
            </a:lvl4pPr>
            <a:lvl5pPr lvl="4">
              <a:spcBef>
                <a:spcPts val="0"/>
              </a:spcBef>
              <a:spcAft>
                <a:spcPts val="0"/>
              </a:spcAft>
              <a:buClr>
                <a:schemeClr val="lt1"/>
              </a:buClr>
              <a:buSzPts val="6400"/>
              <a:buNone/>
              <a:defRPr sz="6400">
                <a:solidFill>
                  <a:schemeClr val="lt1"/>
                </a:solidFill>
              </a:defRPr>
            </a:lvl5pPr>
            <a:lvl6pPr lvl="5">
              <a:spcBef>
                <a:spcPts val="0"/>
              </a:spcBef>
              <a:spcAft>
                <a:spcPts val="0"/>
              </a:spcAft>
              <a:buClr>
                <a:schemeClr val="lt1"/>
              </a:buClr>
              <a:buSzPts val="6400"/>
              <a:buNone/>
              <a:defRPr sz="6400">
                <a:solidFill>
                  <a:schemeClr val="lt1"/>
                </a:solidFill>
              </a:defRPr>
            </a:lvl6pPr>
            <a:lvl7pPr lvl="6">
              <a:spcBef>
                <a:spcPts val="0"/>
              </a:spcBef>
              <a:spcAft>
                <a:spcPts val="0"/>
              </a:spcAft>
              <a:buClr>
                <a:schemeClr val="lt1"/>
              </a:buClr>
              <a:buSzPts val="6400"/>
              <a:buNone/>
              <a:defRPr sz="6400">
                <a:solidFill>
                  <a:schemeClr val="lt1"/>
                </a:solidFill>
              </a:defRPr>
            </a:lvl7pPr>
            <a:lvl8pPr lvl="7">
              <a:spcBef>
                <a:spcPts val="0"/>
              </a:spcBef>
              <a:spcAft>
                <a:spcPts val="0"/>
              </a:spcAft>
              <a:buClr>
                <a:schemeClr val="lt1"/>
              </a:buClr>
              <a:buSzPts val="6400"/>
              <a:buNone/>
              <a:defRPr sz="6400">
                <a:solidFill>
                  <a:schemeClr val="lt1"/>
                </a:solidFill>
              </a:defRPr>
            </a:lvl8pPr>
            <a:lvl9pPr lvl="8">
              <a:spcBef>
                <a:spcPts val="0"/>
              </a:spcBef>
              <a:spcAft>
                <a:spcPts val="0"/>
              </a:spcAft>
              <a:buClr>
                <a:schemeClr val="lt1"/>
              </a:buClr>
              <a:buSzPts val="6400"/>
              <a:buNone/>
              <a:defRPr sz="6400">
                <a:solidFill>
                  <a:schemeClr val="lt1"/>
                </a:solidFill>
              </a:defRPr>
            </a:lvl9pPr>
          </a:lstStyle>
          <a:p>
            <a:endParaRPr/>
          </a:p>
        </p:txBody>
      </p:sp>
      <p:sp>
        <p:nvSpPr>
          <p:cNvPr id="38" name="Google Shape;38;h50f084f050d8f02b_0_151"/>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h50f084f050d8f02b_0_154"/>
          <p:cNvSpPr/>
          <p:nvPr/>
        </p:nvSpPr>
        <p:spPr>
          <a:xfrm>
            <a:off x="6096000" y="0"/>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cxnSp>
        <p:nvCxnSpPr>
          <p:cNvPr id="41" name="Google Shape;41;h50f084f050d8f02b_0_154"/>
          <p:cNvCxnSpPr/>
          <p:nvPr/>
        </p:nvCxnSpPr>
        <p:spPr>
          <a:xfrm>
            <a:off x="6706233" y="5994000"/>
            <a:ext cx="624300" cy="0"/>
          </a:xfrm>
          <a:prstGeom prst="straightConnector1">
            <a:avLst/>
          </a:prstGeom>
          <a:noFill/>
          <a:ln w="25400" cap="flat" cmpd="sng">
            <a:solidFill>
              <a:schemeClr val="lt1"/>
            </a:solidFill>
            <a:prstDash val="solid"/>
            <a:round/>
            <a:headEnd type="none" w="sm" len="sm"/>
            <a:tailEnd type="none" w="sm" len="sm"/>
          </a:ln>
        </p:spPr>
      </p:cxnSp>
      <p:sp>
        <p:nvSpPr>
          <p:cNvPr id="42" name="Google Shape;42;h50f084f050d8f02b_0_154"/>
          <p:cNvSpPr txBox="1">
            <a:spLocks noGrp="1"/>
          </p:cNvSpPr>
          <p:nvPr>
            <p:ph type="title"/>
          </p:nvPr>
        </p:nvSpPr>
        <p:spPr>
          <a:xfrm>
            <a:off x="354000" y="1441867"/>
            <a:ext cx="5393700" cy="22803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3" name="Google Shape;43;h50f084f050d8f02b_0_154"/>
          <p:cNvSpPr txBox="1">
            <a:spLocks noGrp="1"/>
          </p:cNvSpPr>
          <p:nvPr>
            <p:ph type="subTitle" idx="1"/>
          </p:nvPr>
        </p:nvSpPr>
        <p:spPr>
          <a:xfrm>
            <a:off x="354000" y="3793601"/>
            <a:ext cx="5393700" cy="17940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Clr>
                <a:schemeClr val="dk1"/>
              </a:buClr>
              <a:buSzPts val="2800"/>
              <a:buNone/>
              <a:defRPr sz="2800">
                <a:solidFill>
                  <a:schemeClr val="dk1"/>
                </a:solidFill>
              </a:defRPr>
            </a:lvl2pPr>
            <a:lvl3pPr lvl="2" algn="ctr">
              <a:lnSpc>
                <a:spcPct val="100000"/>
              </a:lnSpc>
              <a:spcBef>
                <a:spcPts val="0"/>
              </a:spcBef>
              <a:spcAft>
                <a:spcPts val="0"/>
              </a:spcAft>
              <a:buClr>
                <a:schemeClr val="dk1"/>
              </a:buClr>
              <a:buSzPts val="2800"/>
              <a:buNone/>
              <a:defRPr sz="2800">
                <a:solidFill>
                  <a:schemeClr val="dk1"/>
                </a:solidFill>
              </a:defRPr>
            </a:lvl3pPr>
            <a:lvl4pPr lvl="3" algn="ctr">
              <a:lnSpc>
                <a:spcPct val="100000"/>
              </a:lnSpc>
              <a:spcBef>
                <a:spcPts val="0"/>
              </a:spcBef>
              <a:spcAft>
                <a:spcPts val="0"/>
              </a:spcAft>
              <a:buClr>
                <a:schemeClr val="dk1"/>
              </a:buClr>
              <a:buSzPts val="2800"/>
              <a:buNone/>
              <a:defRPr sz="2800">
                <a:solidFill>
                  <a:schemeClr val="dk1"/>
                </a:solidFill>
              </a:defRPr>
            </a:lvl4pPr>
            <a:lvl5pPr lvl="4" algn="ctr">
              <a:lnSpc>
                <a:spcPct val="100000"/>
              </a:lnSpc>
              <a:spcBef>
                <a:spcPts val="0"/>
              </a:spcBef>
              <a:spcAft>
                <a:spcPts val="0"/>
              </a:spcAft>
              <a:buClr>
                <a:schemeClr val="dk1"/>
              </a:buClr>
              <a:buSzPts val="2800"/>
              <a:buNone/>
              <a:defRPr sz="2800">
                <a:solidFill>
                  <a:schemeClr val="dk1"/>
                </a:solidFill>
              </a:defRPr>
            </a:lvl5pPr>
            <a:lvl6pPr lvl="5" algn="ctr">
              <a:lnSpc>
                <a:spcPct val="100000"/>
              </a:lnSpc>
              <a:spcBef>
                <a:spcPts val="0"/>
              </a:spcBef>
              <a:spcAft>
                <a:spcPts val="0"/>
              </a:spcAft>
              <a:buClr>
                <a:schemeClr val="dk1"/>
              </a:buClr>
              <a:buSzPts val="2800"/>
              <a:buNone/>
              <a:defRPr sz="2800">
                <a:solidFill>
                  <a:schemeClr val="dk1"/>
                </a:solidFill>
              </a:defRPr>
            </a:lvl6pPr>
            <a:lvl7pPr lvl="6" algn="ctr">
              <a:lnSpc>
                <a:spcPct val="100000"/>
              </a:lnSpc>
              <a:spcBef>
                <a:spcPts val="0"/>
              </a:spcBef>
              <a:spcAft>
                <a:spcPts val="0"/>
              </a:spcAft>
              <a:buClr>
                <a:schemeClr val="dk1"/>
              </a:buClr>
              <a:buSzPts val="2800"/>
              <a:buNone/>
              <a:defRPr sz="2800">
                <a:solidFill>
                  <a:schemeClr val="dk1"/>
                </a:solidFill>
              </a:defRPr>
            </a:lvl7pPr>
            <a:lvl8pPr lvl="7" algn="ctr">
              <a:lnSpc>
                <a:spcPct val="100000"/>
              </a:lnSpc>
              <a:spcBef>
                <a:spcPts val="0"/>
              </a:spcBef>
              <a:spcAft>
                <a:spcPts val="0"/>
              </a:spcAft>
              <a:buClr>
                <a:schemeClr val="dk1"/>
              </a:buClr>
              <a:buSzPts val="2800"/>
              <a:buNone/>
              <a:defRPr sz="2800">
                <a:solidFill>
                  <a:schemeClr val="dk1"/>
                </a:solidFill>
              </a:defRPr>
            </a:lvl8pPr>
            <a:lvl9pPr lvl="8" algn="ctr">
              <a:lnSpc>
                <a:spcPct val="100000"/>
              </a:lnSpc>
              <a:spcBef>
                <a:spcPts val="0"/>
              </a:spcBef>
              <a:spcAft>
                <a:spcPts val="0"/>
              </a:spcAft>
              <a:buClr>
                <a:schemeClr val="dk1"/>
              </a:buClr>
              <a:buSzPts val="2800"/>
              <a:buNone/>
              <a:defRPr sz="2800">
                <a:solidFill>
                  <a:schemeClr val="dk1"/>
                </a:solidFill>
              </a:defRPr>
            </a:lvl9pPr>
          </a:lstStyle>
          <a:p>
            <a:endParaRPr/>
          </a:p>
        </p:txBody>
      </p:sp>
      <p:sp>
        <p:nvSpPr>
          <p:cNvPr id="44" name="Google Shape;44;h50f084f050d8f02b_0_154"/>
          <p:cNvSpPr txBox="1">
            <a:spLocks noGrp="1"/>
          </p:cNvSpPr>
          <p:nvPr>
            <p:ph type="body" idx="2"/>
          </p:nvPr>
        </p:nvSpPr>
        <p:spPr>
          <a:xfrm>
            <a:off x="6586000" y="965600"/>
            <a:ext cx="5115900" cy="49269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Clr>
                <a:schemeClr val="lt1"/>
              </a:buClr>
              <a:buSzPts val="2400"/>
              <a:buChar char="●"/>
              <a:defRPr>
                <a:solidFill>
                  <a:schemeClr val="lt1"/>
                </a:solidFill>
              </a:defRPr>
            </a:lvl1pPr>
            <a:lvl2pPr marL="914400" lvl="1" indent="-349250">
              <a:spcBef>
                <a:spcPts val="0"/>
              </a:spcBef>
              <a:spcAft>
                <a:spcPts val="0"/>
              </a:spcAft>
              <a:buClr>
                <a:schemeClr val="lt1"/>
              </a:buClr>
              <a:buSzPts val="1900"/>
              <a:buChar char="○"/>
              <a:defRPr>
                <a:solidFill>
                  <a:schemeClr val="lt1"/>
                </a:solidFill>
              </a:defRPr>
            </a:lvl2pPr>
            <a:lvl3pPr marL="1371600" lvl="2" indent="-349250">
              <a:spcBef>
                <a:spcPts val="0"/>
              </a:spcBef>
              <a:spcAft>
                <a:spcPts val="0"/>
              </a:spcAft>
              <a:buClr>
                <a:schemeClr val="lt1"/>
              </a:buClr>
              <a:buSzPts val="1900"/>
              <a:buChar char="■"/>
              <a:defRPr>
                <a:solidFill>
                  <a:schemeClr val="lt1"/>
                </a:solidFill>
              </a:defRPr>
            </a:lvl3pPr>
            <a:lvl4pPr marL="1828800" lvl="3" indent="-349250">
              <a:spcBef>
                <a:spcPts val="0"/>
              </a:spcBef>
              <a:spcAft>
                <a:spcPts val="0"/>
              </a:spcAft>
              <a:buClr>
                <a:schemeClr val="lt1"/>
              </a:buClr>
              <a:buSzPts val="1900"/>
              <a:buChar char="●"/>
              <a:defRPr>
                <a:solidFill>
                  <a:schemeClr val="lt1"/>
                </a:solidFill>
              </a:defRPr>
            </a:lvl4pPr>
            <a:lvl5pPr marL="2286000" lvl="4" indent="-349250">
              <a:spcBef>
                <a:spcPts val="0"/>
              </a:spcBef>
              <a:spcAft>
                <a:spcPts val="0"/>
              </a:spcAft>
              <a:buClr>
                <a:schemeClr val="lt1"/>
              </a:buClr>
              <a:buSzPts val="1900"/>
              <a:buChar char="○"/>
              <a:defRPr>
                <a:solidFill>
                  <a:schemeClr val="lt1"/>
                </a:solidFill>
              </a:defRPr>
            </a:lvl5pPr>
            <a:lvl6pPr marL="2743200" lvl="5" indent="-349250">
              <a:spcBef>
                <a:spcPts val="0"/>
              </a:spcBef>
              <a:spcAft>
                <a:spcPts val="0"/>
              </a:spcAft>
              <a:buClr>
                <a:schemeClr val="lt1"/>
              </a:buClr>
              <a:buSzPts val="1900"/>
              <a:buChar char="■"/>
              <a:defRPr>
                <a:solidFill>
                  <a:schemeClr val="lt1"/>
                </a:solidFill>
              </a:defRPr>
            </a:lvl6pPr>
            <a:lvl7pPr marL="3200400" lvl="6" indent="-349250">
              <a:spcBef>
                <a:spcPts val="0"/>
              </a:spcBef>
              <a:spcAft>
                <a:spcPts val="0"/>
              </a:spcAft>
              <a:buClr>
                <a:schemeClr val="lt1"/>
              </a:buClr>
              <a:buSzPts val="1900"/>
              <a:buChar char="●"/>
              <a:defRPr>
                <a:solidFill>
                  <a:schemeClr val="lt1"/>
                </a:solidFill>
              </a:defRPr>
            </a:lvl7pPr>
            <a:lvl8pPr marL="3657600" lvl="7" indent="-349250">
              <a:spcBef>
                <a:spcPts val="0"/>
              </a:spcBef>
              <a:spcAft>
                <a:spcPts val="0"/>
              </a:spcAft>
              <a:buClr>
                <a:schemeClr val="lt1"/>
              </a:buClr>
              <a:buSzPts val="1900"/>
              <a:buChar char="○"/>
              <a:defRPr>
                <a:solidFill>
                  <a:schemeClr val="lt1"/>
                </a:solidFill>
              </a:defRPr>
            </a:lvl8pPr>
            <a:lvl9pPr marL="4114800" lvl="8" indent="-349250">
              <a:spcBef>
                <a:spcPts val="0"/>
              </a:spcBef>
              <a:spcAft>
                <a:spcPts val="0"/>
              </a:spcAft>
              <a:buClr>
                <a:schemeClr val="lt1"/>
              </a:buClr>
              <a:buSzPts val="1900"/>
              <a:buChar char="■"/>
              <a:defRPr>
                <a:solidFill>
                  <a:schemeClr val="lt1"/>
                </a:solidFill>
              </a:defRPr>
            </a:lvl9pPr>
          </a:lstStyle>
          <a:p>
            <a:endParaRPr/>
          </a:p>
        </p:txBody>
      </p:sp>
      <p:sp>
        <p:nvSpPr>
          <p:cNvPr id="45" name="Google Shape;45;h50f084f050d8f02b_0_154"/>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h50f084f050d8f02b_0_161"/>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1pPr>
          </a:lstStyle>
          <a:p>
            <a:endParaRPr/>
          </a:p>
        </p:txBody>
      </p:sp>
      <p:sp>
        <p:nvSpPr>
          <p:cNvPr id="48" name="Google Shape;48;h50f084f050d8f02b_0_161"/>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h50f084f050d8f02b_0_164"/>
          <p:cNvSpPr txBox="1">
            <a:spLocks noGrp="1"/>
          </p:cNvSpPr>
          <p:nvPr>
            <p:ph type="title" hasCustomPrompt="1"/>
          </p:nvPr>
        </p:nvSpPr>
        <p:spPr>
          <a:xfrm>
            <a:off x="415600" y="1673700"/>
            <a:ext cx="11360700" cy="2520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1" name="Google Shape;51;h50f084f050d8f02b_0_164"/>
          <p:cNvSpPr txBox="1">
            <a:spLocks noGrp="1"/>
          </p:cNvSpPr>
          <p:nvPr>
            <p:ph type="body" idx="1"/>
          </p:nvPr>
        </p:nvSpPr>
        <p:spPr>
          <a:xfrm>
            <a:off x="415600" y="43045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2" name="Google Shape;52;h50f084f050d8f02b_0_164"/>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h50f084f050d8f02b_0_168"/>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5"/>
        <p:cNvGrpSpPr/>
        <p:nvPr/>
      </p:nvGrpSpPr>
      <p:grpSpPr>
        <a:xfrm>
          <a:off x="0" y="0"/>
          <a:ext cx="0" cy="0"/>
          <a:chOff x="0" y="0"/>
          <a:chExt cx="0" cy="0"/>
        </a:xfrm>
      </p:grpSpPr>
      <p:sp>
        <p:nvSpPr>
          <p:cNvPr id="56" name="Google Shape;56;h50f084f050d8f02b_0_17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a:endParaRPr/>
          </a:p>
        </p:txBody>
      </p:sp>
      <p:sp>
        <p:nvSpPr>
          <p:cNvPr id="57" name="Google Shape;57;h50f084f050d8f02b_0_17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600"/>
              </a:spcBef>
              <a:spcAft>
                <a:spcPts val="0"/>
              </a:spcAft>
              <a:buClr>
                <a:schemeClr val="dk1"/>
              </a:buClr>
              <a:buSzPts val="1800"/>
              <a:buChar char="○"/>
              <a:defRPr/>
            </a:lvl2pPr>
            <a:lvl3pPr marL="1371600" lvl="2" indent="-342900" algn="l">
              <a:lnSpc>
                <a:spcPct val="90000"/>
              </a:lnSpc>
              <a:spcBef>
                <a:spcPts val="1600"/>
              </a:spcBef>
              <a:spcAft>
                <a:spcPts val="0"/>
              </a:spcAft>
              <a:buClr>
                <a:schemeClr val="dk1"/>
              </a:buClr>
              <a:buSzPts val="1800"/>
              <a:buChar char="■"/>
              <a:defRPr/>
            </a:lvl3pPr>
            <a:lvl4pPr marL="1828800" lvl="3" indent="-342900" algn="l">
              <a:lnSpc>
                <a:spcPct val="90000"/>
              </a:lnSpc>
              <a:spcBef>
                <a:spcPts val="1600"/>
              </a:spcBef>
              <a:spcAft>
                <a:spcPts val="0"/>
              </a:spcAft>
              <a:buClr>
                <a:schemeClr val="dk1"/>
              </a:buClr>
              <a:buSzPts val="1800"/>
              <a:buChar char="●"/>
              <a:defRPr/>
            </a:lvl4pPr>
            <a:lvl5pPr marL="2286000" lvl="4" indent="-342900" algn="l">
              <a:lnSpc>
                <a:spcPct val="90000"/>
              </a:lnSpc>
              <a:spcBef>
                <a:spcPts val="1600"/>
              </a:spcBef>
              <a:spcAft>
                <a:spcPts val="0"/>
              </a:spcAft>
              <a:buClr>
                <a:schemeClr val="dk1"/>
              </a:buClr>
              <a:buSzPts val="1800"/>
              <a:buChar char="○"/>
              <a:defRPr/>
            </a:lvl5pPr>
            <a:lvl6pPr marL="2743200" lvl="5" indent="-342900" algn="l">
              <a:lnSpc>
                <a:spcPct val="90000"/>
              </a:lnSpc>
              <a:spcBef>
                <a:spcPts val="1600"/>
              </a:spcBef>
              <a:spcAft>
                <a:spcPts val="0"/>
              </a:spcAft>
              <a:buClr>
                <a:schemeClr val="dk1"/>
              </a:buClr>
              <a:buSzPts val="1800"/>
              <a:buChar char="■"/>
              <a:defRPr/>
            </a:lvl6pPr>
            <a:lvl7pPr marL="3200400" lvl="6" indent="-342900" algn="l">
              <a:lnSpc>
                <a:spcPct val="90000"/>
              </a:lnSpc>
              <a:spcBef>
                <a:spcPts val="1600"/>
              </a:spcBef>
              <a:spcAft>
                <a:spcPts val="0"/>
              </a:spcAft>
              <a:buClr>
                <a:schemeClr val="dk1"/>
              </a:buClr>
              <a:buSzPts val="1800"/>
              <a:buChar char="●"/>
              <a:defRPr/>
            </a:lvl7pPr>
            <a:lvl8pPr marL="3657600" lvl="7" indent="-342900" algn="l">
              <a:lnSpc>
                <a:spcPct val="90000"/>
              </a:lnSpc>
              <a:spcBef>
                <a:spcPts val="1600"/>
              </a:spcBef>
              <a:spcAft>
                <a:spcPts val="0"/>
              </a:spcAft>
              <a:buClr>
                <a:schemeClr val="dk1"/>
              </a:buClr>
              <a:buSzPts val="1800"/>
              <a:buChar char="○"/>
              <a:defRPr/>
            </a:lvl8pPr>
            <a:lvl9pPr marL="4114800" lvl="8" indent="-342900" algn="l">
              <a:lnSpc>
                <a:spcPct val="90000"/>
              </a:lnSpc>
              <a:spcBef>
                <a:spcPts val="1600"/>
              </a:spcBef>
              <a:spcAft>
                <a:spcPts val="1600"/>
              </a:spcAft>
              <a:buClr>
                <a:schemeClr val="dk1"/>
              </a:buClr>
              <a:buSzPts val="1800"/>
              <a:buChar char="■"/>
              <a:defRPr/>
            </a:lvl9pPr>
          </a:lstStyle>
          <a:p>
            <a:endParaRPr/>
          </a:p>
        </p:txBody>
      </p:sp>
      <p:sp>
        <p:nvSpPr>
          <p:cNvPr id="58" name="Google Shape;58;h50f084f050d8f02b_0_17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h50f084f050d8f02b_0_17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h50f084f050d8f02b_0_17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ate">
    <p:bg>
      <p:bgPr>
        <a:solidFill>
          <a:schemeClr val="lt1"/>
        </a:solidFill>
        <a:effectLst/>
      </p:bgPr>
    </p:bg>
    <p:spTree>
      <p:nvGrpSpPr>
        <p:cNvPr id="1" name="Shape 5"/>
        <p:cNvGrpSpPr/>
        <p:nvPr/>
      </p:nvGrpSpPr>
      <p:grpSpPr>
        <a:xfrm>
          <a:off x="0" y="0"/>
          <a:ext cx="0" cy="0"/>
          <a:chOff x="0" y="0"/>
          <a:chExt cx="0" cy="0"/>
        </a:xfrm>
      </p:grpSpPr>
      <p:sp>
        <p:nvSpPr>
          <p:cNvPr id="6" name="Google Shape;6;h50f084f050d8f02b_0_12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1pPr>
            <a:lvl2pPr lvl="1">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2pPr>
            <a:lvl3pPr lvl="2">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3pPr>
            <a:lvl4pPr lvl="3">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4pPr>
            <a:lvl5pPr lvl="4">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5pPr>
            <a:lvl6pPr lvl="5">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6pPr>
            <a:lvl7pPr lvl="6">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7pPr>
            <a:lvl8pPr lvl="7">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8pPr>
            <a:lvl9pPr lvl="8">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9pPr>
          </a:lstStyle>
          <a:p>
            <a:endParaRPr/>
          </a:p>
        </p:txBody>
      </p:sp>
      <p:sp>
        <p:nvSpPr>
          <p:cNvPr id="7" name="Google Shape;7;h50f084f050d8f02b_0_12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accent3"/>
              </a:buClr>
              <a:buSzPts val="2400"/>
              <a:buFont typeface="Average"/>
              <a:buChar char="●"/>
              <a:defRPr sz="2400">
                <a:solidFill>
                  <a:schemeClr val="accent3"/>
                </a:solidFill>
                <a:latin typeface="Average"/>
                <a:ea typeface="Average"/>
                <a:cs typeface="Average"/>
                <a:sym typeface="Average"/>
              </a:defRPr>
            </a:lvl1pPr>
            <a:lvl2pPr marL="914400" lvl="1" indent="-34925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2pPr>
            <a:lvl3pPr marL="1371600" lvl="2" indent="-34925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3pPr>
            <a:lvl4pPr marL="1828800" lvl="3" indent="-34925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4pPr>
            <a:lvl5pPr marL="2286000" lvl="4" indent="-34925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5pPr>
            <a:lvl6pPr marL="2743200" lvl="5" indent="-34925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6pPr>
            <a:lvl7pPr marL="3200400" lvl="6" indent="-34925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7pPr>
            <a:lvl8pPr marL="3657600" lvl="7" indent="-34925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8pPr>
            <a:lvl9pPr marL="4114800" lvl="8" indent="-34925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9pPr>
          </a:lstStyle>
          <a:p>
            <a:endParaRPr/>
          </a:p>
        </p:txBody>
      </p:sp>
      <p:sp>
        <p:nvSpPr>
          <p:cNvPr id="8" name="Google Shape;8;h50f084f050d8f02b_0_120"/>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accent3"/>
                </a:solidFill>
                <a:latin typeface="Average"/>
                <a:ea typeface="Average"/>
                <a:cs typeface="Average"/>
                <a:sym typeface="Average"/>
              </a:defRPr>
            </a:lvl1pPr>
            <a:lvl2pPr lvl="1" algn="r">
              <a:buNone/>
              <a:defRPr sz="1300">
                <a:solidFill>
                  <a:schemeClr val="accent3"/>
                </a:solidFill>
                <a:latin typeface="Average"/>
                <a:ea typeface="Average"/>
                <a:cs typeface="Average"/>
                <a:sym typeface="Average"/>
              </a:defRPr>
            </a:lvl2pPr>
            <a:lvl3pPr lvl="2" algn="r">
              <a:buNone/>
              <a:defRPr sz="1300">
                <a:solidFill>
                  <a:schemeClr val="accent3"/>
                </a:solidFill>
                <a:latin typeface="Average"/>
                <a:ea typeface="Average"/>
                <a:cs typeface="Average"/>
                <a:sym typeface="Average"/>
              </a:defRPr>
            </a:lvl3pPr>
            <a:lvl4pPr lvl="3" algn="r">
              <a:buNone/>
              <a:defRPr sz="1300">
                <a:solidFill>
                  <a:schemeClr val="accent3"/>
                </a:solidFill>
                <a:latin typeface="Average"/>
                <a:ea typeface="Average"/>
                <a:cs typeface="Average"/>
                <a:sym typeface="Average"/>
              </a:defRPr>
            </a:lvl4pPr>
            <a:lvl5pPr lvl="4" algn="r">
              <a:buNone/>
              <a:defRPr sz="1300">
                <a:solidFill>
                  <a:schemeClr val="accent3"/>
                </a:solidFill>
                <a:latin typeface="Average"/>
                <a:ea typeface="Average"/>
                <a:cs typeface="Average"/>
                <a:sym typeface="Average"/>
              </a:defRPr>
            </a:lvl5pPr>
            <a:lvl6pPr lvl="5" algn="r">
              <a:buNone/>
              <a:defRPr sz="1300">
                <a:solidFill>
                  <a:schemeClr val="accent3"/>
                </a:solidFill>
                <a:latin typeface="Average"/>
                <a:ea typeface="Average"/>
                <a:cs typeface="Average"/>
                <a:sym typeface="Average"/>
              </a:defRPr>
            </a:lvl6pPr>
            <a:lvl7pPr lvl="6" algn="r">
              <a:buNone/>
              <a:defRPr sz="1300">
                <a:solidFill>
                  <a:schemeClr val="accent3"/>
                </a:solidFill>
                <a:latin typeface="Average"/>
                <a:ea typeface="Average"/>
                <a:cs typeface="Average"/>
                <a:sym typeface="Average"/>
              </a:defRPr>
            </a:lvl7pPr>
            <a:lvl8pPr lvl="7" algn="r">
              <a:buNone/>
              <a:defRPr sz="1300">
                <a:solidFill>
                  <a:schemeClr val="accent3"/>
                </a:solidFill>
                <a:latin typeface="Average"/>
                <a:ea typeface="Average"/>
                <a:cs typeface="Average"/>
                <a:sym typeface="Average"/>
              </a:defRPr>
            </a:lvl8pPr>
            <a:lvl9pPr lvl="8" algn="r">
              <a:buNone/>
              <a:defRPr sz="1300">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bsp.guam.gov/coastal-change-analysis-program-c-cap/"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bsp.guam.gov/coastal-change-analysis-program-c-cap/"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
          <p:cNvSpPr txBox="1">
            <a:spLocks noGrp="1"/>
          </p:cNvSpPr>
          <p:nvPr>
            <p:ph type="ctrTitle"/>
          </p:nvPr>
        </p:nvSpPr>
        <p:spPr>
          <a:xfrm>
            <a:off x="895010" y="1321067"/>
            <a:ext cx="10401900" cy="2306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a:t>ARC Geodatabase</a:t>
            </a:r>
            <a:endParaRPr/>
          </a:p>
        </p:txBody>
      </p:sp>
      <p:sp>
        <p:nvSpPr>
          <p:cNvPr id="66" name="Google Shape;66;p1"/>
          <p:cNvSpPr txBox="1">
            <a:spLocks noGrp="1"/>
          </p:cNvSpPr>
          <p:nvPr>
            <p:ph type="subTitle" idx="1"/>
          </p:nvPr>
        </p:nvSpPr>
        <p:spPr>
          <a:xfrm>
            <a:off x="895000" y="4233168"/>
            <a:ext cx="10401900" cy="10569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a:t>Bureau of Statistics and Plans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Application Review Committee (ARC)</a:t>
            </a:r>
            <a:endParaRPr/>
          </a:p>
        </p:txBody>
      </p:sp>
      <p:sp>
        <p:nvSpPr>
          <p:cNvPr id="72" name="Google Shape;72;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US"/>
              <a:t>What is the ARC?</a:t>
            </a:r>
            <a:endParaRPr/>
          </a:p>
          <a:p>
            <a:pPr marL="457200" lvl="0" indent="-342900" algn="l" rtl="0">
              <a:lnSpc>
                <a:spcPct val="90000"/>
              </a:lnSpc>
              <a:spcBef>
                <a:spcPts val="0"/>
              </a:spcBef>
              <a:spcAft>
                <a:spcPts val="0"/>
              </a:spcAft>
              <a:buSzPts val="1800"/>
              <a:buChar char="●"/>
            </a:pPr>
            <a:r>
              <a:rPr lang="en-US"/>
              <a:t>Interagency body established through </a:t>
            </a:r>
            <a:r>
              <a:rPr lang="en-US" b="1"/>
              <a:t>E.O. 96-26</a:t>
            </a:r>
            <a:r>
              <a:rPr lang="en-US"/>
              <a:t> which provides technical and professional evaluations, impact analyses, and official recommendations related to development on Guam to the Guam Land Use Commission (GLUC) and Guam Seashore Protection Commission (GSPC)</a:t>
            </a:r>
            <a:endParaRPr/>
          </a:p>
          <a:p>
            <a:pPr marL="457200" lvl="0" indent="-342900" algn="l" rtl="0">
              <a:lnSpc>
                <a:spcPct val="90000"/>
              </a:lnSpc>
              <a:spcBef>
                <a:spcPts val="0"/>
              </a:spcBef>
              <a:spcAft>
                <a:spcPts val="0"/>
              </a:spcAft>
              <a:buSzPts val="1800"/>
              <a:buChar char="●"/>
            </a:pPr>
            <a:r>
              <a:rPr lang="en-US"/>
              <a:t>The ARC ensures land development proposals comply with local regulatory standards, environmental policies, zoning laws, building codes, and land-use plans.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h4ecccc91621d347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Application Review Committee (ARC)</a:t>
            </a:r>
            <a:endParaRPr/>
          </a:p>
        </p:txBody>
      </p:sp>
      <p:sp>
        <p:nvSpPr>
          <p:cNvPr id="78" name="Google Shape;78;h4ecccc91621d347_0_0"/>
          <p:cNvSpPr txBox="1">
            <a:spLocks noGrp="1"/>
          </p:cNvSpPr>
          <p:nvPr>
            <p:ph type="body" idx="1"/>
          </p:nvPr>
        </p:nvSpPr>
        <p:spPr>
          <a:xfrm>
            <a:off x="838200" y="1825625"/>
            <a:ext cx="10515600" cy="673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500"/>
              </a:spcBef>
              <a:spcAft>
                <a:spcPts val="0"/>
              </a:spcAft>
              <a:buNone/>
            </a:pPr>
            <a:r>
              <a:rPr lang="en-US"/>
              <a:t>Who sits on the committee, and include the ex-officio members?</a:t>
            </a:r>
            <a:endParaRPr/>
          </a:p>
          <a:p>
            <a:pPr marL="685800" lvl="1" indent="-76200" algn="l" rtl="0">
              <a:lnSpc>
                <a:spcPct val="90000"/>
              </a:lnSpc>
              <a:spcBef>
                <a:spcPts val="500"/>
              </a:spcBef>
              <a:spcAft>
                <a:spcPts val="1600"/>
              </a:spcAft>
              <a:buClr>
                <a:schemeClr val="dk1"/>
              </a:buClr>
              <a:buSzPts val="2400"/>
              <a:buNone/>
            </a:pPr>
            <a:endParaRPr/>
          </a:p>
        </p:txBody>
      </p:sp>
      <p:sp>
        <p:nvSpPr>
          <p:cNvPr id="79" name="Google Shape;79;h4ecccc91621d347_0_0"/>
          <p:cNvSpPr txBox="1"/>
          <p:nvPr/>
        </p:nvSpPr>
        <p:spPr>
          <a:xfrm>
            <a:off x="940700" y="2512450"/>
            <a:ext cx="4469100" cy="3771300"/>
          </a:xfrm>
          <a:prstGeom prst="rect">
            <a:avLst/>
          </a:prstGeom>
          <a:noFill/>
          <a:ln>
            <a:noFill/>
          </a:ln>
        </p:spPr>
        <p:txBody>
          <a:bodyPr spcFirstLastPara="1" wrap="square" lIns="91425" tIns="91425" rIns="91425" bIns="91425" anchor="t" anchorCtr="0">
            <a:noAutofit/>
          </a:bodyPr>
          <a:lstStyle/>
          <a:p>
            <a:pPr marL="457200" lvl="0" indent="-304800" algn="l" rtl="0">
              <a:lnSpc>
                <a:spcPct val="90000"/>
              </a:lnSpc>
              <a:spcBef>
                <a:spcPts val="500"/>
              </a:spcBef>
              <a:spcAft>
                <a:spcPts val="0"/>
              </a:spcAft>
              <a:buClr>
                <a:schemeClr val="dk1"/>
              </a:buClr>
              <a:buSzPts val="1200"/>
              <a:buChar char="•"/>
            </a:pPr>
            <a:r>
              <a:rPr lang="en-US" sz="2200">
                <a:solidFill>
                  <a:schemeClr val="dk1"/>
                </a:solidFill>
                <a:latin typeface="Calibri"/>
                <a:ea typeface="Calibri"/>
                <a:cs typeface="Calibri"/>
                <a:sym typeface="Calibri"/>
              </a:rPr>
              <a:t>Department of Land Management</a:t>
            </a:r>
            <a:endParaRPr sz="2200">
              <a:solidFill>
                <a:schemeClr val="dk1"/>
              </a:solidFill>
              <a:latin typeface="Calibri"/>
              <a:ea typeface="Calibri"/>
              <a:cs typeface="Calibri"/>
              <a:sym typeface="Calibri"/>
            </a:endParaRPr>
          </a:p>
          <a:p>
            <a:pPr marL="457200" lvl="0" indent="-304800" algn="l" rtl="0">
              <a:lnSpc>
                <a:spcPct val="90000"/>
              </a:lnSpc>
              <a:spcBef>
                <a:spcPts val="0"/>
              </a:spcBef>
              <a:spcAft>
                <a:spcPts val="0"/>
              </a:spcAft>
              <a:buClr>
                <a:schemeClr val="dk1"/>
              </a:buClr>
              <a:buSzPts val="1200"/>
              <a:buChar char="•"/>
            </a:pPr>
            <a:r>
              <a:rPr lang="en-US" sz="2200">
                <a:solidFill>
                  <a:schemeClr val="dk1"/>
                </a:solidFill>
                <a:latin typeface="Calibri"/>
                <a:ea typeface="Calibri"/>
                <a:cs typeface="Calibri"/>
                <a:sym typeface="Calibri"/>
              </a:rPr>
              <a:t>Guam Environmental Protection Agency</a:t>
            </a:r>
            <a:endParaRPr sz="2200">
              <a:solidFill>
                <a:schemeClr val="dk1"/>
              </a:solidFill>
              <a:latin typeface="Calibri"/>
              <a:ea typeface="Calibri"/>
              <a:cs typeface="Calibri"/>
              <a:sym typeface="Calibri"/>
            </a:endParaRPr>
          </a:p>
          <a:p>
            <a:pPr marL="457200" lvl="0" indent="-304800" algn="l" rtl="0">
              <a:lnSpc>
                <a:spcPct val="90000"/>
              </a:lnSpc>
              <a:spcBef>
                <a:spcPts val="0"/>
              </a:spcBef>
              <a:spcAft>
                <a:spcPts val="0"/>
              </a:spcAft>
              <a:buClr>
                <a:schemeClr val="dk1"/>
              </a:buClr>
              <a:buSzPts val="1200"/>
              <a:buChar char="•"/>
            </a:pPr>
            <a:r>
              <a:rPr lang="en-US" sz="2200">
                <a:solidFill>
                  <a:schemeClr val="dk1"/>
                </a:solidFill>
                <a:latin typeface="Calibri"/>
                <a:ea typeface="Calibri"/>
                <a:cs typeface="Calibri"/>
                <a:sym typeface="Calibri"/>
              </a:rPr>
              <a:t>Department of Agriculture</a:t>
            </a:r>
            <a:endParaRPr sz="2200">
              <a:solidFill>
                <a:schemeClr val="dk1"/>
              </a:solidFill>
              <a:latin typeface="Calibri"/>
              <a:ea typeface="Calibri"/>
              <a:cs typeface="Calibri"/>
              <a:sym typeface="Calibri"/>
            </a:endParaRPr>
          </a:p>
          <a:p>
            <a:pPr marL="457200" lvl="0" indent="-304800" algn="l" rtl="0">
              <a:lnSpc>
                <a:spcPct val="90000"/>
              </a:lnSpc>
              <a:spcBef>
                <a:spcPts val="0"/>
              </a:spcBef>
              <a:spcAft>
                <a:spcPts val="0"/>
              </a:spcAft>
              <a:buClr>
                <a:schemeClr val="dk1"/>
              </a:buClr>
              <a:buSzPts val="1200"/>
              <a:buChar char="•"/>
            </a:pPr>
            <a:r>
              <a:rPr lang="en-US" sz="2200">
                <a:solidFill>
                  <a:schemeClr val="dk1"/>
                </a:solidFill>
                <a:latin typeface="Calibri"/>
                <a:ea typeface="Calibri"/>
                <a:cs typeface="Calibri"/>
                <a:sym typeface="Calibri"/>
              </a:rPr>
              <a:t>Guam Waterworks Authority</a:t>
            </a:r>
            <a:endParaRPr sz="2200">
              <a:solidFill>
                <a:schemeClr val="dk1"/>
              </a:solidFill>
              <a:latin typeface="Calibri"/>
              <a:ea typeface="Calibri"/>
              <a:cs typeface="Calibri"/>
              <a:sym typeface="Calibri"/>
            </a:endParaRPr>
          </a:p>
          <a:p>
            <a:pPr marL="457200" lvl="0" indent="-304800" algn="l" rtl="0">
              <a:lnSpc>
                <a:spcPct val="90000"/>
              </a:lnSpc>
              <a:spcBef>
                <a:spcPts val="0"/>
              </a:spcBef>
              <a:spcAft>
                <a:spcPts val="0"/>
              </a:spcAft>
              <a:buClr>
                <a:schemeClr val="dk1"/>
              </a:buClr>
              <a:buSzPts val="1200"/>
              <a:buChar char="•"/>
            </a:pPr>
            <a:r>
              <a:rPr lang="en-US" sz="2200">
                <a:solidFill>
                  <a:schemeClr val="dk1"/>
                </a:solidFill>
                <a:latin typeface="Calibri"/>
                <a:ea typeface="Calibri"/>
                <a:cs typeface="Calibri"/>
                <a:sym typeface="Calibri"/>
              </a:rPr>
              <a:t>Guam Power Authority</a:t>
            </a:r>
            <a:endParaRPr sz="2200">
              <a:solidFill>
                <a:schemeClr val="dk1"/>
              </a:solidFill>
              <a:latin typeface="Calibri"/>
              <a:ea typeface="Calibri"/>
              <a:cs typeface="Calibri"/>
              <a:sym typeface="Calibri"/>
            </a:endParaRPr>
          </a:p>
          <a:p>
            <a:pPr marL="457200" lvl="0" indent="-304800" algn="l" rtl="0">
              <a:lnSpc>
                <a:spcPct val="90000"/>
              </a:lnSpc>
              <a:spcBef>
                <a:spcPts val="0"/>
              </a:spcBef>
              <a:spcAft>
                <a:spcPts val="0"/>
              </a:spcAft>
              <a:buClr>
                <a:schemeClr val="dk1"/>
              </a:buClr>
              <a:buSzPts val="1200"/>
              <a:buChar char="•"/>
            </a:pPr>
            <a:r>
              <a:rPr lang="en-US" sz="2200">
                <a:solidFill>
                  <a:schemeClr val="dk1"/>
                </a:solidFill>
                <a:latin typeface="Calibri"/>
                <a:ea typeface="Calibri"/>
                <a:cs typeface="Calibri"/>
                <a:sym typeface="Calibri"/>
              </a:rPr>
              <a:t>Department of Parks and Recreation</a:t>
            </a:r>
            <a:endParaRPr sz="2200">
              <a:solidFill>
                <a:schemeClr val="dk1"/>
              </a:solidFill>
              <a:latin typeface="Calibri"/>
              <a:ea typeface="Calibri"/>
              <a:cs typeface="Calibri"/>
              <a:sym typeface="Calibri"/>
            </a:endParaRPr>
          </a:p>
          <a:p>
            <a:pPr marL="457200" lvl="0" indent="-304800" algn="l" rtl="0">
              <a:lnSpc>
                <a:spcPct val="90000"/>
              </a:lnSpc>
              <a:spcBef>
                <a:spcPts val="0"/>
              </a:spcBef>
              <a:spcAft>
                <a:spcPts val="0"/>
              </a:spcAft>
              <a:buClr>
                <a:schemeClr val="dk1"/>
              </a:buClr>
              <a:buSzPts val="1200"/>
              <a:buChar char="•"/>
            </a:pPr>
            <a:r>
              <a:rPr lang="en-US" sz="2200">
                <a:solidFill>
                  <a:schemeClr val="dk1"/>
                </a:solidFill>
                <a:latin typeface="Calibri"/>
                <a:ea typeface="Calibri"/>
                <a:cs typeface="Calibri"/>
                <a:sym typeface="Calibri"/>
              </a:rPr>
              <a:t>Department of Public Works</a:t>
            </a:r>
            <a:endParaRPr sz="2200">
              <a:solidFill>
                <a:schemeClr val="dk1"/>
              </a:solidFill>
              <a:latin typeface="Calibri"/>
              <a:ea typeface="Calibri"/>
              <a:cs typeface="Calibri"/>
              <a:sym typeface="Calibri"/>
            </a:endParaRPr>
          </a:p>
          <a:p>
            <a:pPr marL="457200" lvl="0" indent="-304800" algn="l" rtl="0">
              <a:lnSpc>
                <a:spcPct val="90000"/>
              </a:lnSpc>
              <a:spcBef>
                <a:spcPts val="0"/>
              </a:spcBef>
              <a:spcAft>
                <a:spcPts val="0"/>
              </a:spcAft>
              <a:buClr>
                <a:schemeClr val="dk1"/>
              </a:buClr>
              <a:buSzPts val="1200"/>
              <a:buChar char="•"/>
            </a:pPr>
            <a:r>
              <a:rPr lang="en-US" sz="2200">
                <a:solidFill>
                  <a:schemeClr val="dk1"/>
                </a:solidFill>
                <a:latin typeface="Calibri"/>
                <a:ea typeface="Calibri"/>
                <a:cs typeface="Calibri"/>
                <a:sym typeface="Calibri"/>
              </a:rPr>
              <a:t>Bureau of Statistics and Planning</a:t>
            </a:r>
            <a:endParaRPr sz="2200">
              <a:solidFill>
                <a:schemeClr val="dk1"/>
              </a:solidFill>
              <a:latin typeface="Calibri"/>
              <a:ea typeface="Calibri"/>
              <a:cs typeface="Calibri"/>
              <a:sym typeface="Calibri"/>
            </a:endParaRPr>
          </a:p>
        </p:txBody>
      </p:sp>
      <p:sp>
        <p:nvSpPr>
          <p:cNvPr id="80" name="Google Shape;80;h4ecccc91621d347_0_0"/>
          <p:cNvSpPr txBox="1"/>
          <p:nvPr/>
        </p:nvSpPr>
        <p:spPr>
          <a:xfrm>
            <a:off x="6737075" y="2499125"/>
            <a:ext cx="4469100" cy="37713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500"/>
              </a:spcBef>
              <a:spcAft>
                <a:spcPts val="0"/>
              </a:spcAft>
              <a:buNone/>
            </a:pPr>
            <a:r>
              <a:rPr lang="en-US" sz="2200" u="sng">
                <a:solidFill>
                  <a:schemeClr val="dk1"/>
                </a:solidFill>
                <a:latin typeface="Calibri"/>
                <a:ea typeface="Calibri"/>
                <a:cs typeface="Calibri"/>
                <a:sym typeface="Calibri"/>
              </a:rPr>
              <a:t>Ex-officio members</a:t>
            </a:r>
            <a:endParaRPr sz="2200" u="sng">
              <a:solidFill>
                <a:schemeClr val="dk1"/>
              </a:solidFill>
              <a:latin typeface="Calibri"/>
              <a:ea typeface="Calibri"/>
              <a:cs typeface="Calibri"/>
              <a:sym typeface="Calibri"/>
            </a:endParaRPr>
          </a:p>
          <a:p>
            <a:pPr marL="457200" lvl="0" indent="-368300" algn="l" rtl="0">
              <a:lnSpc>
                <a:spcPct val="90000"/>
              </a:lnSpc>
              <a:spcBef>
                <a:spcPts val="50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Chamorro Language Commission</a:t>
            </a:r>
            <a:endParaRPr sz="2200">
              <a:solidFill>
                <a:schemeClr val="dk1"/>
              </a:solidFill>
              <a:latin typeface="Calibri"/>
              <a:ea typeface="Calibri"/>
              <a:cs typeface="Calibri"/>
              <a:sym typeface="Calibri"/>
            </a:endParaRPr>
          </a:p>
          <a:p>
            <a:pPr marL="457200" lvl="0" indent="-368300" algn="l" rtl="0">
              <a:lnSpc>
                <a:spcPct val="90000"/>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Guam Department of Education </a:t>
            </a:r>
            <a:endParaRPr sz="2200">
              <a:solidFill>
                <a:schemeClr val="dk1"/>
              </a:solidFill>
              <a:latin typeface="Calibri"/>
              <a:ea typeface="Calibri"/>
              <a:cs typeface="Calibri"/>
              <a:sym typeface="Calibri"/>
            </a:endParaRPr>
          </a:p>
          <a:p>
            <a:pPr marL="457200" lvl="0" indent="-368300" algn="l" rtl="0">
              <a:lnSpc>
                <a:spcPct val="90000"/>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Guam Fire Department</a:t>
            </a:r>
            <a:endParaRPr sz="2200">
              <a:solidFill>
                <a:schemeClr val="dk1"/>
              </a:solidFill>
              <a:latin typeface="Calibri"/>
              <a:ea typeface="Calibri"/>
              <a:cs typeface="Calibri"/>
              <a:sym typeface="Calibri"/>
            </a:endParaRPr>
          </a:p>
          <a:p>
            <a:pPr marL="457200" lvl="0" indent="-368300" algn="l" rtl="0">
              <a:lnSpc>
                <a:spcPct val="90000"/>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Department of Public Health and Social Services</a:t>
            </a:r>
            <a:endParaRPr sz="2200">
              <a:solidFill>
                <a:schemeClr val="dk1"/>
              </a:solidFill>
              <a:latin typeface="Calibri"/>
              <a:ea typeface="Calibri"/>
              <a:cs typeface="Calibri"/>
              <a:sym typeface="Calibri"/>
            </a:endParaRPr>
          </a:p>
          <a:p>
            <a:pPr marL="457200" lvl="0" indent="-368300" algn="l" rtl="0">
              <a:lnSpc>
                <a:spcPct val="90000"/>
              </a:lnSpc>
              <a:spcBef>
                <a:spcPts val="0"/>
              </a:spcBef>
              <a:spcAft>
                <a:spcPts val="0"/>
              </a:spcAft>
              <a:buClr>
                <a:schemeClr val="dk1"/>
              </a:buClr>
              <a:buSzPts val="2200"/>
              <a:buFont typeface="Calibri"/>
              <a:buChar char="●"/>
            </a:pPr>
            <a:r>
              <a:rPr lang="en-US" sz="2200">
                <a:solidFill>
                  <a:schemeClr val="dk1"/>
                </a:solidFill>
                <a:latin typeface="Calibri"/>
                <a:ea typeface="Calibri"/>
                <a:cs typeface="Calibri"/>
                <a:sym typeface="Calibri"/>
              </a:rPr>
              <a:t>Guam Economic Development Authority (formerly, Department of Commerce)</a:t>
            </a:r>
            <a:endParaRPr sz="22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3"/>
          <p:cNvSpPr txBox="1">
            <a:spLocks noGrp="1"/>
          </p:cNvSpPr>
          <p:nvPr>
            <p:ph type="title"/>
          </p:nvPr>
        </p:nvSpPr>
        <p:spPr>
          <a:xfrm>
            <a:off x="93215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Bureau of Statistics and Plans (BSP)</a:t>
            </a:r>
            <a:endParaRPr/>
          </a:p>
        </p:txBody>
      </p:sp>
      <p:sp>
        <p:nvSpPr>
          <p:cNvPr id="86" name="Google Shape;86;p3"/>
          <p:cNvSpPr txBox="1">
            <a:spLocks noGrp="1"/>
          </p:cNvSpPr>
          <p:nvPr>
            <p:ph type="body" idx="1"/>
          </p:nvPr>
        </p:nvSpPr>
        <p:spPr>
          <a:xfrm>
            <a:off x="838200" y="1825625"/>
            <a:ext cx="10515600" cy="43506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BSP serves as the primary entity responsible for baseline data collection, socio-economic research, comprehensive long-term planning, and environmental resource coordination across the island.</a:t>
            </a:r>
            <a:endParaRPr/>
          </a:p>
          <a:p>
            <a:pPr marL="228600" lvl="0" indent="0" algn="l" rtl="0">
              <a:lnSpc>
                <a:spcPct val="90000"/>
              </a:lnSpc>
              <a:spcBef>
                <a:spcPts val="0"/>
              </a:spcBef>
              <a:spcAft>
                <a:spcPts val="0"/>
              </a:spcAft>
              <a:buNone/>
            </a:pPr>
            <a:endParaRPr/>
          </a:p>
          <a:p>
            <a:pPr marL="228600" lvl="0" indent="0" algn="l" rtl="0">
              <a:lnSpc>
                <a:spcPct val="90000"/>
              </a:lnSpc>
              <a:spcBef>
                <a:spcPts val="0"/>
              </a:spcBef>
              <a:spcAft>
                <a:spcPts val="0"/>
              </a:spcAft>
              <a:buNone/>
            </a:pPr>
            <a:r>
              <a:rPr lang="en-US" u="sng"/>
              <a:t>Divisions within BSP</a:t>
            </a:r>
            <a:endParaRPr u="sng"/>
          </a:p>
          <a:p>
            <a:pPr marL="685800" lvl="1" indent="-228600" algn="l" rtl="0">
              <a:lnSpc>
                <a:spcPct val="90000"/>
              </a:lnSpc>
              <a:spcBef>
                <a:spcPts val="1000"/>
              </a:spcBef>
              <a:spcAft>
                <a:spcPts val="0"/>
              </a:spcAft>
              <a:buSzPts val="1800"/>
              <a:buChar char="○"/>
            </a:pPr>
            <a:r>
              <a:rPr lang="en-US"/>
              <a:t>Guam Coastal Management Program</a:t>
            </a:r>
            <a:endParaRPr/>
          </a:p>
          <a:p>
            <a:pPr marL="685800" lvl="1" indent="-228600" algn="l" rtl="0">
              <a:lnSpc>
                <a:spcPct val="90000"/>
              </a:lnSpc>
              <a:spcBef>
                <a:spcPts val="0"/>
              </a:spcBef>
              <a:spcAft>
                <a:spcPts val="0"/>
              </a:spcAft>
              <a:buSzPts val="1800"/>
              <a:buChar char="○"/>
            </a:pPr>
            <a:r>
              <a:rPr lang="en-US"/>
              <a:t>Planning information Program</a:t>
            </a:r>
            <a:endParaRPr/>
          </a:p>
          <a:p>
            <a:pPr marL="685800" lvl="1" indent="-228600" algn="l" rtl="0">
              <a:lnSpc>
                <a:spcPct val="90000"/>
              </a:lnSpc>
              <a:spcBef>
                <a:spcPts val="0"/>
              </a:spcBef>
              <a:spcAft>
                <a:spcPts val="0"/>
              </a:spcAft>
              <a:buSzPts val="1800"/>
              <a:buChar char="○"/>
            </a:pPr>
            <a:r>
              <a:rPr lang="en-US"/>
              <a:t>Bureau of Economics and Statistics</a:t>
            </a:r>
            <a:endParaRPr/>
          </a:p>
          <a:p>
            <a:pPr marL="685800" lvl="1" indent="-228600" algn="l" rtl="0">
              <a:lnSpc>
                <a:spcPct val="90000"/>
              </a:lnSpc>
              <a:spcBef>
                <a:spcPts val="0"/>
              </a:spcBef>
              <a:spcAft>
                <a:spcPts val="0"/>
              </a:spcAft>
              <a:buSzPts val="1800"/>
              <a:buChar char="○"/>
            </a:pPr>
            <a:r>
              <a:rPr lang="en-US"/>
              <a:t>Socio-economic Planning</a:t>
            </a:r>
            <a:endParaRPr/>
          </a:p>
          <a:p>
            <a:pPr marL="0" lvl="0" indent="0" algn="l" rtl="0">
              <a:lnSpc>
                <a:spcPct val="90000"/>
              </a:lnSpc>
              <a:spcBef>
                <a:spcPts val="1000"/>
              </a:spcBef>
              <a:spcAft>
                <a:spcPts val="0"/>
              </a:spcAft>
              <a:buNone/>
            </a:pPr>
            <a:endParaRPr/>
          </a:p>
          <a:p>
            <a:pPr marL="0" lvl="0" indent="0" algn="l" rtl="0">
              <a:lnSpc>
                <a:spcPct val="90000"/>
              </a:lnSpc>
              <a:spcBef>
                <a:spcPts val="100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h4ecccc91621d347_0_11"/>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Guam Coastal Management Program (GCMP)</a:t>
            </a:r>
            <a:endParaRPr/>
          </a:p>
        </p:txBody>
      </p:sp>
      <p:sp>
        <p:nvSpPr>
          <p:cNvPr id="92" name="Google Shape;92;h4ecccc91621d347_0_11"/>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2600"/>
              <a:t>GCMP acts as the lead reviewer for coastal policy, land-use planning, and environmental resource protection on the ARC. </a:t>
            </a:r>
            <a:endParaRPr sz="2600"/>
          </a:p>
          <a:p>
            <a:pPr marL="0" lvl="0" indent="0" algn="l" rtl="0">
              <a:spcBef>
                <a:spcPts val="1600"/>
              </a:spcBef>
              <a:spcAft>
                <a:spcPts val="0"/>
              </a:spcAft>
              <a:buNone/>
            </a:pPr>
            <a:r>
              <a:rPr lang="en-US" sz="2600"/>
              <a:t>Because the entire island of Guam is designated as a coastal zone under federal and local frameworks, GCMP evaluates how proposed land developments align with the island's coastal policies, environmental mandates, and long-term land-use plans. </a:t>
            </a:r>
            <a:endParaRPr sz="2600"/>
          </a:p>
          <a:p>
            <a:pPr marL="0" lvl="0" indent="0" algn="l" rtl="0">
              <a:spcBef>
                <a:spcPts val="1600"/>
              </a:spcBef>
              <a:spcAft>
                <a:spcPts val="1600"/>
              </a:spcAft>
              <a:buNone/>
            </a:pPr>
            <a:endParaRPr sz="1100">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h4ecccc91621d347_0_19"/>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Considerations for BSP’s Position</a:t>
            </a:r>
            <a:endParaRPr/>
          </a:p>
        </p:txBody>
      </p:sp>
      <p:sp>
        <p:nvSpPr>
          <p:cNvPr id="98" name="Google Shape;98;h4ecccc91621d347_0_19"/>
          <p:cNvSpPr txBox="1">
            <a:spLocks noGrp="1"/>
          </p:cNvSpPr>
          <p:nvPr>
            <p:ph type="body" idx="1"/>
          </p:nvPr>
        </p:nvSpPr>
        <p:spPr>
          <a:xfrm>
            <a:off x="838200" y="1825625"/>
            <a:ext cx="3957000" cy="4351200"/>
          </a:xfrm>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en-US" b="1"/>
              <a:t>North &amp; Central Guam Land Use Policies</a:t>
            </a:r>
            <a:endParaRPr b="1"/>
          </a:p>
          <a:p>
            <a:pPr marL="457200" lvl="0" indent="-342900" algn="l" rtl="0">
              <a:spcBef>
                <a:spcPts val="0"/>
              </a:spcBef>
              <a:spcAft>
                <a:spcPts val="0"/>
              </a:spcAft>
              <a:buSzPts val="1800"/>
              <a:buChar char="●"/>
            </a:pPr>
            <a:r>
              <a:rPr lang="en-US" b="1"/>
              <a:t>Governmental Process Policy</a:t>
            </a:r>
            <a:endParaRPr b="1"/>
          </a:p>
          <a:p>
            <a:pPr marL="457200" lvl="0" indent="-342900" algn="l" rtl="0">
              <a:spcBef>
                <a:spcPts val="0"/>
              </a:spcBef>
              <a:spcAft>
                <a:spcPts val="0"/>
              </a:spcAft>
              <a:buSzPts val="1800"/>
              <a:buChar char="●"/>
            </a:pPr>
            <a:r>
              <a:rPr lang="en-US" b="1"/>
              <a:t>Development Policies</a:t>
            </a:r>
            <a:endParaRPr b="1"/>
          </a:p>
          <a:p>
            <a:pPr marL="914400" lvl="1" indent="-342900" algn="l" rtl="0">
              <a:spcBef>
                <a:spcPts val="0"/>
              </a:spcBef>
              <a:spcAft>
                <a:spcPts val="0"/>
              </a:spcAft>
              <a:buSzPts val="1800"/>
              <a:buChar char="○"/>
            </a:pPr>
            <a:r>
              <a:rPr lang="en-US"/>
              <a:t>Shore Area Development</a:t>
            </a:r>
            <a:endParaRPr/>
          </a:p>
          <a:p>
            <a:pPr marL="914400" lvl="1" indent="-342900" algn="l" rtl="0">
              <a:spcBef>
                <a:spcPts val="0"/>
              </a:spcBef>
              <a:spcAft>
                <a:spcPts val="0"/>
              </a:spcAft>
              <a:buSzPts val="1800"/>
              <a:buChar char="○"/>
            </a:pPr>
            <a:r>
              <a:rPr lang="en-US"/>
              <a:t>Urban Development</a:t>
            </a:r>
            <a:endParaRPr/>
          </a:p>
          <a:p>
            <a:pPr marL="914400" lvl="1" indent="-342900" algn="l" rtl="0">
              <a:spcBef>
                <a:spcPts val="0"/>
              </a:spcBef>
              <a:spcAft>
                <a:spcPts val="0"/>
              </a:spcAft>
              <a:buSzPts val="1800"/>
              <a:buChar char="○"/>
            </a:pPr>
            <a:r>
              <a:rPr lang="en-US"/>
              <a:t>Rural Development </a:t>
            </a:r>
            <a:endParaRPr/>
          </a:p>
          <a:p>
            <a:pPr marL="914400" lvl="1" indent="-342900" algn="l" rtl="0">
              <a:spcBef>
                <a:spcPts val="0"/>
              </a:spcBef>
              <a:spcAft>
                <a:spcPts val="0"/>
              </a:spcAft>
              <a:buSzPts val="1800"/>
              <a:buChar char="○"/>
            </a:pPr>
            <a:r>
              <a:rPr lang="en-US"/>
              <a:t>Major Facility Siting</a:t>
            </a:r>
            <a:endParaRPr/>
          </a:p>
          <a:p>
            <a:pPr marL="914400" lvl="1" indent="-342900" algn="l" rtl="0">
              <a:spcBef>
                <a:spcPts val="0"/>
              </a:spcBef>
              <a:spcAft>
                <a:spcPts val="0"/>
              </a:spcAft>
              <a:buSzPts val="1800"/>
              <a:buChar char="○"/>
            </a:pPr>
            <a:r>
              <a:rPr lang="en-US"/>
              <a:t>Hazardous Areas</a:t>
            </a:r>
            <a:endParaRPr/>
          </a:p>
          <a:p>
            <a:pPr marL="914400" lvl="1" indent="-342900" algn="l" rtl="0">
              <a:spcBef>
                <a:spcPts val="0"/>
              </a:spcBef>
              <a:spcAft>
                <a:spcPts val="0"/>
              </a:spcAft>
              <a:buSzPts val="1800"/>
              <a:buChar char="○"/>
            </a:pPr>
            <a:r>
              <a:rPr lang="en-US"/>
              <a:t>Housing</a:t>
            </a:r>
            <a:endParaRPr/>
          </a:p>
          <a:p>
            <a:pPr marL="914400" lvl="1" indent="-342900" algn="l" rtl="0">
              <a:spcBef>
                <a:spcPts val="0"/>
              </a:spcBef>
              <a:spcAft>
                <a:spcPts val="0"/>
              </a:spcAft>
              <a:buSzPts val="1800"/>
              <a:buChar char="○"/>
            </a:pPr>
            <a:r>
              <a:rPr lang="en-US"/>
              <a:t>Transportation</a:t>
            </a:r>
            <a:endParaRPr/>
          </a:p>
          <a:p>
            <a:pPr marL="914400" lvl="1" indent="-342900" algn="l" rtl="0">
              <a:spcBef>
                <a:spcPts val="0"/>
              </a:spcBef>
              <a:spcAft>
                <a:spcPts val="0"/>
              </a:spcAft>
              <a:buSzPts val="1800"/>
              <a:buChar char="○"/>
            </a:pPr>
            <a:r>
              <a:rPr lang="en-US"/>
              <a:t>Erosion and Siltation</a:t>
            </a:r>
            <a:endParaRPr/>
          </a:p>
        </p:txBody>
      </p:sp>
      <p:sp>
        <p:nvSpPr>
          <p:cNvPr id="99" name="Google Shape;99;h4ecccc91621d347_0_19"/>
          <p:cNvSpPr txBox="1">
            <a:spLocks noGrp="1"/>
          </p:cNvSpPr>
          <p:nvPr>
            <p:ph type="body" idx="1"/>
          </p:nvPr>
        </p:nvSpPr>
        <p:spPr>
          <a:xfrm>
            <a:off x="6114900" y="1825625"/>
            <a:ext cx="3957000" cy="4351200"/>
          </a:xfrm>
          <a:prstGeom prst="rect">
            <a:avLst/>
          </a:prstGeom>
        </p:spPr>
        <p:txBody>
          <a:bodyPr spcFirstLastPara="1" wrap="square" lIns="91425" tIns="45700" rIns="91425" bIns="45700" anchor="t" anchorCtr="0">
            <a:normAutofit lnSpcReduction="10000"/>
          </a:bodyPr>
          <a:lstStyle/>
          <a:p>
            <a:pPr marL="914400" lvl="1" indent="-368300" algn="l" rtl="0">
              <a:spcBef>
                <a:spcPts val="500"/>
              </a:spcBef>
              <a:spcAft>
                <a:spcPts val="0"/>
              </a:spcAft>
              <a:buSzPts val="2200"/>
              <a:buChar char="○"/>
            </a:pPr>
            <a:r>
              <a:rPr lang="en-US" sz="2800" b="1"/>
              <a:t>Resource Policies:</a:t>
            </a:r>
            <a:endParaRPr sz="2800" b="1"/>
          </a:p>
          <a:p>
            <a:pPr marL="1371600" lvl="2" indent="-368300" algn="l" rtl="0">
              <a:spcBef>
                <a:spcPts val="0"/>
              </a:spcBef>
              <a:spcAft>
                <a:spcPts val="0"/>
              </a:spcAft>
              <a:buSzPts val="2200"/>
              <a:buChar char="■"/>
            </a:pPr>
            <a:r>
              <a:rPr lang="en-US" sz="2400"/>
              <a:t>Conservation of Natural Resources</a:t>
            </a:r>
            <a:endParaRPr sz="2400"/>
          </a:p>
          <a:p>
            <a:pPr marL="1371600" lvl="2" indent="-368300" algn="l" rtl="0">
              <a:spcBef>
                <a:spcPts val="0"/>
              </a:spcBef>
              <a:spcAft>
                <a:spcPts val="0"/>
              </a:spcAft>
              <a:buSzPts val="2200"/>
              <a:buChar char="■"/>
            </a:pPr>
            <a:r>
              <a:rPr lang="en-US" sz="2400"/>
              <a:t>Air Quality</a:t>
            </a:r>
            <a:endParaRPr sz="2400"/>
          </a:p>
          <a:p>
            <a:pPr marL="1371600" lvl="2" indent="-368300" algn="l" rtl="0">
              <a:spcBef>
                <a:spcPts val="0"/>
              </a:spcBef>
              <a:spcAft>
                <a:spcPts val="0"/>
              </a:spcAft>
              <a:buSzPts val="2200"/>
              <a:buChar char="■"/>
            </a:pPr>
            <a:r>
              <a:rPr lang="en-US" sz="2400"/>
              <a:t>Water Quality</a:t>
            </a:r>
            <a:endParaRPr sz="2400"/>
          </a:p>
          <a:p>
            <a:pPr marL="1371600" lvl="2" indent="-368300" algn="l" rtl="0">
              <a:spcBef>
                <a:spcPts val="0"/>
              </a:spcBef>
              <a:spcAft>
                <a:spcPts val="0"/>
              </a:spcAft>
              <a:buSzPts val="2200"/>
              <a:buChar char="■"/>
            </a:pPr>
            <a:r>
              <a:rPr lang="en-US" sz="2400"/>
              <a:t>Fragile Areas</a:t>
            </a:r>
            <a:endParaRPr sz="2400"/>
          </a:p>
          <a:p>
            <a:pPr marL="1371600" lvl="2" indent="-368300" algn="l" rtl="0">
              <a:spcBef>
                <a:spcPts val="0"/>
              </a:spcBef>
              <a:spcAft>
                <a:spcPts val="0"/>
              </a:spcAft>
              <a:buSzPts val="2200"/>
              <a:buChar char="■"/>
            </a:pPr>
            <a:r>
              <a:rPr lang="en-US" sz="2400"/>
              <a:t>Living Marine Resources</a:t>
            </a:r>
            <a:endParaRPr sz="2400"/>
          </a:p>
          <a:p>
            <a:pPr marL="1371600" lvl="2" indent="-368300" algn="l" rtl="0">
              <a:spcBef>
                <a:spcPts val="0"/>
              </a:spcBef>
              <a:spcAft>
                <a:spcPts val="0"/>
              </a:spcAft>
              <a:buSzPts val="2200"/>
              <a:buChar char="■"/>
            </a:pPr>
            <a:r>
              <a:rPr lang="en-US" sz="2400"/>
              <a:t>Visual Quality</a:t>
            </a:r>
            <a:endParaRPr sz="2400"/>
          </a:p>
          <a:p>
            <a:pPr marL="1371600" lvl="2" indent="-368300" algn="l" rtl="0">
              <a:spcBef>
                <a:spcPts val="0"/>
              </a:spcBef>
              <a:spcAft>
                <a:spcPts val="0"/>
              </a:spcAft>
              <a:buSzPts val="2200"/>
              <a:buChar char="■"/>
            </a:pPr>
            <a:r>
              <a:rPr lang="en-US" sz="2400"/>
              <a:t>Recreational Areas</a:t>
            </a:r>
            <a:endParaRPr sz="2400"/>
          </a:p>
          <a:p>
            <a:pPr marL="1371600" lvl="2" indent="-368300" algn="l" rtl="0">
              <a:spcBef>
                <a:spcPts val="0"/>
              </a:spcBef>
              <a:spcAft>
                <a:spcPts val="0"/>
              </a:spcAft>
              <a:buSzPts val="2200"/>
              <a:buChar char="■"/>
            </a:pPr>
            <a:r>
              <a:rPr lang="en-US" sz="2400"/>
              <a:t>Public Access</a:t>
            </a:r>
            <a:endParaRPr sz="2400"/>
          </a:p>
          <a:p>
            <a:pPr marL="1371600" lvl="2" indent="-368300" algn="l" rtl="0">
              <a:spcBef>
                <a:spcPts val="0"/>
              </a:spcBef>
              <a:spcAft>
                <a:spcPts val="0"/>
              </a:spcAft>
              <a:buSzPts val="2200"/>
              <a:buChar char="■"/>
            </a:pPr>
            <a:r>
              <a:rPr lang="en-US" sz="2400"/>
              <a:t>Agricultural Lands</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h50f084f050d8f02b_0_0"/>
          <p:cNvSpPr txBox="1">
            <a:spLocks noGrp="1"/>
          </p:cNvSpPr>
          <p:nvPr>
            <p:ph type="title"/>
          </p:nvPr>
        </p:nvSpPr>
        <p:spPr>
          <a:xfrm>
            <a:off x="838200" y="321025"/>
            <a:ext cx="9107100" cy="946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Land Cover/Watershed Analysis</a:t>
            </a:r>
            <a:endParaRPr/>
          </a:p>
        </p:txBody>
      </p:sp>
      <p:sp>
        <p:nvSpPr>
          <p:cNvPr id="105" name="Google Shape;105;h50f084f050d8f02b_0_0"/>
          <p:cNvSpPr txBox="1"/>
          <p:nvPr/>
        </p:nvSpPr>
        <p:spPr>
          <a:xfrm>
            <a:off x="908525" y="1797425"/>
            <a:ext cx="10582500" cy="4197600"/>
          </a:xfrm>
          <a:prstGeom prst="rect">
            <a:avLst/>
          </a:prstGeom>
          <a:noFill/>
          <a:ln>
            <a:noFill/>
          </a:ln>
        </p:spPr>
        <p:txBody>
          <a:bodyPr spcFirstLastPara="1" wrap="square" lIns="91425" tIns="91425" rIns="91425" bIns="91425" anchor="t" anchorCtr="0">
            <a:noAutofit/>
          </a:bodyPr>
          <a:lstStyle/>
          <a:p>
            <a:pPr marL="457200" lvl="0" indent="-406400" algn="l" rtl="0">
              <a:spcBef>
                <a:spcPts val="0"/>
              </a:spcBef>
              <a:spcAft>
                <a:spcPts val="0"/>
              </a:spcAft>
              <a:buClr>
                <a:schemeClr val="dk1"/>
              </a:buClr>
              <a:buSzPts val="2800"/>
              <a:buFont typeface="Calibri"/>
              <a:buChar char="●"/>
            </a:pPr>
            <a:r>
              <a:rPr lang="en-US" sz="280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NOAA Coastal Change Analysis Program</a:t>
            </a:r>
            <a:r>
              <a:rPr lang="en-US" sz="2800">
                <a:solidFill>
                  <a:schemeClr val="dk1"/>
                </a:solidFill>
                <a:latin typeface="Calibri"/>
                <a:ea typeface="Calibri"/>
                <a:cs typeface="Calibri"/>
                <a:sym typeface="Calibri"/>
              </a:rPr>
              <a:t> to see the changes land cover class features in the watershed where the development is proposed	</a:t>
            </a:r>
            <a:endParaRPr sz="2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Development Highlight</a:t>
            </a:r>
            <a:endParaRPr/>
          </a:p>
        </p:txBody>
      </p:sp>
      <p:sp>
        <p:nvSpPr>
          <p:cNvPr id="111" name="Google Shape;111;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Application No. 2023-36 - Conditional Use</a:t>
            </a:r>
            <a:endParaRPr/>
          </a:p>
          <a:p>
            <a:pPr marL="228600" lvl="0" indent="-228600" algn="l" rtl="0">
              <a:lnSpc>
                <a:spcPct val="90000"/>
              </a:lnSpc>
              <a:spcBef>
                <a:spcPts val="1600"/>
              </a:spcBef>
              <a:spcAft>
                <a:spcPts val="1600"/>
              </a:spcAft>
              <a:buClr>
                <a:schemeClr val="dk1"/>
              </a:buClr>
              <a:buSzPts val="2800"/>
              <a:buChar char="●"/>
            </a:pPr>
            <a:r>
              <a:rPr lang="en-US"/>
              <a:t>Application No. 2025-67 - Zone Change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Conditional Use Application No. 2023-36</a:t>
            </a:r>
            <a:endParaRPr/>
          </a:p>
        </p:txBody>
      </p:sp>
      <p:pic>
        <p:nvPicPr>
          <p:cNvPr id="117" name="Google Shape;117;p5" title="EFA3DA14-06A8-4988-85E7-71BF77A03325_1_105_c.jpeg"/>
          <p:cNvPicPr preferRelativeResize="0"/>
          <p:nvPr/>
        </p:nvPicPr>
        <p:blipFill>
          <a:blip r:embed="rId3">
            <a:alphaModFix/>
          </a:blip>
          <a:stretch>
            <a:fillRect/>
          </a:stretch>
        </p:blipFill>
        <p:spPr>
          <a:xfrm>
            <a:off x="704700" y="1940524"/>
            <a:ext cx="5236476" cy="3471750"/>
          </a:xfrm>
          <a:prstGeom prst="rect">
            <a:avLst/>
          </a:prstGeom>
          <a:noFill/>
          <a:ln>
            <a:noFill/>
          </a:ln>
        </p:spPr>
      </p:pic>
      <p:pic>
        <p:nvPicPr>
          <p:cNvPr id="118" name="Google Shape;118;p5" title="Screen Shot 2026-09-23 at 3.26.26 PM.png"/>
          <p:cNvPicPr preferRelativeResize="0"/>
          <p:nvPr/>
        </p:nvPicPr>
        <p:blipFill>
          <a:blip r:embed="rId4">
            <a:alphaModFix/>
          </a:blip>
          <a:stretch>
            <a:fillRect/>
          </a:stretch>
        </p:blipFill>
        <p:spPr>
          <a:xfrm>
            <a:off x="6197550" y="1944407"/>
            <a:ext cx="5236475" cy="3464542"/>
          </a:xfrm>
          <a:prstGeom prst="rect">
            <a:avLst/>
          </a:prstGeom>
          <a:noFill/>
          <a:ln>
            <a:noFill/>
          </a:ln>
        </p:spPr>
      </p:pic>
      <p:sp>
        <p:nvSpPr>
          <p:cNvPr id="119" name="Google Shape;119;p5"/>
          <p:cNvSpPr txBox="1">
            <a:spLocks noGrp="1"/>
          </p:cNvSpPr>
          <p:nvPr>
            <p:ph type="title"/>
          </p:nvPr>
        </p:nvSpPr>
        <p:spPr>
          <a:xfrm>
            <a:off x="838200" y="5412275"/>
            <a:ext cx="4211700" cy="7401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1900"/>
              <a:t>March 28, 2024</a:t>
            </a:r>
            <a:endParaRPr sz="1900"/>
          </a:p>
        </p:txBody>
      </p:sp>
      <p:sp>
        <p:nvSpPr>
          <p:cNvPr id="120" name="Google Shape;120;p5"/>
          <p:cNvSpPr txBox="1">
            <a:spLocks noGrp="1"/>
          </p:cNvSpPr>
          <p:nvPr>
            <p:ph type="title"/>
          </p:nvPr>
        </p:nvSpPr>
        <p:spPr>
          <a:xfrm>
            <a:off x="6768075" y="5412275"/>
            <a:ext cx="4211700" cy="7401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1900"/>
              <a:t>May 29, 2025</a:t>
            </a:r>
            <a:endParaRPr sz="19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g40a0ad297ac_1_12"/>
          <p:cNvSpPr txBox="1">
            <a:spLocks noGrp="1"/>
          </p:cNvSpPr>
          <p:nvPr>
            <p:ph type="title"/>
          </p:nvPr>
        </p:nvSpPr>
        <p:spPr>
          <a:xfrm>
            <a:off x="838200" y="321025"/>
            <a:ext cx="9107100" cy="946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Zone Change Application No. 2025-67</a:t>
            </a:r>
            <a:endParaRPr/>
          </a:p>
        </p:txBody>
      </p:sp>
      <p:pic>
        <p:nvPicPr>
          <p:cNvPr id="126" name="Google Shape;126;g40a0ad297ac_1_12" title="Screen Shot 2026-09-23 at 3.42.52 PM.png"/>
          <p:cNvPicPr preferRelativeResize="0"/>
          <p:nvPr/>
        </p:nvPicPr>
        <p:blipFill>
          <a:blip r:embed="rId3">
            <a:alphaModFix/>
          </a:blip>
          <a:stretch>
            <a:fillRect/>
          </a:stretch>
        </p:blipFill>
        <p:spPr>
          <a:xfrm>
            <a:off x="1817275" y="1267825"/>
            <a:ext cx="8238275" cy="53339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h4ecccc91621d347_0_25"/>
          <p:cNvSpPr txBox="1">
            <a:spLocks noGrp="1"/>
          </p:cNvSpPr>
          <p:nvPr>
            <p:ph type="title"/>
          </p:nvPr>
        </p:nvSpPr>
        <p:spPr>
          <a:xfrm>
            <a:off x="838200" y="321025"/>
            <a:ext cx="9107100" cy="946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Land Cover/Watershed Analysis</a:t>
            </a:r>
            <a:endParaRPr/>
          </a:p>
        </p:txBody>
      </p:sp>
      <p:sp>
        <p:nvSpPr>
          <p:cNvPr id="132" name="Google Shape;132;h4ecccc91621d347_0_25"/>
          <p:cNvSpPr txBox="1"/>
          <p:nvPr/>
        </p:nvSpPr>
        <p:spPr>
          <a:xfrm>
            <a:off x="908525" y="1797425"/>
            <a:ext cx="10582500" cy="4197600"/>
          </a:xfrm>
          <a:prstGeom prst="rect">
            <a:avLst/>
          </a:prstGeom>
          <a:noFill/>
          <a:ln>
            <a:noFill/>
          </a:ln>
        </p:spPr>
        <p:txBody>
          <a:bodyPr spcFirstLastPara="1" wrap="square" lIns="91425" tIns="91425" rIns="91425" bIns="91425" anchor="t" anchorCtr="0">
            <a:noAutofit/>
          </a:bodyPr>
          <a:lstStyle/>
          <a:p>
            <a:pPr marL="457200" lvl="0" indent="-406400" algn="l" rtl="0">
              <a:spcBef>
                <a:spcPts val="0"/>
              </a:spcBef>
              <a:spcAft>
                <a:spcPts val="0"/>
              </a:spcAft>
              <a:buClr>
                <a:schemeClr val="dk1"/>
              </a:buClr>
              <a:buSzPts val="2800"/>
              <a:buFont typeface="Calibri"/>
              <a:buChar char="●"/>
            </a:pPr>
            <a:r>
              <a:rPr lang="en-US" sz="280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NOAA Coastal Change Analysis Program</a:t>
            </a:r>
            <a:r>
              <a:rPr lang="en-US" sz="2800">
                <a:solidFill>
                  <a:schemeClr val="dk1"/>
                </a:solidFill>
                <a:latin typeface="Calibri"/>
                <a:ea typeface="Calibri"/>
                <a:cs typeface="Calibri"/>
                <a:sym typeface="Calibri"/>
              </a:rPr>
              <a:t> to see the changes land cover class features in the watershed where the development is proposed	</a:t>
            </a:r>
            <a:endParaRPr sz="2800">
              <a:solidFill>
                <a:schemeClr val="dk1"/>
              </a:solidFill>
              <a:latin typeface="Calibri"/>
              <a:ea typeface="Calibri"/>
              <a:cs typeface="Calibri"/>
              <a:sym typeface="Calibri"/>
            </a:endParaRPr>
          </a:p>
          <a:p>
            <a:pPr marL="914400" lvl="1" indent="-406400" algn="l" rtl="0">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Issue: NOAA-CCAP for Guam compares class features between 2005 - 2015</a:t>
            </a:r>
            <a:endParaRPr sz="2800">
              <a:solidFill>
                <a:schemeClr val="dk1"/>
              </a:solidFill>
              <a:latin typeface="Calibri"/>
              <a:ea typeface="Calibri"/>
              <a:cs typeface="Calibri"/>
              <a:sym typeface="Calibri"/>
            </a:endParaRPr>
          </a:p>
          <a:p>
            <a:pPr marL="914400" lvl="1" indent="-406400" algn="l" rtl="0">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We do have 2022 land cover data provided by NOAA. However, we have not been able to analyze the percentages of the different land cover for each watershed.</a:t>
            </a:r>
            <a:endParaRPr sz="2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1642</Words>
  <Application>Microsoft Office PowerPoint</Application>
  <PresentationFormat>Widescreen</PresentationFormat>
  <Paragraphs>120</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Roboto</vt:lpstr>
      <vt:lpstr>Calibri</vt:lpstr>
      <vt:lpstr>Arial</vt:lpstr>
      <vt:lpstr>Oswald</vt:lpstr>
      <vt:lpstr>Average</vt:lpstr>
      <vt:lpstr>Slate</vt:lpstr>
      <vt:lpstr>ARC Geodatabase</vt:lpstr>
      <vt:lpstr>Application Review Committee (ARC)</vt:lpstr>
      <vt:lpstr>Application Review Committee (ARC)</vt:lpstr>
      <vt:lpstr>Bureau of Statistics and Plans (BSP)</vt:lpstr>
      <vt:lpstr>Guam Coastal Management Program (GCMP)</vt:lpstr>
      <vt:lpstr>Considerations for BSP’s Position</vt:lpstr>
      <vt:lpstr>Land Cover/Watershed Analysis</vt:lpstr>
      <vt:lpstr>Development Highlight</vt:lpstr>
      <vt:lpstr>Conditional Use Application No. 2023-36</vt:lpstr>
      <vt:lpstr>Zone Change Application No. 2025-67</vt:lpstr>
      <vt:lpstr>Land Cover/Watershed Analysis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James E. Pangelinan III</dc:creator>
  <cp:lastModifiedBy>James E. Pangelinan III</cp:lastModifiedBy>
  <cp:revision>1</cp:revision>
  <cp:lastPrinted>2026-09-23T23:17:13Z</cp:lastPrinted>
  <dcterms:created xsi:type="dcterms:W3CDTF">2026-09-20T23:13:23Z</dcterms:created>
  <dcterms:modified xsi:type="dcterms:W3CDTF">2026-09-24T00:41:41Z</dcterms:modified>
</cp:coreProperties>
</file>