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7" r:id="rId2"/>
    <p:sldId id="328" r:id="rId3"/>
    <p:sldId id="295" r:id="rId4"/>
    <p:sldId id="282" r:id="rId5"/>
    <p:sldId id="273" r:id="rId6"/>
    <p:sldId id="272" r:id="rId7"/>
    <p:sldId id="324" r:id="rId8"/>
    <p:sldId id="274" r:id="rId9"/>
    <p:sldId id="288" r:id="rId10"/>
    <p:sldId id="289" r:id="rId11"/>
    <p:sldId id="297" r:id="rId12"/>
    <p:sldId id="299" r:id="rId13"/>
    <p:sldId id="320" r:id="rId14"/>
    <p:sldId id="317" r:id="rId15"/>
    <p:sldId id="256" r:id="rId16"/>
    <p:sldId id="329" r:id="rId17"/>
    <p:sldId id="303" r:id="rId18"/>
    <p:sldId id="318" r:id="rId19"/>
    <p:sldId id="319" r:id="rId20"/>
    <p:sldId id="316" r:id="rId21"/>
  </p:sldIdLst>
  <p:sldSz cx="12192000" cy="6858000"/>
  <p:notesSz cx="6858000" cy="9144000"/>
  <p:defaultTextStyle>
    <a:defPPr>
      <a:defRPr lang="en-G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id="{A9079B93-5198-42F7-A70E-25D5236F5484}">
          <p14:sldIdLst>
            <p14:sldId id="257"/>
            <p14:sldId id="328"/>
            <p14:sldId id="295"/>
            <p14:sldId id="282"/>
            <p14:sldId id="273"/>
            <p14:sldId id="272"/>
            <p14:sldId id="324"/>
            <p14:sldId id="274"/>
            <p14:sldId id="288"/>
            <p14:sldId id="289"/>
            <p14:sldId id="297"/>
            <p14:sldId id="299"/>
            <p14:sldId id="320"/>
            <p14:sldId id="317"/>
            <p14:sldId id="256"/>
          </p14:sldIdLst>
        </p14:section>
        <p14:section name="Not Using" id="{D08B67B8-DE67-4B4A-88DF-15D52B8D9E65}">
          <p14:sldIdLst>
            <p14:sldId id="329"/>
            <p14:sldId id="303"/>
            <p14:sldId id="318"/>
            <p14:sldId id="319"/>
            <p14:sldId id="31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8E6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1EB96C-3939-0348-B869-32DDA0EBACB7}" v="9" dt="2026-09-24T17:57:35.9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23" autoAdjust="0"/>
    <p:restoredTop sz="89931" autoAdjust="0"/>
  </p:normalViewPr>
  <p:slideViewPr>
    <p:cSldViewPr snapToGrid="0">
      <p:cViewPr>
        <p:scale>
          <a:sx n="72" d="100"/>
          <a:sy n="72" d="100"/>
        </p:scale>
        <p:origin x="1688" y="1056"/>
      </p:cViewPr>
      <p:guideLst/>
    </p:cSldViewPr>
  </p:slid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374AD1-9494-4669-8B15-27D0DC09A630}" type="datetimeFigureOut">
              <a:rPr lang="en-GU" smtClean="0"/>
              <a:t>9/24/26</a:t>
            </a:fld>
            <a:endParaRPr lang="en-G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2D2C81-5874-4E0D-ADF5-B5C471AC0CAF}" type="slidenum">
              <a:rPr lang="en-GU" smtClean="0"/>
              <a:t>‹#›</a:t>
            </a:fld>
            <a:endParaRPr lang="en-GU"/>
          </a:p>
        </p:txBody>
      </p:sp>
    </p:spTree>
    <p:extLst>
      <p:ext uri="{BB962C8B-B14F-4D97-AF65-F5344CB8AC3E}">
        <p14:creationId xmlns:p14="http://schemas.microsoft.com/office/powerpoint/2010/main" val="30120248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U" dirty="0"/>
              <a:t>Good morning, everyone! My name is Atasha Bautista, and I work with Dr. Nathan Habana, Jovic Caasi, </a:t>
            </a:r>
            <a:r>
              <a:rPr lang="en-US" dirty="0"/>
              <a:t>Mary Clare Snaer, </a:t>
            </a:r>
            <a:r>
              <a:rPr lang="en-GU" dirty="0"/>
              <a:t>and Todd Wood as part of the modeling team. Today, I’ll be presenting our work on the nitrate-N solute transport model of the Tomhom Basin, which is now published as WERI Technical Report 191.</a:t>
            </a:r>
          </a:p>
        </p:txBody>
      </p:sp>
      <p:sp>
        <p:nvSpPr>
          <p:cNvPr id="4" name="Slide Number Placeholder 3"/>
          <p:cNvSpPr>
            <a:spLocks noGrp="1"/>
          </p:cNvSpPr>
          <p:nvPr>
            <p:ph type="sldNum" sz="quarter" idx="5"/>
          </p:nvPr>
        </p:nvSpPr>
        <p:spPr/>
        <p:txBody>
          <a:bodyPr/>
          <a:lstStyle/>
          <a:p>
            <a:fld id="{082D2C81-5874-4E0D-ADF5-B5C471AC0CAF}" type="slidenum">
              <a:rPr lang="en-GU" smtClean="0"/>
              <a:t>1</a:t>
            </a:fld>
            <a:endParaRPr lang="en-GU"/>
          </a:p>
        </p:txBody>
      </p:sp>
    </p:spTree>
    <p:extLst>
      <p:ext uri="{BB962C8B-B14F-4D97-AF65-F5344CB8AC3E}">
        <p14:creationId xmlns:p14="http://schemas.microsoft.com/office/powerpoint/2010/main" val="4202370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U" dirty="0"/>
              <a:t>Nitrate-N is</a:t>
            </a:r>
            <a:r>
              <a:rPr lang="en-US" dirty="0"/>
              <a:t> </a:t>
            </a:r>
            <a:r>
              <a:rPr lang="en-GU" dirty="0"/>
              <a:t>widely</a:t>
            </a:r>
            <a:r>
              <a:rPr lang="en-US" dirty="0"/>
              <a:t> used as an </a:t>
            </a:r>
            <a:r>
              <a:rPr lang="en-GU" dirty="0"/>
              <a:t>indicator of groundwater contamination</a:t>
            </a:r>
            <a:r>
              <a:rPr lang="en-US" dirty="0"/>
              <a:t>. </a:t>
            </a:r>
          </a:p>
          <a:p>
            <a:endParaRPr lang="en-US" dirty="0"/>
          </a:p>
          <a:p>
            <a:r>
              <a:rPr lang="en-GU" dirty="0"/>
              <a:t>Historical monitoring data have shown increasing nitrate-N trends in production wells, first documented by McDonald in 2002 and later by </a:t>
            </a:r>
            <a:r>
              <a:rPr lang="en-GU" dirty="0" err="1"/>
              <a:t>Bulaklak</a:t>
            </a:r>
            <a:r>
              <a:rPr lang="en-GU" dirty="0"/>
              <a:t> in 2020, who found increasing trends in about half of the 146 production wells studied.</a:t>
            </a:r>
            <a:endParaRPr lang="en-US" dirty="0"/>
          </a:p>
          <a:p>
            <a:endParaRPr lang="en-GU" dirty="0"/>
          </a:p>
          <a:p>
            <a:r>
              <a:rPr lang="en-GU" dirty="0"/>
              <a:t>Nitrate can originate from both natural and human-related sources. Natural sources include legumes and decomposing organic matter, while additional inputs can come from agricultural activities and wastewater. Nitrate generally forms when nitrogen from these sources enters the system</a:t>
            </a:r>
            <a:r>
              <a:rPr lang="en-US" dirty="0"/>
              <a:t> </a:t>
            </a:r>
            <a:r>
              <a:rPr lang="en-GU" dirty="0"/>
              <a:t>and undergoes processes such as ammonification and nitrification. When nitrates inputs exceed the natural uptake, excess nitrate can leach into the groundwater.</a:t>
            </a:r>
            <a:endParaRPr lang="en-US" dirty="0"/>
          </a:p>
          <a:p>
            <a:endParaRPr lang="en-GU" dirty="0"/>
          </a:p>
          <a:p>
            <a:r>
              <a:rPr lang="en-GU" dirty="0"/>
              <a:t>One potential contributor to the increasing nitrate-N trends observed in production wells is wastewater discharge, particularly from septic systems. These concerns led to the request for solute transport modeling to better understand nitrate movement within the aquifer.</a:t>
            </a:r>
          </a:p>
          <a:p>
            <a:endParaRPr lang="en-US" dirty="0"/>
          </a:p>
        </p:txBody>
      </p:sp>
      <p:sp>
        <p:nvSpPr>
          <p:cNvPr id="4" name="Slide Number Placeholder 3"/>
          <p:cNvSpPr>
            <a:spLocks noGrp="1"/>
          </p:cNvSpPr>
          <p:nvPr>
            <p:ph type="sldNum" sz="quarter" idx="5"/>
          </p:nvPr>
        </p:nvSpPr>
        <p:spPr/>
        <p:txBody>
          <a:bodyPr/>
          <a:lstStyle/>
          <a:p>
            <a:fld id="{082D2C81-5874-4E0D-ADF5-B5C471AC0CAF}" type="slidenum">
              <a:rPr lang="en-GU" smtClean="0"/>
              <a:t>2</a:t>
            </a:fld>
            <a:endParaRPr lang="en-GU"/>
          </a:p>
        </p:txBody>
      </p:sp>
    </p:spTree>
    <p:extLst>
      <p:ext uri="{BB962C8B-B14F-4D97-AF65-F5344CB8AC3E}">
        <p14:creationId xmlns:p14="http://schemas.microsoft.com/office/powerpoint/2010/main" val="10089528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U" dirty="0"/>
              <a:t>In response, the modeling team developed a pilot nitrate-N solute transport model for the Swamp Road area</a:t>
            </a:r>
            <a:r>
              <a:rPr lang="en-US" dirty="0"/>
              <a:t>, </a:t>
            </a:r>
            <a:r>
              <a:rPr lang="en-GU" dirty="0"/>
              <a:t>which spans fro</a:t>
            </a:r>
            <a:r>
              <a:rPr lang="en-US" dirty="0"/>
              <a:t>m parts of</a:t>
            </a:r>
            <a:r>
              <a:rPr lang="en-GU" dirty="0"/>
              <a:t> </a:t>
            </a:r>
            <a:r>
              <a:rPr lang="en-GU" dirty="0" err="1"/>
              <a:t>Astumbo</a:t>
            </a:r>
            <a:r>
              <a:rPr lang="en-US" dirty="0"/>
              <a:t> to </a:t>
            </a:r>
            <a:r>
              <a:rPr lang="en-GU" dirty="0"/>
              <a:t>Old South </a:t>
            </a:r>
            <a:r>
              <a:rPr lang="en-GU" dirty="0" err="1"/>
              <a:t>Finegaya</a:t>
            </a:r>
            <a:r>
              <a:rPr lang="en-US" dirty="0" err="1"/>
              <a:t>n</a:t>
            </a:r>
            <a:r>
              <a:rPr lang="en-US" dirty="0"/>
              <a:t>. </a:t>
            </a:r>
            <a:endParaRPr lang="en-PH" dirty="0"/>
          </a:p>
        </p:txBody>
      </p:sp>
      <p:sp>
        <p:nvSpPr>
          <p:cNvPr id="4" name="Slide Number Placeholder 3"/>
          <p:cNvSpPr>
            <a:spLocks noGrp="1"/>
          </p:cNvSpPr>
          <p:nvPr>
            <p:ph type="sldNum" sz="quarter" idx="5"/>
          </p:nvPr>
        </p:nvSpPr>
        <p:spPr/>
        <p:txBody>
          <a:bodyPr/>
          <a:lstStyle/>
          <a:p>
            <a:fld id="{082D2C81-5874-4E0D-ADF5-B5C471AC0CAF}" type="slidenum">
              <a:rPr lang="en-GU" smtClean="0"/>
              <a:t>3</a:t>
            </a:fld>
            <a:endParaRPr lang="en-GU"/>
          </a:p>
        </p:txBody>
      </p:sp>
    </p:spTree>
    <p:extLst>
      <p:ext uri="{BB962C8B-B14F-4D97-AF65-F5344CB8AC3E}">
        <p14:creationId xmlns:p14="http://schemas.microsoft.com/office/powerpoint/2010/main" val="11944410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U" dirty="0"/>
              <a:t>The full technical report for this pilot study is available through the Guam Hydrologic Survey and WERI websites.</a:t>
            </a:r>
            <a:endParaRPr lang="en-US" dirty="0"/>
          </a:p>
          <a:p>
            <a:endParaRPr lang="en-GU" dirty="0"/>
          </a:p>
          <a:p>
            <a:r>
              <a:rPr lang="en-GU" dirty="0"/>
              <a:t>For this study, one of the scenarios looked at septic systems within a planned residential development in the Swamp Road area. The simulation included newly proposed residential parcels, with one-eighth-acre lots in the upper portion of the study area and 0.44-acre lots, or just under half an acre, in the lower portion.</a:t>
            </a:r>
            <a:endParaRPr lang="en-US" dirty="0"/>
          </a:p>
          <a:p>
            <a:endParaRPr lang="en-GU" dirty="0"/>
          </a:p>
          <a:p>
            <a:r>
              <a:rPr lang="en-GU" dirty="0"/>
              <a:t>This pilot study then served as the basis for the nitrate-N solute transport model developed for the Tomhom Aquifer Basin. If you’re interested in learning more about the study, you can scan the QR code shown here.</a:t>
            </a:r>
          </a:p>
        </p:txBody>
      </p:sp>
      <p:sp>
        <p:nvSpPr>
          <p:cNvPr id="4" name="Slide Number Placeholder 3"/>
          <p:cNvSpPr>
            <a:spLocks noGrp="1"/>
          </p:cNvSpPr>
          <p:nvPr>
            <p:ph type="sldNum" sz="quarter" idx="5"/>
          </p:nvPr>
        </p:nvSpPr>
        <p:spPr/>
        <p:txBody>
          <a:bodyPr/>
          <a:lstStyle/>
          <a:p>
            <a:fld id="{082D2C81-5874-4E0D-ADF5-B5C471AC0CAF}" type="slidenum">
              <a:rPr lang="en-GU" smtClean="0"/>
              <a:t>4</a:t>
            </a:fld>
            <a:endParaRPr lang="en-GU"/>
          </a:p>
        </p:txBody>
      </p:sp>
    </p:spTree>
    <p:extLst>
      <p:ext uri="{BB962C8B-B14F-4D97-AF65-F5344CB8AC3E}">
        <p14:creationId xmlns:p14="http://schemas.microsoft.com/office/powerpoint/2010/main" val="1306751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Building on our pilot study, we expanded the analysis to a larger area.</a:t>
            </a:r>
            <a:endParaRPr lang="en-PH" dirty="0"/>
          </a:p>
        </p:txBody>
      </p:sp>
      <p:sp>
        <p:nvSpPr>
          <p:cNvPr id="4" name="Slide Number Placeholder 3"/>
          <p:cNvSpPr>
            <a:spLocks noGrp="1"/>
          </p:cNvSpPr>
          <p:nvPr>
            <p:ph type="sldNum" sz="quarter" idx="5"/>
          </p:nvPr>
        </p:nvSpPr>
        <p:spPr/>
        <p:txBody>
          <a:bodyPr/>
          <a:lstStyle/>
          <a:p>
            <a:fld id="{082D2C81-5874-4E0D-ADF5-B5C471AC0CAF}" type="slidenum">
              <a:rPr lang="en-GU" smtClean="0"/>
              <a:t>5</a:t>
            </a:fld>
            <a:endParaRPr lang="en-GU"/>
          </a:p>
        </p:txBody>
      </p:sp>
    </p:spTree>
    <p:extLst>
      <p:ext uri="{BB962C8B-B14F-4D97-AF65-F5344CB8AC3E}">
        <p14:creationId xmlns:p14="http://schemas.microsoft.com/office/powerpoint/2010/main" val="11741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area is the Tomhom </a:t>
            </a:r>
            <a:r>
              <a:rPr lang="en-GU" dirty="0"/>
              <a:t>Basin</a:t>
            </a:r>
            <a:r>
              <a:rPr lang="en-US" dirty="0"/>
              <a:t>. </a:t>
            </a:r>
            <a:r>
              <a:rPr lang="en-GU" dirty="0"/>
              <a:t>A technical report has also been prepared for this study, which you can refer to for more detailed information.</a:t>
            </a:r>
            <a:r>
              <a:rPr lang="en-US" dirty="0"/>
              <a:t> </a:t>
            </a:r>
            <a:endParaRPr lang="en-PH" dirty="0"/>
          </a:p>
        </p:txBody>
      </p:sp>
      <p:sp>
        <p:nvSpPr>
          <p:cNvPr id="4" name="Slide Number Placeholder 3"/>
          <p:cNvSpPr>
            <a:spLocks noGrp="1"/>
          </p:cNvSpPr>
          <p:nvPr>
            <p:ph type="sldNum" sz="quarter" idx="5"/>
          </p:nvPr>
        </p:nvSpPr>
        <p:spPr/>
        <p:txBody>
          <a:bodyPr/>
          <a:lstStyle/>
          <a:p>
            <a:fld id="{082D2C81-5874-4E0D-ADF5-B5C471AC0CAF}" type="slidenum">
              <a:rPr lang="en-GU" smtClean="0"/>
              <a:t>6</a:t>
            </a:fld>
            <a:endParaRPr lang="en-GU"/>
          </a:p>
        </p:txBody>
      </p:sp>
    </p:spTree>
    <p:extLst>
      <p:ext uri="{BB962C8B-B14F-4D97-AF65-F5344CB8AC3E}">
        <p14:creationId xmlns:p14="http://schemas.microsoft.com/office/powerpoint/2010/main" val="37207438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37081-7D40-AAE2-D7FD-B13F4901CD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450C70-F0DF-1FFD-B15B-F71A5007D3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723289-48F4-DA1A-7E1E-FFF5E1D79607}"/>
              </a:ext>
            </a:extLst>
          </p:cNvPr>
          <p:cNvSpPr>
            <a:spLocks noGrp="1"/>
          </p:cNvSpPr>
          <p:nvPr>
            <p:ph type="body" idx="1"/>
          </p:nvPr>
        </p:nvSpPr>
        <p:spPr/>
        <p:txBody>
          <a:bodyPr/>
          <a:lstStyle/>
          <a:p>
            <a:r>
              <a:rPr lang="en-GU" dirty="0"/>
              <a:t>For this model, we compiled data on potential nitrogen sources across the basin. Land-cover data from 2006 were used to represent area-based sources, such as agriculture and legumes. For potential septic locations, we used the 2006 septic tank survey by Habana and Heitz, along with GWA unsewered water-meter dat</a:t>
            </a:r>
            <a:r>
              <a:rPr lang="en-US" dirty="0"/>
              <a:t>a.</a:t>
            </a:r>
            <a:endParaRPr lang="en-GU" dirty="0"/>
          </a:p>
        </p:txBody>
      </p:sp>
      <p:sp>
        <p:nvSpPr>
          <p:cNvPr id="4" name="Slide Number Placeholder 3">
            <a:extLst>
              <a:ext uri="{FF2B5EF4-FFF2-40B4-BE49-F238E27FC236}">
                <a16:creationId xmlns:a16="http://schemas.microsoft.com/office/drawing/2014/main" id="{2EFCADAA-4DAA-16BF-3BF7-C2932C9CF757}"/>
              </a:ext>
            </a:extLst>
          </p:cNvPr>
          <p:cNvSpPr>
            <a:spLocks noGrp="1"/>
          </p:cNvSpPr>
          <p:nvPr>
            <p:ph type="sldNum" sz="quarter" idx="5"/>
          </p:nvPr>
        </p:nvSpPr>
        <p:spPr/>
        <p:txBody>
          <a:bodyPr/>
          <a:lstStyle/>
          <a:p>
            <a:fld id="{082D2C81-5874-4E0D-ADF5-B5C471AC0CAF}" type="slidenum">
              <a:rPr lang="en-GU" smtClean="0"/>
              <a:t>7</a:t>
            </a:fld>
            <a:endParaRPr lang="en-GU"/>
          </a:p>
        </p:txBody>
      </p:sp>
    </p:spTree>
    <p:extLst>
      <p:ext uri="{BB962C8B-B14F-4D97-AF65-F5344CB8AC3E}">
        <p14:creationId xmlns:p14="http://schemas.microsoft.com/office/powerpoint/2010/main" val="134392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U" b="0" dirty="0"/>
              <a:t>This figure provides a general overview of how the</a:t>
            </a:r>
            <a:r>
              <a:rPr lang="en-US" b="0" dirty="0"/>
              <a:t> solute transport </a:t>
            </a:r>
            <a:r>
              <a:rPr lang="en-GU" b="0" dirty="0"/>
              <a:t>model was developed.</a:t>
            </a:r>
            <a:endParaRPr lang="en-US" b="0" dirty="0"/>
          </a:p>
          <a:p>
            <a:endParaRPr lang="en-GU" b="0" dirty="0"/>
          </a:p>
          <a:p>
            <a:r>
              <a:rPr lang="en-GU" b="0" dirty="0"/>
              <a:t>We first prepared the shapefiles in ArcGIS Pro, including the model boundary, production wells, and potential nitrate sources. These files were then imported into the Groundwater Modeling System, or GMS, which was the main software used to build</a:t>
            </a:r>
            <a:r>
              <a:rPr lang="en-US" b="0" dirty="0"/>
              <a:t> </a:t>
            </a:r>
            <a:r>
              <a:rPr lang="en-GU" b="0" dirty="0"/>
              <a:t>model.</a:t>
            </a:r>
            <a:endParaRPr lang="en-US" b="0" dirty="0"/>
          </a:p>
          <a:p>
            <a:endParaRPr lang="en-GU" b="0" dirty="0"/>
          </a:p>
          <a:p>
            <a:r>
              <a:rPr lang="en-GU" b="0" dirty="0"/>
              <a:t>Within GMS, we converted the shapefiles into conceptual model coverages and generated the 3-D Voronoi mesh grid. We then used MODFLOW-USG Transport as the numerical modeling code to simulate groundwater flow and solute transport.</a:t>
            </a:r>
            <a:endParaRPr lang="en-US" b="0" dirty="0"/>
          </a:p>
          <a:p>
            <a:endParaRPr lang="en-GU" b="0" dirty="0"/>
          </a:p>
          <a:p>
            <a:r>
              <a:rPr lang="en-GU" b="0" dirty="0"/>
              <a:t>Using the different MODFLOW packages, we assigned flow rates and nitrate-N concentrations to the nitrate sources, while production wells were assigned their average pumping rates. </a:t>
            </a:r>
            <a:endParaRPr lang="en-US" b="0" dirty="0"/>
          </a:p>
          <a:p>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In modeling, we try to bring in hydrologic values and boundaries from the real world (such as pump rate and well depth). Where data was unavailable, we used reasonable assumptions—for example, a household of six using 60 gallons per person per day, discharged through a septic system. </a:t>
            </a:r>
            <a:endParaRPr lang="en-US" b="0" dirty="0"/>
          </a:p>
          <a:p>
            <a:endParaRPr lang="en-US" b="0" dirty="0"/>
          </a:p>
          <a:p>
            <a:r>
              <a:rPr lang="en-GU" dirty="0"/>
              <a:t>Once these inputs were established, we were able to run the different nitrate-N transport scenarios</a:t>
            </a:r>
            <a:r>
              <a:rPr lang="en-US" dirty="0"/>
              <a:t>.</a:t>
            </a:r>
          </a:p>
          <a:p>
            <a:endParaRPr lang="en-US" b="0" dirty="0"/>
          </a:p>
          <a:p>
            <a:endParaRPr lang="en-GU" b="0" dirty="0"/>
          </a:p>
          <a:p>
            <a:endParaRPr lang="en-PH" dirty="0"/>
          </a:p>
        </p:txBody>
      </p:sp>
      <p:sp>
        <p:nvSpPr>
          <p:cNvPr id="4" name="Slide Number Placeholder 3"/>
          <p:cNvSpPr>
            <a:spLocks noGrp="1"/>
          </p:cNvSpPr>
          <p:nvPr>
            <p:ph type="sldNum" sz="quarter" idx="5"/>
          </p:nvPr>
        </p:nvSpPr>
        <p:spPr/>
        <p:txBody>
          <a:bodyPr/>
          <a:lstStyle/>
          <a:p>
            <a:fld id="{082D2C81-5874-4E0D-ADF5-B5C471AC0CAF}" type="slidenum">
              <a:rPr lang="en-GU" smtClean="0"/>
              <a:t>8</a:t>
            </a:fld>
            <a:endParaRPr lang="en-GU"/>
          </a:p>
        </p:txBody>
      </p:sp>
    </p:spTree>
    <p:extLst>
      <p:ext uri="{BB962C8B-B14F-4D97-AF65-F5344CB8AC3E}">
        <p14:creationId xmlns:p14="http://schemas.microsoft.com/office/powerpoint/2010/main" val="42193871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for the results, </a:t>
            </a:r>
            <a:r>
              <a:rPr lang="en-US" sz="1200" b="0" i="0" u="none" strike="noStrike" dirty="0">
                <a:solidFill>
                  <a:srgbClr val="000000"/>
                </a:solidFill>
                <a:effectLst/>
                <a:latin typeface="Times New Roman" panose="02020603050405020304" pitchFamily="18" charset="0"/>
              </a:rPr>
              <a:t>we ran 3 model objectives, as 3 scenarios with varying conditions.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dirty="0">
              <a:solidFill>
                <a:srgbClr val="000000"/>
              </a:solidFill>
              <a:effectLst/>
              <a:latin typeface="Times New Roman" panose="02020603050405020304" pitchFamily="18" charset="0"/>
            </a:endParaRPr>
          </a:p>
          <a:p>
            <a:pPr marL="171450" indent="-171450">
              <a:spcBef>
                <a:spcPts val="1200"/>
              </a:spcBef>
              <a:buFontTx/>
              <a:buChar char="-"/>
            </a:pPr>
            <a:r>
              <a:rPr lang="en-US" sz="1200" dirty="0">
                <a:latin typeface="Rockwell" panose="02060603020205020403" pitchFamily="18" charset="0"/>
              </a:rPr>
              <a:t>Scenario 1 – Natural </a:t>
            </a:r>
            <a:r>
              <a:rPr lang="en-US" i="0" dirty="0"/>
              <a:t>(meaning legumes, </a:t>
            </a:r>
            <a:r>
              <a:rPr lang="en-US" i="0" dirty="0" err="1"/>
              <a:t>tangantangan</a:t>
            </a:r>
            <a:r>
              <a:rPr lang="en-US" i="0" dirty="0"/>
              <a:t>) </a:t>
            </a:r>
            <a:r>
              <a:rPr lang="en-US" sz="1200" dirty="0">
                <a:latin typeface="Rockwell" panose="02060603020205020403" pitchFamily="18" charset="0"/>
              </a:rPr>
              <a:t>and Agriculture + Wells off  </a:t>
            </a:r>
          </a:p>
          <a:p>
            <a:pPr marL="171450" indent="-171450">
              <a:spcBef>
                <a:spcPts val="1200"/>
              </a:spcBef>
              <a:buFontTx/>
              <a:buChar char="-"/>
            </a:pPr>
            <a:r>
              <a:rPr lang="en-US" sz="1200" dirty="0">
                <a:latin typeface="Rockwell" panose="02060603020205020403" pitchFamily="18" charset="0"/>
              </a:rPr>
              <a:t>Scenario 2 – Natural and Agriculture + Wells on </a:t>
            </a:r>
          </a:p>
          <a:p>
            <a:pPr marL="171450" indent="-171450">
              <a:spcBef>
                <a:spcPts val="1200"/>
              </a:spcBef>
              <a:buFontTx/>
              <a:buChar char="-"/>
            </a:pPr>
            <a:r>
              <a:rPr lang="en-US" sz="1200" dirty="0">
                <a:latin typeface="Rockwell" panose="02060603020205020403" pitchFamily="18" charset="0"/>
              </a:rPr>
              <a:t>Scenario 3 – Natural and Agriculture + Septic + Wells on </a:t>
            </a:r>
          </a:p>
          <a:p>
            <a:pPr marL="171450" indent="-171450">
              <a:spcBef>
                <a:spcPts val="1200"/>
              </a:spcBef>
              <a:buFontTx/>
              <a:buChar char="-"/>
            </a:pPr>
            <a:endParaRPr lang="en-US" sz="1200" dirty="0">
              <a:latin typeface="Rockwell" panose="02060603020205020403" pitchFamily="18" charset="0"/>
            </a:endParaRPr>
          </a:p>
          <a:p>
            <a:pPr rtl="0">
              <a:spcBef>
                <a:spcPts val="0"/>
              </a:spcBef>
              <a:spcAft>
                <a:spcPts val="0"/>
              </a:spcAft>
            </a:pPr>
            <a:r>
              <a:rPr lang="en-US" sz="1200" b="0" i="0" u="none" strike="noStrike" dirty="0">
                <a:solidFill>
                  <a:srgbClr val="000000"/>
                </a:solidFill>
                <a:effectLst/>
                <a:latin typeface="Times New Roman" panose="02020603050405020304" pitchFamily="18" charset="0"/>
              </a:rPr>
              <a:t>I'll briefly summarize the key takeaways from each model results.</a:t>
            </a:r>
          </a:p>
          <a:p>
            <a:pPr marL="0" indent="0">
              <a:spcBef>
                <a:spcPts val="1200"/>
              </a:spcBef>
              <a:buFontTx/>
              <a:buNone/>
            </a:pPr>
            <a:endParaRPr lang="en-US" sz="1200" dirty="0">
              <a:latin typeface="Rockwell" panose="020606030202050204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dirty="0">
              <a:solidFill>
                <a:srgbClr val="000000"/>
              </a:solidFill>
              <a:effectLst/>
              <a:latin typeface="Times New Roman" panose="02020603050405020304" pitchFamily="18" charset="0"/>
            </a:endParaRPr>
          </a:p>
          <a:p>
            <a:pPr marL="0" indent="0">
              <a:buFontTx/>
              <a:buNone/>
            </a:pPr>
            <a:endParaRPr lang="en-US" dirty="0"/>
          </a:p>
        </p:txBody>
      </p:sp>
      <p:sp>
        <p:nvSpPr>
          <p:cNvPr id="4" name="Slide Number Placeholder 3"/>
          <p:cNvSpPr>
            <a:spLocks noGrp="1"/>
          </p:cNvSpPr>
          <p:nvPr>
            <p:ph type="sldNum" sz="quarter" idx="5"/>
          </p:nvPr>
        </p:nvSpPr>
        <p:spPr/>
        <p:txBody>
          <a:bodyPr/>
          <a:lstStyle/>
          <a:p>
            <a:fld id="{3DC0C7F1-C22F-4FD9-A4FF-B0D6176EB4E5}" type="slidenum">
              <a:rPr lang="en-GU" smtClean="0"/>
              <a:t>9</a:t>
            </a:fld>
            <a:endParaRPr lang="en-GU"/>
          </a:p>
        </p:txBody>
      </p:sp>
    </p:spTree>
    <p:extLst>
      <p:ext uri="{BB962C8B-B14F-4D97-AF65-F5344CB8AC3E}">
        <p14:creationId xmlns:p14="http://schemas.microsoft.com/office/powerpoint/2010/main" val="13304700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U" b="0" dirty="0"/>
              <a:t>In Scenario 1, we focused on nitrate-N from natural and agricultural sources, with no septic inputs and no groundwater pumping.</a:t>
            </a:r>
            <a:endParaRPr lang="en-US" b="0" dirty="0"/>
          </a:p>
          <a:p>
            <a:endParaRPr lang="en-GU" b="0" dirty="0"/>
          </a:p>
          <a:p>
            <a:r>
              <a:rPr lang="en-GU" b="0" dirty="0"/>
              <a:t>The scale on the left shows the</a:t>
            </a:r>
            <a:r>
              <a:rPr lang="en-US" b="0" dirty="0"/>
              <a:t> </a:t>
            </a:r>
            <a:r>
              <a:rPr lang="en-GU" b="0" dirty="0"/>
              <a:t>nitrate-N concentrations, ranging from 0 in white to 1 mg/L in blue.</a:t>
            </a:r>
            <a:endParaRPr lang="en-US" b="0" dirty="0"/>
          </a:p>
          <a:p>
            <a:endParaRPr lang="en-GU" b="0" dirty="0"/>
          </a:p>
          <a:p>
            <a:r>
              <a:rPr lang="en-GU" b="0" dirty="0"/>
              <a:t>The triangles represent </a:t>
            </a:r>
            <a:r>
              <a:rPr lang="en-US" b="0" dirty="0"/>
              <a:t>Ms. </a:t>
            </a:r>
            <a:r>
              <a:rPr lang="en-GU" b="0" dirty="0" err="1"/>
              <a:t>Bulaklak’s</a:t>
            </a:r>
            <a:r>
              <a:rPr lang="en-GU" b="0" dirty="0"/>
              <a:t> observed nitrate-N trends in production wells. We included these as a reference to compare the observed concentrations with our simulated results.</a:t>
            </a:r>
            <a:endParaRPr lang="en-US" b="0" dirty="0"/>
          </a:p>
          <a:p>
            <a:endParaRPr lang="en-US" b="0" dirty="0"/>
          </a:p>
          <a:p>
            <a:r>
              <a:rPr lang="en-GU" dirty="0"/>
              <a:t>In this scenario, the model shows concentrations up to about 1 mg/L in areas influenced by legumes and agriculture, while areas designated as recharge show concentrations near zero.</a:t>
            </a:r>
            <a:r>
              <a:rPr lang="en-US" dirty="0"/>
              <a:t> </a:t>
            </a:r>
            <a:endParaRPr lang="en-PH" dirty="0"/>
          </a:p>
        </p:txBody>
      </p:sp>
      <p:sp>
        <p:nvSpPr>
          <p:cNvPr id="4" name="Slide Number Placeholder 3"/>
          <p:cNvSpPr>
            <a:spLocks noGrp="1"/>
          </p:cNvSpPr>
          <p:nvPr>
            <p:ph type="sldNum" sz="quarter" idx="5"/>
          </p:nvPr>
        </p:nvSpPr>
        <p:spPr/>
        <p:txBody>
          <a:bodyPr/>
          <a:lstStyle/>
          <a:p>
            <a:fld id="{082D2C81-5874-4E0D-ADF5-B5C471AC0CAF}" type="slidenum">
              <a:rPr lang="en-GU" smtClean="0"/>
              <a:t>10</a:t>
            </a:fld>
            <a:endParaRPr lang="en-GU"/>
          </a:p>
        </p:txBody>
      </p:sp>
    </p:spTree>
    <p:extLst>
      <p:ext uri="{BB962C8B-B14F-4D97-AF65-F5344CB8AC3E}">
        <p14:creationId xmlns:p14="http://schemas.microsoft.com/office/powerpoint/2010/main" val="36892097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Here's scenario 2, similar to scenario 1 but with the wells activated.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Overall, there isn’t a major difference. The </a:t>
            </a:r>
            <a:r>
              <a:rPr lang="en-GU" dirty="0"/>
              <a:t>similarity between the two scenarios showed that pumping had minimal effect on the overall nitrate-N distribution under these</a:t>
            </a:r>
            <a:r>
              <a:rPr lang="en-US" dirty="0"/>
              <a:t> </a:t>
            </a:r>
            <a:r>
              <a:rPr lang="en-GU" dirty="0"/>
              <a:t>conditions. </a:t>
            </a:r>
            <a:endParaRPr lang="en-PH" dirty="0"/>
          </a:p>
        </p:txBody>
      </p:sp>
      <p:sp>
        <p:nvSpPr>
          <p:cNvPr id="4" name="Slide Number Placeholder 3"/>
          <p:cNvSpPr>
            <a:spLocks noGrp="1"/>
          </p:cNvSpPr>
          <p:nvPr>
            <p:ph type="sldNum" sz="quarter" idx="5"/>
          </p:nvPr>
        </p:nvSpPr>
        <p:spPr/>
        <p:txBody>
          <a:bodyPr/>
          <a:lstStyle/>
          <a:p>
            <a:fld id="{082D2C81-5874-4E0D-ADF5-B5C471AC0CAF}" type="slidenum">
              <a:rPr lang="en-GU" smtClean="0"/>
              <a:t>11</a:t>
            </a:fld>
            <a:endParaRPr lang="en-GU"/>
          </a:p>
        </p:txBody>
      </p:sp>
    </p:spTree>
    <p:extLst>
      <p:ext uri="{BB962C8B-B14F-4D97-AF65-F5344CB8AC3E}">
        <p14:creationId xmlns:p14="http://schemas.microsoft.com/office/powerpoint/2010/main" val="30322271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U" b="0" dirty="0"/>
              <a:t>Scenario 3 builds upon Scenario 2 by adding septic systems as a source of nitrate-N loading.</a:t>
            </a:r>
            <a:endParaRPr lang="en-US" b="0" dirty="0"/>
          </a:p>
          <a:p>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U" b="0" dirty="0"/>
              <a:t>The scale on the left shows the</a:t>
            </a:r>
            <a:r>
              <a:rPr lang="en-US" b="0" dirty="0"/>
              <a:t> </a:t>
            </a:r>
            <a:r>
              <a:rPr lang="en-GU" b="0" dirty="0"/>
              <a:t>nitrate-N concentrations, ranging from 0 in white to </a:t>
            </a:r>
            <a:r>
              <a:rPr lang="en-US" b="0" dirty="0"/>
              <a:t>6 </a:t>
            </a:r>
            <a:r>
              <a:rPr lang="en-GU" b="0" dirty="0"/>
              <a:t>mg/L in </a:t>
            </a:r>
            <a:r>
              <a:rPr lang="en-US" b="0" dirty="0"/>
              <a:t>purple</a:t>
            </a:r>
            <a:r>
              <a:rPr lang="en-GU" b="0" dirty="0"/>
              <a:t>.</a:t>
            </a:r>
            <a:endParaRPr lang="en-US" b="0" dirty="0"/>
          </a:p>
          <a:p>
            <a:endParaRPr lang="en-GU"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U" b="0" dirty="0"/>
              <a:t>One notable finding is that</a:t>
            </a:r>
            <a:r>
              <a:rPr lang="en-US" b="0" dirty="0"/>
              <a:t> </a:t>
            </a:r>
            <a:r>
              <a:rPr lang="en-GU" dirty="0"/>
              <a:t>septic sources can produce localized dispersion and advection of elevated nitrate-N concentrations. The plumes extend from residential areas with higher densities of non-sewered households toward nearby production wells, suggesting that septic systems can contribute to increased nitrate-N concentrations</a:t>
            </a:r>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Interestingly,</a:t>
            </a:r>
            <a:r>
              <a:rPr lang="en-GU" b="0" dirty="0"/>
              <a:t> </a:t>
            </a:r>
            <a:r>
              <a:rPr lang="en-US" b="0" dirty="0"/>
              <a:t>N-nitrogen concentrations </a:t>
            </a:r>
            <a:r>
              <a:rPr lang="en-GU" b="0" dirty="0"/>
              <a:t>near the production wells west of GH-501 and Y-12. This result is expected because the golf course was represented as a recharge area in the current model, and potential nitrate-N contributions from golf course management practices were not included.</a:t>
            </a:r>
          </a:p>
          <a:p>
            <a:endParaRPr lang="en-US" dirty="0"/>
          </a:p>
          <a:p>
            <a:r>
              <a:rPr lang="en-GU" b="0" dirty="0"/>
              <a:t>However, </a:t>
            </a:r>
            <a:r>
              <a:rPr lang="en-US" b="0" dirty="0"/>
              <a:t>I do want to preface that </a:t>
            </a:r>
            <a:r>
              <a:rPr lang="en-GU" b="0" dirty="0"/>
              <a:t>we did notice a discrepancy in the data used to identify residential areas as non-sewered, which is an important limitation of the current model.</a:t>
            </a:r>
          </a:p>
          <a:p>
            <a:endParaRPr lang="en-US" dirty="0"/>
          </a:p>
        </p:txBody>
      </p:sp>
      <p:sp>
        <p:nvSpPr>
          <p:cNvPr id="4" name="Slide Number Placeholder 3"/>
          <p:cNvSpPr>
            <a:spLocks noGrp="1"/>
          </p:cNvSpPr>
          <p:nvPr>
            <p:ph type="sldNum" sz="quarter" idx="5"/>
          </p:nvPr>
        </p:nvSpPr>
        <p:spPr/>
        <p:txBody>
          <a:bodyPr/>
          <a:lstStyle/>
          <a:p>
            <a:fld id="{082D2C81-5874-4E0D-ADF5-B5C471AC0CAF}" type="slidenum">
              <a:rPr lang="en-GU" smtClean="0"/>
              <a:t>12</a:t>
            </a:fld>
            <a:endParaRPr lang="en-GU"/>
          </a:p>
        </p:txBody>
      </p:sp>
    </p:spTree>
    <p:extLst>
      <p:ext uri="{BB962C8B-B14F-4D97-AF65-F5344CB8AC3E}">
        <p14:creationId xmlns:p14="http://schemas.microsoft.com/office/powerpoint/2010/main" val="3633334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GU" dirty="0"/>
              <a:t> the unsewered water-meter data obtained</a:t>
            </a:r>
            <a:r>
              <a:rPr lang="en-US" dirty="0"/>
              <a:t>, some </a:t>
            </a:r>
            <a:r>
              <a:rPr lang="en-GU" dirty="0"/>
              <a:t>homes identified as unsewered in the dataset were actually connected to the sewer system, particularly in areas such as </a:t>
            </a:r>
            <a:r>
              <a:rPr lang="en-GU" dirty="0" err="1"/>
              <a:t>Liguan</a:t>
            </a:r>
            <a:r>
              <a:rPr lang="en-GU" dirty="0"/>
              <a:t>, </a:t>
            </a:r>
            <a:r>
              <a:rPr lang="en-GU" dirty="0" err="1"/>
              <a:t>Ypao</a:t>
            </a:r>
            <a:r>
              <a:rPr lang="en-GU" dirty="0"/>
              <a:t>, and Kaiser.</a:t>
            </a:r>
            <a:r>
              <a:rPr lang="en-US" dirty="0"/>
              <a:t> (</a:t>
            </a:r>
            <a:r>
              <a:rPr lang="en-US" b="1" dirty="0"/>
              <a:t>CLICK)</a:t>
            </a:r>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U" b="0" dirty="0"/>
              <a:t>This shows us the importance of verifying these data points to better represent the actual conditions in the model. Moving forward, an updated density map and verification of residential sewer-system status would help improve the accuracy of the model.</a:t>
            </a:r>
            <a:r>
              <a:rPr lang="en-US" b="0" dirty="0"/>
              <a:t> When </a:t>
            </a:r>
            <a:r>
              <a:rPr lang="en-GU" dirty="0"/>
              <a:t>updated GIS data are available, we would be interested in obtaining those data, updating the model inputs, and rerunning the simulations.</a:t>
            </a:r>
            <a:endParaRPr lang="en-GU" b="0" dirty="0"/>
          </a:p>
        </p:txBody>
      </p:sp>
      <p:sp>
        <p:nvSpPr>
          <p:cNvPr id="4" name="Slide Number Placeholder 3"/>
          <p:cNvSpPr>
            <a:spLocks noGrp="1"/>
          </p:cNvSpPr>
          <p:nvPr>
            <p:ph type="sldNum" sz="quarter" idx="5"/>
          </p:nvPr>
        </p:nvSpPr>
        <p:spPr/>
        <p:txBody>
          <a:bodyPr/>
          <a:lstStyle/>
          <a:p>
            <a:fld id="{082D2C81-5874-4E0D-ADF5-B5C471AC0CAF}" type="slidenum">
              <a:rPr lang="en-GU" smtClean="0"/>
              <a:t>13</a:t>
            </a:fld>
            <a:endParaRPr lang="en-GU"/>
          </a:p>
        </p:txBody>
      </p:sp>
    </p:spTree>
    <p:extLst>
      <p:ext uri="{BB962C8B-B14F-4D97-AF65-F5344CB8AC3E}">
        <p14:creationId xmlns:p14="http://schemas.microsoft.com/office/powerpoint/2010/main" val="29122419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Solute m</a:t>
            </a:r>
            <a:r>
              <a:rPr lang="en-GU" dirty="0"/>
              <a:t>odeling gives us valuable insight into how nitrate may reach our production wells, but it is also</a:t>
            </a:r>
            <a:r>
              <a:rPr lang="en-US" dirty="0"/>
              <a:t> </a:t>
            </a:r>
            <a:r>
              <a:rPr lang="en-GU" dirty="0"/>
              <a:t>comes with limitations</a:t>
            </a:r>
            <a:r>
              <a:rPr lang="en-US" dirty="0"/>
              <a:t>. </a:t>
            </a:r>
          </a:p>
          <a:p>
            <a:endParaRPr lang="en-US" dirty="0"/>
          </a:p>
          <a:p>
            <a:r>
              <a:rPr lang="en-US" dirty="0"/>
              <a:t>The model parameters involve a degree of assumptions, including estimated flow rates, nitrate concentrations, and hydraulic and </a:t>
            </a:r>
            <a:r>
              <a:rPr lang="en-US" dirty="0" err="1"/>
              <a:t>dispersivity</a:t>
            </a:r>
            <a:r>
              <a:rPr lang="en-US" dirty="0"/>
              <a:t> values derived from regional studies. </a:t>
            </a:r>
          </a:p>
          <a:p>
            <a:endParaRPr lang="en-US" dirty="0"/>
          </a:p>
          <a:p>
            <a:r>
              <a:rPr lang="en-US" dirty="0"/>
              <a:t>We are also limited by the availability of data, particularly in land cover and septic system locations.</a:t>
            </a:r>
          </a:p>
        </p:txBody>
      </p:sp>
      <p:sp>
        <p:nvSpPr>
          <p:cNvPr id="4" name="Slide Number Placeholder 3"/>
          <p:cNvSpPr>
            <a:spLocks noGrp="1"/>
          </p:cNvSpPr>
          <p:nvPr>
            <p:ph type="sldNum" sz="quarter" idx="5"/>
          </p:nvPr>
        </p:nvSpPr>
        <p:spPr/>
        <p:txBody>
          <a:bodyPr/>
          <a:lstStyle/>
          <a:p>
            <a:fld id="{082D2C81-5874-4E0D-ADF5-B5C471AC0CAF}" type="slidenum">
              <a:rPr lang="en-GU" smtClean="0"/>
              <a:t>14</a:t>
            </a:fld>
            <a:endParaRPr lang="en-GU"/>
          </a:p>
        </p:txBody>
      </p:sp>
    </p:spTree>
    <p:extLst>
      <p:ext uri="{BB962C8B-B14F-4D97-AF65-F5344CB8AC3E}">
        <p14:creationId xmlns:p14="http://schemas.microsoft.com/office/powerpoint/2010/main" val="25461245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we wrap up today's presentation, if you're interested in staying informed about our research or have any further questions, please feel free to reach out using the contact information provided.</a:t>
            </a:r>
          </a:p>
          <a:p>
            <a:endParaRPr lang="en-PH" dirty="0"/>
          </a:p>
          <a:p>
            <a:r>
              <a:rPr lang="en-PH" dirty="0"/>
              <a:t>Thank you!</a:t>
            </a:r>
          </a:p>
        </p:txBody>
      </p:sp>
      <p:sp>
        <p:nvSpPr>
          <p:cNvPr id="4" name="Slide Number Placeholder 3"/>
          <p:cNvSpPr>
            <a:spLocks noGrp="1"/>
          </p:cNvSpPr>
          <p:nvPr>
            <p:ph type="sldNum" sz="quarter" idx="5"/>
          </p:nvPr>
        </p:nvSpPr>
        <p:spPr/>
        <p:txBody>
          <a:bodyPr/>
          <a:lstStyle/>
          <a:p>
            <a:fld id="{082D2C81-5874-4E0D-ADF5-B5C471AC0CAF}" type="slidenum">
              <a:rPr lang="en-GU" smtClean="0"/>
              <a:t>15</a:t>
            </a:fld>
            <a:endParaRPr lang="en-GU"/>
          </a:p>
        </p:txBody>
      </p:sp>
    </p:spTree>
    <p:extLst>
      <p:ext uri="{BB962C8B-B14F-4D97-AF65-F5344CB8AC3E}">
        <p14:creationId xmlns:p14="http://schemas.microsoft.com/office/powerpoint/2010/main" val="23392301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U" b="0" dirty="0"/>
              <a:t>Before I end my presentation, I want to highlight </a:t>
            </a:r>
            <a:r>
              <a:rPr lang="en-US" b="0" dirty="0"/>
              <a:t>again this</a:t>
            </a:r>
            <a:r>
              <a:rPr lang="en-GU" b="0" dirty="0"/>
              <a:t> important tool for examining nitrate-N concentrations in production wells. As highlighted in Ms. Valerio’s presentation, this is </a:t>
            </a:r>
            <a:r>
              <a:rPr lang="en-GU" b="0" dirty="0" err="1"/>
              <a:t>MAppFx</a:t>
            </a:r>
            <a:r>
              <a:rPr lang="en-GU" b="0" dirty="0"/>
              <a:t> for production-well nitrates in the NGLA.</a:t>
            </a:r>
            <a:endParaRPr lang="en-US" b="0" dirty="0"/>
          </a:p>
          <a:p>
            <a:endParaRPr lang="en-GU" b="0" dirty="0"/>
          </a:p>
          <a:p>
            <a:r>
              <a:rPr lang="en-GU" b="0" dirty="0"/>
              <a:t>Ms. Valerio used the work by </a:t>
            </a:r>
            <a:r>
              <a:rPr lang="en-GU" b="0" dirty="0" err="1"/>
              <a:t>Bulaklak</a:t>
            </a:r>
            <a:r>
              <a:rPr lang="en-GU" b="0" dirty="0"/>
              <a:t> in 2020 to develop this interactive visualization tool. </a:t>
            </a:r>
            <a:r>
              <a:rPr lang="en-GU" b="0" dirty="0" err="1"/>
              <a:t>MAppFx</a:t>
            </a:r>
            <a:r>
              <a:rPr lang="en-GU" b="0" dirty="0"/>
              <a:t> presents nitrate-N concentrations spatially across the NGLA, and each well is linked to a time-series graph, making it easier to examine changes and trends over time.</a:t>
            </a:r>
            <a:endParaRPr lang="en-US" b="0" dirty="0"/>
          </a:p>
          <a:p>
            <a:endParaRPr lang="en-GU" b="0" dirty="0"/>
          </a:p>
          <a:p>
            <a:r>
              <a:rPr lang="en-GU" b="0" dirty="0"/>
              <a:t>Previously, the nitrate-N data available through </a:t>
            </a:r>
            <a:r>
              <a:rPr lang="en-GU" b="0" dirty="0" err="1"/>
              <a:t>MAppFx</a:t>
            </a:r>
            <a:r>
              <a:rPr lang="en-GU" b="0" dirty="0"/>
              <a:t> extended through 2019. These records have now been updated through the end of </a:t>
            </a:r>
            <a:r>
              <a:rPr lang="en-US" b="0" dirty="0"/>
              <a:t>2026</a:t>
            </a:r>
            <a:r>
              <a:rPr lang="en-GU" b="0" dirty="0"/>
              <a:t>, and the Linear Trend Group analysis established by </a:t>
            </a:r>
            <a:r>
              <a:rPr lang="en-GU" b="0" dirty="0" err="1"/>
              <a:t>Bulaklak</a:t>
            </a:r>
            <a:r>
              <a:rPr lang="en-GU" b="0" dirty="0"/>
              <a:t> was applied to the updated data.</a:t>
            </a:r>
            <a:endParaRPr lang="en-US" b="0" dirty="0"/>
          </a:p>
          <a:p>
            <a:endParaRPr lang="en-GU" b="0" dirty="0"/>
          </a:p>
          <a:p>
            <a:r>
              <a:rPr lang="en-GU" b="0" dirty="0"/>
              <a:t>If you're interested in exploring, you can scan the QR code here to access the interactive map directly.</a:t>
            </a:r>
          </a:p>
        </p:txBody>
      </p:sp>
      <p:sp>
        <p:nvSpPr>
          <p:cNvPr id="4" name="Slide Number Placeholder 3"/>
          <p:cNvSpPr>
            <a:spLocks noGrp="1"/>
          </p:cNvSpPr>
          <p:nvPr>
            <p:ph type="sldNum" sz="quarter" idx="5"/>
          </p:nvPr>
        </p:nvSpPr>
        <p:spPr/>
        <p:txBody>
          <a:bodyPr/>
          <a:lstStyle/>
          <a:p>
            <a:fld id="{082D2C81-5874-4E0D-ADF5-B5C471AC0CAF}" type="slidenum">
              <a:rPr lang="en-GU" smtClean="0"/>
              <a:t>16</a:t>
            </a:fld>
            <a:endParaRPr lang="en-GU"/>
          </a:p>
        </p:txBody>
      </p:sp>
    </p:spTree>
    <p:extLst>
      <p:ext uri="{BB962C8B-B14F-4D97-AF65-F5344CB8AC3E}">
        <p14:creationId xmlns:p14="http://schemas.microsoft.com/office/powerpoint/2010/main" val="39606447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Ms. </a:t>
            </a:r>
            <a:r>
              <a:rPr lang="en-US" dirty="0" err="1"/>
              <a:t>Bulaklak’s</a:t>
            </a:r>
            <a:r>
              <a:rPr lang="en-US" dirty="0"/>
              <a:t> analysis, the F wells show nitrate-N concentrations below 4 mg/L. Our model supports this, indicating a contaminant plume in the area at about 2–3 mg/L, which these wells are able to capture.</a:t>
            </a:r>
          </a:p>
          <a:p>
            <a:endParaRPr lang="en-US" dirty="0"/>
          </a:p>
          <a:p>
            <a:r>
              <a:rPr lang="en-US" dirty="0"/>
              <a:t>Similarly, the model results near several D wells, including D-20, D-19, and D-13, align with Ms. </a:t>
            </a:r>
            <a:r>
              <a:rPr lang="en-US" dirty="0" err="1"/>
              <a:t>Bulaklak’s</a:t>
            </a:r>
            <a:r>
              <a:rPr lang="en-US" dirty="0"/>
              <a:t> findings, where concentrations remain below 3 mg/L.</a:t>
            </a:r>
          </a:p>
        </p:txBody>
      </p:sp>
      <p:sp>
        <p:nvSpPr>
          <p:cNvPr id="4" name="Slide Number Placeholder 3"/>
          <p:cNvSpPr>
            <a:spLocks noGrp="1"/>
          </p:cNvSpPr>
          <p:nvPr>
            <p:ph type="sldNum" sz="quarter" idx="5"/>
          </p:nvPr>
        </p:nvSpPr>
        <p:spPr/>
        <p:txBody>
          <a:bodyPr/>
          <a:lstStyle/>
          <a:p>
            <a:fld id="{082D2C81-5874-4E0D-ADF5-B5C471AC0CAF}" type="slidenum">
              <a:rPr lang="en-GU" smtClean="0"/>
              <a:t>17</a:t>
            </a:fld>
            <a:endParaRPr lang="en-GU"/>
          </a:p>
        </p:txBody>
      </p:sp>
    </p:spTree>
    <p:extLst>
      <p:ext uri="{BB962C8B-B14F-4D97-AF65-F5344CB8AC3E}">
        <p14:creationId xmlns:p14="http://schemas.microsoft.com/office/powerpoint/2010/main" val="12299103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strong plume is visible near GH-501 and Y-12, with nitrate levels above 5 mg/L, mainly from septic systems.</a:t>
            </a:r>
          </a:p>
          <a:p>
            <a:endParaRPr lang="en-US" dirty="0"/>
          </a:p>
          <a:p>
            <a:r>
              <a:rPr lang="en-US" dirty="0"/>
              <a:t>In contrast, wells on the golf course show no plume, since the area was modeled as recharge and golf course inputs have not yet been addressed.</a:t>
            </a:r>
          </a:p>
          <a:p>
            <a:endParaRPr lang="en-PH" dirty="0"/>
          </a:p>
        </p:txBody>
      </p:sp>
      <p:sp>
        <p:nvSpPr>
          <p:cNvPr id="4" name="Slide Number Placeholder 3"/>
          <p:cNvSpPr>
            <a:spLocks noGrp="1"/>
          </p:cNvSpPr>
          <p:nvPr>
            <p:ph type="sldNum" sz="quarter" idx="5"/>
          </p:nvPr>
        </p:nvSpPr>
        <p:spPr/>
        <p:txBody>
          <a:bodyPr/>
          <a:lstStyle/>
          <a:p>
            <a:fld id="{082D2C81-5874-4E0D-ADF5-B5C471AC0CAF}" type="slidenum">
              <a:rPr lang="en-GU" smtClean="0"/>
              <a:t>18</a:t>
            </a:fld>
            <a:endParaRPr lang="en-GU"/>
          </a:p>
        </p:txBody>
      </p:sp>
    </p:spTree>
    <p:extLst>
      <p:ext uri="{BB962C8B-B14F-4D97-AF65-F5344CB8AC3E}">
        <p14:creationId xmlns:p14="http://schemas.microsoft.com/office/powerpoint/2010/main" val="18165801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Lastly, this area still needs refinement, as the modeled contaminant plumes do not fully align with Ms. </a:t>
            </a:r>
            <a:r>
              <a:rPr lang="en-US" dirty="0" err="1"/>
              <a:t>Bulaklak’s</a:t>
            </a:r>
            <a:r>
              <a:rPr lang="en-US" dirty="0"/>
              <a:t> analysis. Further adjustments are required to better capture the nitrate behavior in this region. </a:t>
            </a:r>
            <a:endParaRPr lang="en-PH" dirty="0"/>
          </a:p>
        </p:txBody>
      </p:sp>
      <p:sp>
        <p:nvSpPr>
          <p:cNvPr id="4" name="Slide Number Placeholder 3"/>
          <p:cNvSpPr>
            <a:spLocks noGrp="1"/>
          </p:cNvSpPr>
          <p:nvPr>
            <p:ph type="sldNum" sz="quarter" idx="5"/>
          </p:nvPr>
        </p:nvSpPr>
        <p:spPr/>
        <p:txBody>
          <a:bodyPr/>
          <a:lstStyle/>
          <a:p>
            <a:fld id="{082D2C81-5874-4E0D-ADF5-B5C471AC0CAF}" type="slidenum">
              <a:rPr lang="en-GU" smtClean="0"/>
              <a:t>19</a:t>
            </a:fld>
            <a:endParaRPr lang="en-GU"/>
          </a:p>
        </p:txBody>
      </p:sp>
    </p:spTree>
    <p:extLst>
      <p:ext uri="{BB962C8B-B14F-4D97-AF65-F5344CB8AC3E}">
        <p14:creationId xmlns:p14="http://schemas.microsoft.com/office/powerpoint/2010/main" val="32056569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Nitrate (NO₃⁻) is a widely recognized indicator of groundwater contamination. </a:t>
            </a:r>
            <a:r>
              <a:rPr lang="en-US" b="1" dirty="0"/>
              <a:t>(Click) </a:t>
            </a:r>
            <a:r>
              <a:rPr lang="en-US" dirty="0"/>
              <a:t>Its concentration is commonly reported as nitrate-nitrogen (NO₃⁻-N), which measures only the nitrogen component of the nitrate ion.</a:t>
            </a:r>
          </a:p>
          <a:p>
            <a:endParaRPr lang="en-US" dirty="0"/>
          </a:p>
          <a:p>
            <a:r>
              <a:rPr lang="en-US" b="1" dirty="0"/>
              <a:t>(Click) </a:t>
            </a:r>
            <a:r>
              <a:rPr lang="en-US" dirty="0"/>
              <a:t>To understand how nitrate occurs, we can look at the nitrogen cycle. Nitrogen from sewage, fertilizers, legumes, and animal or plant waste undergoes processes that eventually lead to nitrification, producing nitrate.</a:t>
            </a:r>
          </a:p>
          <a:p>
            <a:endParaRPr lang="en-US" dirty="0"/>
          </a:p>
          <a:p>
            <a:r>
              <a:rPr lang="en-US" dirty="0"/>
              <a:t>Natural sources like legumes and animal waste usually contribute background levels of about 1–2 mg/L of nitrate-N in groundwater. When concentrations rise above this range, it often signals anthropogenic sources, particularly from agriculture/farms and residential areas that rely on septic tanks. </a:t>
            </a:r>
            <a:r>
              <a:rPr lang="en-US" b="1" dirty="0"/>
              <a:t>(CLICK) </a:t>
            </a:r>
            <a:r>
              <a:rPr lang="en-US" dirty="0"/>
              <a:t>So when we overload nitrate in our environment, it bypasses natural uptake.  It moves past the root zone and leaches into the aquifer, as this diagram shows. </a:t>
            </a:r>
            <a:endParaRPr lang="en-US" b="1" dirty="0"/>
          </a:p>
        </p:txBody>
      </p:sp>
      <p:sp>
        <p:nvSpPr>
          <p:cNvPr id="4" name="Slide Number Placeholder 3"/>
          <p:cNvSpPr>
            <a:spLocks noGrp="1"/>
          </p:cNvSpPr>
          <p:nvPr>
            <p:ph type="sldNum" sz="quarter" idx="5"/>
          </p:nvPr>
        </p:nvSpPr>
        <p:spPr/>
        <p:txBody>
          <a:bodyPr/>
          <a:lstStyle/>
          <a:p>
            <a:fld id="{082D2C81-5874-4E0D-ADF5-B5C471AC0CAF}" type="slidenum">
              <a:rPr lang="en-GU" smtClean="0"/>
              <a:t>20</a:t>
            </a:fld>
            <a:endParaRPr lang="en-GU"/>
          </a:p>
        </p:txBody>
      </p:sp>
    </p:spTree>
    <p:extLst>
      <p:ext uri="{BB962C8B-B14F-4D97-AF65-F5344CB8AC3E}">
        <p14:creationId xmlns:p14="http://schemas.microsoft.com/office/powerpoint/2010/main" val="361538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F809D-1AE6-F310-4C71-18C3710AFC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U"/>
          </a:p>
        </p:txBody>
      </p:sp>
      <p:sp>
        <p:nvSpPr>
          <p:cNvPr id="3" name="Subtitle 2">
            <a:extLst>
              <a:ext uri="{FF2B5EF4-FFF2-40B4-BE49-F238E27FC236}">
                <a16:creationId xmlns:a16="http://schemas.microsoft.com/office/drawing/2014/main" id="{B9D0C8D3-7D3A-5CDA-D3DD-8B6355D8EE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U"/>
          </a:p>
        </p:txBody>
      </p:sp>
      <p:sp>
        <p:nvSpPr>
          <p:cNvPr id="4" name="Date Placeholder 3">
            <a:extLst>
              <a:ext uri="{FF2B5EF4-FFF2-40B4-BE49-F238E27FC236}">
                <a16:creationId xmlns:a16="http://schemas.microsoft.com/office/drawing/2014/main" id="{57DFF69C-72A2-AF9C-A312-C521857538CD}"/>
              </a:ext>
            </a:extLst>
          </p:cNvPr>
          <p:cNvSpPr>
            <a:spLocks noGrp="1"/>
          </p:cNvSpPr>
          <p:nvPr>
            <p:ph type="dt" sz="half" idx="10"/>
          </p:nvPr>
        </p:nvSpPr>
        <p:spPr/>
        <p:txBody>
          <a:bodyPr/>
          <a:lstStyle/>
          <a:p>
            <a:fld id="{207AC5EE-C947-40F4-993F-1E45D38BA9DF}" type="datetimeFigureOut">
              <a:rPr lang="en-GU" smtClean="0"/>
              <a:t>9/24/26</a:t>
            </a:fld>
            <a:endParaRPr lang="en-GU"/>
          </a:p>
        </p:txBody>
      </p:sp>
      <p:sp>
        <p:nvSpPr>
          <p:cNvPr id="5" name="Footer Placeholder 4">
            <a:extLst>
              <a:ext uri="{FF2B5EF4-FFF2-40B4-BE49-F238E27FC236}">
                <a16:creationId xmlns:a16="http://schemas.microsoft.com/office/drawing/2014/main" id="{E91E2DA3-41CA-44D8-1CA7-0AB29D227092}"/>
              </a:ext>
            </a:extLst>
          </p:cNvPr>
          <p:cNvSpPr>
            <a:spLocks noGrp="1"/>
          </p:cNvSpPr>
          <p:nvPr>
            <p:ph type="ftr" sz="quarter" idx="11"/>
          </p:nvPr>
        </p:nvSpPr>
        <p:spPr/>
        <p:txBody>
          <a:bodyPr/>
          <a:lstStyle/>
          <a:p>
            <a:endParaRPr lang="en-GU"/>
          </a:p>
        </p:txBody>
      </p:sp>
      <p:sp>
        <p:nvSpPr>
          <p:cNvPr id="6" name="Slide Number Placeholder 5">
            <a:extLst>
              <a:ext uri="{FF2B5EF4-FFF2-40B4-BE49-F238E27FC236}">
                <a16:creationId xmlns:a16="http://schemas.microsoft.com/office/drawing/2014/main" id="{0D47EDD6-4D35-EF36-3254-17F6494462CC}"/>
              </a:ext>
            </a:extLst>
          </p:cNvPr>
          <p:cNvSpPr>
            <a:spLocks noGrp="1"/>
          </p:cNvSpPr>
          <p:nvPr>
            <p:ph type="sldNum" sz="quarter" idx="12"/>
          </p:nvPr>
        </p:nvSpPr>
        <p:spPr/>
        <p:txBody>
          <a:bodyPr/>
          <a:lstStyle/>
          <a:p>
            <a:fld id="{05C0F1BD-C756-4A6D-953D-B70D8B883A68}" type="slidenum">
              <a:rPr lang="en-GU" smtClean="0"/>
              <a:t>‹#›</a:t>
            </a:fld>
            <a:endParaRPr lang="en-GU"/>
          </a:p>
        </p:txBody>
      </p:sp>
    </p:spTree>
    <p:extLst>
      <p:ext uri="{BB962C8B-B14F-4D97-AF65-F5344CB8AC3E}">
        <p14:creationId xmlns:p14="http://schemas.microsoft.com/office/powerpoint/2010/main" val="945738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71A46-B48F-ECAC-42FF-A181807C4197}"/>
              </a:ext>
            </a:extLst>
          </p:cNvPr>
          <p:cNvSpPr>
            <a:spLocks noGrp="1"/>
          </p:cNvSpPr>
          <p:nvPr>
            <p:ph type="title"/>
          </p:nvPr>
        </p:nvSpPr>
        <p:spPr/>
        <p:txBody>
          <a:bodyPr/>
          <a:lstStyle/>
          <a:p>
            <a:r>
              <a:rPr lang="en-US"/>
              <a:t>Click to edit Master title style</a:t>
            </a:r>
            <a:endParaRPr lang="en-GU"/>
          </a:p>
        </p:txBody>
      </p:sp>
      <p:sp>
        <p:nvSpPr>
          <p:cNvPr id="3" name="Content Placeholder 2">
            <a:extLst>
              <a:ext uri="{FF2B5EF4-FFF2-40B4-BE49-F238E27FC236}">
                <a16:creationId xmlns:a16="http://schemas.microsoft.com/office/drawing/2014/main" id="{E73B5F51-8638-133C-684C-560ED49D6F6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U"/>
          </a:p>
        </p:txBody>
      </p:sp>
      <p:sp>
        <p:nvSpPr>
          <p:cNvPr id="4" name="Date Placeholder 3">
            <a:extLst>
              <a:ext uri="{FF2B5EF4-FFF2-40B4-BE49-F238E27FC236}">
                <a16:creationId xmlns:a16="http://schemas.microsoft.com/office/drawing/2014/main" id="{867F4C64-6133-C9F0-1C71-647B6D846F7E}"/>
              </a:ext>
            </a:extLst>
          </p:cNvPr>
          <p:cNvSpPr>
            <a:spLocks noGrp="1"/>
          </p:cNvSpPr>
          <p:nvPr>
            <p:ph type="dt" sz="half" idx="10"/>
          </p:nvPr>
        </p:nvSpPr>
        <p:spPr/>
        <p:txBody>
          <a:bodyPr/>
          <a:lstStyle/>
          <a:p>
            <a:fld id="{207AC5EE-C947-40F4-993F-1E45D38BA9DF}" type="datetimeFigureOut">
              <a:rPr lang="en-GU" smtClean="0"/>
              <a:t>9/24/26</a:t>
            </a:fld>
            <a:endParaRPr lang="en-GU"/>
          </a:p>
        </p:txBody>
      </p:sp>
      <p:sp>
        <p:nvSpPr>
          <p:cNvPr id="5" name="Footer Placeholder 4">
            <a:extLst>
              <a:ext uri="{FF2B5EF4-FFF2-40B4-BE49-F238E27FC236}">
                <a16:creationId xmlns:a16="http://schemas.microsoft.com/office/drawing/2014/main" id="{CD956549-EAF7-5C73-F644-798ED3DD97B0}"/>
              </a:ext>
            </a:extLst>
          </p:cNvPr>
          <p:cNvSpPr>
            <a:spLocks noGrp="1"/>
          </p:cNvSpPr>
          <p:nvPr>
            <p:ph type="ftr" sz="quarter" idx="11"/>
          </p:nvPr>
        </p:nvSpPr>
        <p:spPr/>
        <p:txBody>
          <a:bodyPr/>
          <a:lstStyle/>
          <a:p>
            <a:endParaRPr lang="en-GU"/>
          </a:p>
        </p:txBody>
      </p:sp>
      <p:sp>
        <p:nvSpPr>
          <p:cNvPr id="6" name="Slide Number Placeholder 5">
            <a:extLst>
              <a:ext uri="{FF2B5EF4-FFF2-40B4-BE49-F238E27FC236}">
                <a16:creationId xmlns:a16="http://schemas.microsoft.com/office/drawing/2014/main" id="{FC97F477-60AD-05CF-F6CF-F3264C3530D1}"/>
              </a:ext>
            </a:extLst>
          </p:cNvPr>
          <p:cNvSpPr>
            <a:spLocks noGrp="1"/>
          </p:cNvSpPr>
          <p:nvPr>
            <p:ph type="sldNum" sz="quarter" idx="12"/>
          </p:nvPr>
        </p:nvSpPr>
        <p:spPr/>
        <p:txBody>
          <a:bodyPr/>
          <a:lstStyle/>
          <a:p>
            <a:fld id="{05C0F1BD-C756-4A6D-953D-B70D8B883A68}" type="slidenum">
              <a:rPr lang="en-GU" smtClean="0"/>
              <a:t>‹#›</a:t>
            </a:fld>
            <a:endParaRPr lang="en-GU"/>
          </a:p>
        </p:txBody>
      </p:sp>
    </p:spTree>
    <p:extLst>
      <p:ext uri="{BB962C8B-B14F-4D97-AF65-F5344CB8AC3E}">
        <p14:creationId xmlns:p14="http://schemas.microsoft.com/office/powerpoint/2010/main" val="1089496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48532-ADFD-944F-26E3-54AFFC9DCAD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U"/>
          </a:p>
        </p:txBody>
      </p:sp>
      <p:sp>
        <p:nvSpPr>
          <p:cNvPr id="3" name="Text Placeholder 2">
            <a:extLst>
              <a:ext uri="{FF2B5EF4-FFF2-40B4-BE49-F238E27FC236}">
                <a16:creationId xmlns:a16="http://schemas.microsoft.com/office/drawing/2014/main" id="{B7709A9D-A9EA-FD3C-5B03-A0E3341C617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4347999-92AA-2B56-A68C-EFEAA66628C9}"/>
              </a:ext>
            </a:extLst>
          </p:cNvPr>
          <p:cNvSpPr>
            <a:spLocks noGrp="1"/>
          </p:cNvSpPr>
          <p:nvPr>
            <p:ph type="dt" sz="half" idx="10"/>
          </p:nvPr>
        </p:nvSpPr>
        <p:spPr/>
        <p:txBody>
          <a:bodyPr/>
          <a:lstStyle/>
          <a:p>
            <a:fld id="{207AC5EE-C947-40F4-993F-1E45D38BA9DF}" type="datetimeFigureOut">
              <a:rPr lang="en-GU" smtClean="0"/>
              <a:t>9/24/26</a:t>
            </a:fld>
            <a:endParaRPr lang="en-GU"/>
          </a:p>
        </p:txBody>
      </p:sp>
      <p:sp>
        <p:nvSpPr>
          <p:cNvPr id="5" name="Footer Placeholder 4">
            <a:extLst>
              <a:ext uri="{FF2B5EF4-FFF2-40B4-BE49-F238E27FC236}">
                <a16:creationId xmlns:a16="http://schemas.microsoft.com/office/drawing/2014/main" id="{3F11EF03-4B8D-C792-A770-9CBACE037236}"/>
              </a:ext>
            </a:extLst>
          </p:cNvPr>
          <p:cNvSpPr>
            <a:spLocks noGrp="1"/>
          </p:cNvSpPr>
          <p:nvPr>
            <p:ph type="ftr" sz="quarter" idx="11"/>
          </p:nvPr>
        </p:nvSpPr>
        <p:spPr/>
        <p:txBody>
          <a:bodyPr/>
          <a:lstStyle/>
          <a:p>
            <a:endParaRPr lang="en-GU"/>
          </a:p>
        </p:txBody>
      </p:sp>
      <p:sp>
        <p:nvSpPr>
          <p:cNvPr id="6" name="Slide Number Placeholder 5">
            <a:extLst>
              <a:ext uri="{FF2B5EF4-FFF2-40B4-BE49-F238E27FC236}">
                <a16:creationId xmlns:a16="http://schemas.microsoft.com/office/drawing/2014/main" id="{C233B2F4-C568-679F-233D-F880BA66CE8A}"/>
              </a:ext>
            </a:extLst>
          </p:cNvPr>
          <p:cNvSpPr>
            <a:spLocks noGrp="1"/>
          </p:cNvSpPr>
          <p:nvPr>
            <p:ph type="sldNum" sz="quarter" idx="12"/>
          </p:nvPr>
        </p:nvSpPr>
        <p:spPr/>
        <p:txBody>
          <a:bodyPr/>
          <a:lstStyle/>
          <a:p>
            <a:fld id="{05C0F1BD-C756-4A6D-953D-B70D8B883A68}" type="slidenum">
              <a:rPr lang="en-GU" smtClean="0"/>
              <a:t>‹#›</a:t>
            </a:fld>
            <a:endParaRPr lang="en-GU"/>
          </a:p>
        </p:txBody>
      </p:sp>
    </p:spTree>
    <p:extLst>
      <p:ext uri="{BB962C8B-B14F-4D97-AF65-F5344CB8AC3E}">
        <p14:creationId xmlns:p14="http://schemas.microsoft.com/office/powerpoint/2010/main" val="3818505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36D62-3D1C-66EF-7799-8A4A25937E7D}"/>
              </a:ext>
            </a:extLst>
          </p:cNvPr>
          <p:cNvSpPr>
            <a:spLocks noGrp="1"/>
          </p:cNvSpPr>
          <p:nvPr>
            <p:ph type="title"/>
          </p:nvPr>
        </p:nvSpPr>
        <p:spPr/>
        <p:txBody>
          <a:bodyPr/>
          <a:lstStyle/>
          <a:p>
            <a:r>
              <a:rPr lang="en-US"/>
              <a:t>Click to edit Master title style</a:t>
            </a:r>
            <a:endParaRPr lang="en-GU"/>
          </a:p>
        </p:txBody>
      </p:sp>
      <p:sp>
        <p:nvSpPr>
          <p:cNvPr id="3" name="Content Placeholder 2">
            <a:extLst>
              <a:ext uri="{FF2B5EF4-FFF2-40B4-BE49-F238E27FC236}">
                <a16:creationId xmlns:a16="http://schemas.microsoft.com/office/drawing/2014/main" id="{45F97B70-D0AF-7547-A409-9D212D7E178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U"/>
          </a:p>
        </p:txBody>
      </p:sp>
      <p:sp>
        <p:nvSpPr>
          <p:cNvPr id="4" name="Content Placeholder 3">
            <a:extLst>
              <a:ext uri="{FF2B5EF4-FFF2-40B4-BE49-F238E27FC236}">
                <a16:creationId xmlns:a16="http://schemas.microsoft.com/office/drawing/2014/main" id="{C344C96F-0A0C-CD52-69A2-D32CAEA2410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U"/>
          </a:p>
        </p:txBody>
      </p:sp>
      <p:sp>
        <p:nvSpPr>
          <p:cNvPr id="5" name="Date Placeholder 4">
            <a:extLst>
              <a:ext uri="{FF2B5EF4-FFF2-40B4-BE49-F238E27FC236}">
                <a16:creationId xmlns:a16="http://schemas.microsoft.com/office/drawing/2014/main" id="{A2E7B8A8-6894-F110-FCD0-9EFE5EE979B1}"/>
              </a:ext>
            </a:extLst>
          </p:cNvPr>
          <p:cNvSpPr>
            <a:spLocks noGrp="1"/>
          </p:cNvSpPr>
          <p:nvPr>
            <p:ph type="dt" sz="half" idx="10"/>
          </p:nvPr>
        </p:nvSpPr>
        <p:spPr/>
        <p:txBody>
          <a:bodyPr/>
          <a:lstStyle/>
          <a:p>
            <a:fld id="{207AC5EE-C947-40F4-993F-1E45D38BA9DF}" type="datetimeFigureOut">
              <a:rPr lang="en-GU" smtClean="0"/>
              <a:t>9/24/26</a:t>
            </a:fld>
            <a:endParaRPr lang="en-GU"/>
          </a:p>
        </p:txBody>
      </p:sp>
      <p:sp>
        <p:nvSpPr>
          <p:cNvPr id="6" name="Footer Placeholder 5">
            <a:extLst>
              <a:ext uri="{FF2B5EF4-FFF2-40B4-BE49-F238E27FC236}">
                <a16:creationId xmlns:a16="http://schemas.microsoft.com/office/drawing/2014/main" id="{870D31CB-472E-D7A9-2A08-A7821C34127E}"/>
              </a:ext>
            </a:extLst>
          </p:cNvPr>
          <p:cNvSpPr>
            <a:spLocks noGrp="1"/>
          </p:cNvSpPr>
          <p:nvPr>
            <p:ph type="ftr" sz="quarter" idx="11"/>
          </p:nvPr>
        </p:nvSpPr>
        <p:spPr/>
        <p:txBody>
          <a:bodyPr/>
          <a:lstStyle/>
          <a:p>
            <a:endParaRPr lang="en-GU"/>
          </a:p>
        </p:txBody>
      </p:sp>
      <p:sp>
        <p:nvSpPr>
          <p:cNvPr id="7" name="Slide Number Placeholder 6">
            <a:extLst>
              <a:ext uri="{FF2B5EF4-FFF2-40B4-BE49-F238E27FC236}">
                <a16:creationId xmlns:a16="http://schemas.microsoft.com/office/drawing/2014/main" id="{EE9219B5-D16A-8DDB-C433-0A2B30474DFA}"/>
              </a:ext>
            </a:extLst>
          </p:cNvPr>
          <p:cNvSpPr>
            <a:spLocks noGrp="1"/>
          </p:cNvSpPr>
          <p:nvPr>
            <p:ph type="sldNum" sz="quarter" idx="12"/>
          </p:nvPr>
        </p:nvSpPr>
        <p:spPr/>
        <p:txBody>
          <a:bodyPr/>
          <a:lstStyle/>
          <a:p>
            <a:fld id="{05C0F1BD-C756-4A6D-953D-B70D8B883A68}" type="slidenum">
              <a:rPr lang="en-GU" smtClean="0"/>
              <a:t>‹#›</a:t>
            </a:fld>
            <a:endParaRPr lang="en-GU"/>
          </a:p>
        </p:txBody>
      </p:sp>
    </p:spTree>
    <p:extLst>
      <p:ext uri="{BB962C8B-B14F-4D97-AF65-F5344CB8AC3E}">
        <p14:creationId xmlns:p14="http://schemas.microsoft.com/office/powerpoint/2010/main" val="3871224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E0026-B098-9FCE-D176-AA862633E612}"/>
              </a:ext>
            </a:extLst>
          </p:cNvPr>
          <p:cNvSpPr>
            <a:spLocks noGrp="1"/>
          </p:cNvSpPr>
          <p:nvPr>
            <p:ph type="title"/>
          </p:nvPr>
        </p:nvSpPr>
        <p:spPr>
          <a:xfrm>
            <a:off x="839788" y="365125"/>
            <a:ext cx="10515600" cy="1325563"/>
          </a:xfrm>
        </p:spPr>
        <p:txBody>
          <a:bodyPr/>
          <a:lstStyle/>
          <a:p>
            <a:r>
              <a:rPr lang="en-US"/>
              <a:t>Click to edit Master title style</a:t>
            </a:r>
            <a:endParaRPr lang="en-GU"/>
          </a:p>
        </p:txBody>
      </p:sp>
      <p:sp>
        <p:nvSpPr>
          <p:cNvPr id="3" name="Text Placeholder 2">
            <a:extLst>
              <a:ext uri="{FF2B5EF4-FFF2-40B4-BE49-F238E27FC236}">
                <a16:creationId xmlns:a16="http://schemas.microsoft.com/office/drawing/2014/main" id="{61F0F3C0-23FF-AC43-A5EC-B800C2107CE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4BF4F8-E4D1-B2FC-D455-74D009939CD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U"/>
          </a:p>
        </p:txBody>
      </p:sp>
      <p:sp>
        <p:nvSpPr>
          <p:cNvPr id="5" name="Text Placeholder 4">
            <a:extLst>
              <a:ext uri="{FF2B5EF4-FFF2-40B4-BE49-F238E27FC236}">
                <a16:creationId xmlns:a16="http://schemas.microsoft.com/office/drawing/2014/main" id="{A726DCD8-A5E4-321C-5FC6-E00F51955A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574344-BE9C-5551-F2D6-75F4F27F51B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U"/>
          </a:p>
        </p:txBody>
      </p:sp>
      <p:sp>
        <p:nvSpPr>
          <p:cNvPr id="7" name="Date Placeholder 6">
            <a:extLst>
              <a:ext uri="{FF2B5EF4-FFF2-40B4-BE49-F238E27FC236}">
                <a16:creationId xmlns:a16="http://schemas.microsoft.com/office/drawing/2014/main" id="{75315279-323F-C0E6-DCA4-33F40299A822}"/>
              </a:ext>
            </a:extLst>
          </p:cNvPr>
          <p:cNvSpPr>
            <a:spLocks noGrp="1"/>
          </p:cNvSpPr>
          <p:nvPr>
            <p:ph type="dt" sz="half" idx="10"/>
          </p:nvPr>
        </p:nvSpPr>
        <p:spPr/>
        <p:txBody>
          <a:bodyPr/>
          <a:lstStyle/>
          <a:p>
            <a:fld id="{207AC5EE-C947-40F4-993F-1E45D38BA9DF}" type="datetimeFigureOut">
              <a:rPr lang="en-GU" smtClean="0"/>
              <a:t>9/24/26</a:t>
            </a:fld>
            <a:endParaRPr lang="en-GU"/>
          </a:p>
        </p:txBody>
      </p:sp>
      <p:sp>
        <p:nvSpPr>
          <p:cNvPr id="8" name="Footer Placeholder 7">
            <a:extLst>
              <a:ext uri="{FF2B5EF4-FFF2-40B4-BE49-F238E27FC236}">
                <a16:creationId xmlns:a16="http://schemas.microsoft.com/office/drawing/2014/main" id="{183A4B53-ED7F-A055-0026-AB352280E79A}"/>
              </a:ext>
            </a:extLst>
          </p:cNvPr>
          <p:cNvSpPr>
            <a:spLocks noGrp="1"/>
          </p:cNvSpPr>
          <p:nvPr>
            <p:ph type="ftr" sz="quarter" idx="11"/>
          </p:nvPr>
        </p:nvSpPr>
        <p:spPr/>
        <p:txBody>
          <a:bodyPr/>
          <a:lstStyle/>
          <a:p>
            <a:endParaRPr lang="en-GU"/>
          </a:p>
        </p:txBody>
      </p:sp>
      <p:sp>
        <p:nvSpPr>
          <p:cNvPr id="9" name="Slide Number Placeholder 8">
            <a:extLst>
              <a:ext uri="{FF2B5EF4-FFF2-40B4-BE49-F238E27FC236}">
                <a16:creationId xmlns:a16="http://schemas.microsoft.com/office/drawing/2014/main" id="{8E6149EC-73B2-93DD-8485-C2505599078E}"/>
              </a:ext>
            </a:extLst>
          </p:cNvPr>
          <p:cNvSpPr>
            <a:spLocks noGrp="1"/>
          </p:cNvSpPr>
          <p:nvPr>
            <p:ph type="sldNum" sz="quarter" idx="12"/>
          </p:nvPr>
        </p:nvSpPr>
        <p:spPr/>
        <p:txBody>
          <a:bodyPr/>
          <a:lstStyle/>
          <a:p>
            <a:fld id="{05C0F1BD-C756-4A6D-953D-B70D8B883A68}" type="slidenum">
              <a:rPr lang="en-GU" smtClean="0"/>
              <a:t>‹#›</a:t>
            </a:fld>
            <a:endParaRPr lang="en-GU"/>
          </a:p>
        </p:txBody>
      </p:sp>
    </p:spTree>
    <p:extLst>
      <p:ext uri="{BB962C8B-B14F-4D97-AF65-F5344CB8AC3E}">
        <p14:creationId xmlns:p14="http://schemas.microsoft.com/office/powerpoint/2010/main" val="3138453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A07E1-4816-BF22-E3F6-10796D3FEDBF}"/>
              </a:ext>
            </a:extLst>
          </p:cNvPr>
          <p:cNvSpPr>
            <a:spLocks noGrp="1"/>
          </p:cNvSpPr>
          <p:nvPr>
            <p:ph type="title"/>
          </p:nvPr>
        </p:nvSpPr>
        <p:spPr/>
        <p:txBody>
          <a:bodyPr/>
          <a:lstStyle/>
          <a:p>
            <a:r>
              <a:rPr lang="en-US"/>
              <a:t>Click to edit Master title style</a:t>
            </a:r>
            <a:endParaRPr lang="en-GU"/>
          </a:p>
        </p:txBody>
      </p:sp>
      <p:sp>
        <p:nvSpPr>
          <p:cNvPr id="3" name="Date Placeholder 2">
            <a:extLst>
              <a:ext uri="{FF2B5EF4-FFF2-40B4-BE49-F238E27FC236}">
                <a16:creationId xmlns:a16="http://schemas.microsoft.com/office/drawing/2014/main" id="{9965CFCA-4097-F292-ADDF-A94CB697B4F1}"/>
              </a:ext>
            </a:extLst>
          </p:cNvPr>
          <p:cNvSpPr>
            <a:spLocks noGrp="1"/>
          </p:cNvSpPr>
          <p:nvPr>
            <p:ph type="dt" sz="half" idx="10"/>
          </p:nvPr>
        </p:nvSpPr>
        <p:spPr/>
        <p:txBody>
          <a:bodyPr/>
          <a:lstStyle/>
          <a:p>
            <a:fld id="{207AC5EE-C947-40F4-993F-1E45D38BA9DF}" type="datetimeFigureOut">
              <a:rPr lang="en-GU" smtClean="0"/>
              <a:t>9/24/26</a:t>
            </a:fld>
            <a:endParaRPr lang="en-GU"/>
          </a:p>
        </p:txBody>
      </p:sp>
      <p:sp>
        <p:nvSpPr>
          <p:cNvPr id="4" name="Footer Placeholder 3">
            <a:extLst>
              <a:ext uri="{FF2B5EF4-FFF2-40B4-BE49-F238E27FC236}">
                <a16:creationId xmlns:a16="http://schemas.microsoft.com/office/drawing/2014/main" id="{0D8CE497-9FA8-F061-0F03-E5CBD89111EE}"/>
              </a:ext>
            </a:extLst>
          </p:cNvPr>
          <p:cNvSpPr>
            <a:spLocks noGrp="1"/>
          </p:cNvSpPr>
          <p:nvPr>
            <p:ph type="ftr" sz="quarter" idx="11"/>
          </p:nvPr>
        </p:nvSpPr>
        <p:spPr/>
        <p:txBody>
          <a:bodyPr/>
          <a:lstStyle/>
          <a:p>
            <a:endParaRPr lang="en-GU"/>
          </a:p>
        </p:txBody>
      </p:sp>
      <p:sp>
        <p:nvSpPr>
          <p:cNvPr id="5" name="Slide Number Placeholder 4">
            <a:extLst>
              <a:ext uri="{FF2B5EF4-FFF2-40B4-BE49-F238E27FC236}">
                <a16:creationId xmlns:a16="http://schemas.microsoft.com/office/drawing/2014/main" id="{B337254A-E1D7-DD21-6141-825C026E65E4}"/>
              </a:ext>
            </a:extLst>
          </p:cNvPr>
          <p:cNvSpPr>
            <a:spLocks noGrp="1"/>
          </p:cNvSpPr>
          <p:nvPr>
            <p:ph type="sldNum" sz="quarter" idx="12"/>
          </p:nvPr>
        </p:nvSpPr>
        <p:spPr/>
        <p:txBody>
          <a:bodyPr/>
          <a:lstStyle/>
          <a:p>
            <a:fld id="{05C0F1BD-C756-4A6D-953D-B70D8B883A68}" type="slidenum">
              <a:rPr lang="en-GU" smtClean="0"/>
              <a:t>‹#›</a:t>
            </a:fld>
            <a:endParaRPr lang="en-GU"/>
          </a:p>
        </p:txBody>
      </p:sp>
    </p:spTree>
    <p:extLst>
      <p:ext uri="{BB962C8B-B14F-4D97-AF65-F5344CB8AC3E}">
        <p14:creationId xmlns:p14="http://schemas.microsoft.com/office/powerpoint/2010/main" val="2418949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1FF625-8297-F651-B349-A6973A107AB6}"/>
              </a:ext>
            </a:extLst>
          </p:cNvPr>
          <p:cNvSpPr>
            <a:spLocks noGrp="1"/>
          </p:cNvSpPr>
          <p:nvPr>
            <p:ph type="dt" sz="half" idx="10"/>
          </p:nvPr>
        </p:nvSpPr>
        <p:spPr/>
        <p:txBody>
          <a:bodyPr/>
          <a:lstStyle/>
          <a:p>
            <a:fld id="{207AC5EE-C947-40F4-993F-1E45D38BA9DF}" type="datetimeFigureOut">
              <a:rPr lang="en-GU" smtClean="0"/>
              <a:t>9/24/26</a:t>
            </a:fld>
            <a:endParaRPr lang="en-GU"/>
          </a:p>
        </p:txBody>
      </p:sp>
      <p:sp>
        <p:nvSpPr>
          <p:cNvPr id="3" name="Footer Placeholder 2">
            <a:extLst>
              <a:ext uri="{FF2B5EF4-FFF2-40B4-BE49-F238E27FC236}">
                <a16:creationId xmlns:a16="http://schemas.microsoft.com/office/drawing/2014/main" id="{016B6D6D-4200-73F1-9015-BCC4660519AF}"/>
              </a:ext>
            </a:extLst>
          </p:cNvPr>
          <p:cNvSpPr>
            <a:spLocks noGrp="1"/>
          </p:cNvSpPr>
          <p:nvPr>
            <p:ph type="ftr" sz="quarter" idx="11"/>
          </p:nvPr>
        </p:nvSpPr>
        <p:spPr/>
        <p:txBody>
          <a:bodyPr/>
          <a:lstStyle/>
          <a:p>
            <a:endParaRPr lang="en-GU"/>
          </a:p>
        </p:txBody>
      </p:sp>
      <p:sp>
        <p:nvSpPr>
          <p:cNvPr id="4" name="Slide Number Placeholder 3">
            <a:extLst>
              <a:ext uri="{FF2B5EF4-FFF2-40B4-BE49-F238E27FC236}">
                <a16:creationId xmlns:a16="http://schemas.microsoft.com/office/drawing/2014/main" id="{E3F45372-7E20-1B06-12DA-2E7C328CA470}"/>
              </a:ext>
            </a:extLst>
          </p:cNvPr>
          <p:cNvSpPr>
            <a:spLocks noGrp="1"/>
          </p:cNvSpPr>
          <p:nvPr>
            <p:ph type="sldNum" sz="quarter" idx="12"/>
          </p:nvPr>
        </p:nvSpPr>
        <p:spPr/>
        <p:txBody>
          <a:bodyPr/>
          <a:lstStyle/>
          <a:p>
            <a:fld id="{05C0F1BD-C756-4A6D-953D-B70D8B883A68}" type="slidenum">
              <a:rPr lang="en-GU" smtClean="0"/>
              <a:t>‹#›</a:t>
            </a:fld>
            <a:endParaRPr lang="en-GU"/>
          </a:p>
        </p:txBody>
      </p:sp>
    </p:spTree>
    <p:extLst>
      <p:ext uri="{BB962C8B-B14F-4D97-AF65-F5344CB8AC3E}">
        <p14:creationId xmlns:p14="http://schemas.microsoft.com/office/powerpoint/2010/main" val="2401634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73AB8-3161-5BE2-88B4-886B8700A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U"/>
          </a:p>
        </p:txBody>
      </p:sp>
      <p:sp>
        <p:nvSpPr>
          <p:cNvPr id="3" name="Content Placeholder 2">
            <a:extLst>
              <a:ext uri="{FF2B5EF4-FFF2-40B4-BE49-F238E27FC236}">
                <a16:creationId xmlns:a16="http://schemas.microsoft.com/office/drawing/2014/main" id="{181E6D18-9828-CA29-A853-EC591B681D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U"/>
          </a:p>
        </p:txBody>
      </p:sp>
      <p:sp>
        <p:nvSpPr>
          <p:cNvPr id="4" name="Text Placeholder 3">
            <a:extLst>
              <a:ext uri="{FF2B5EF4-FFF2-40B4-BE49-F238E27FC236}">
                <a16:creationId xmlns:a16="http://schemas.microsoft.com/office/drawing/2014/main" id="{BC68342B-150A-6861-C6C1-0E65EE3457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416884-C370-DF43-FE4B-518166018E90}"/>
              </a:ext>
            </a:extLst>
          </p:cNvPr>
          <p:cNvSpPr>
            <a:spLocks noGrp="1"/>
          </p:cNvSpPr>
          <p:nvPr>
            <p:ph type="dt" sz="half" idx="10"/>
          </p:nvPr>
        </p:nvSpPr>
        <p:spPr/>
        <p:txBody>
          <a:bodyPr/>
          <a:lstStyle/>
          <a:p>
            <a:fld id="{207AC5EE-C947-40F4-993F-1E45D38BA9DF}" type="datetimeFigureOut">
              <a:rPr lang="en-GU" smtClean="0"/>
              <a:t>9/24/26</a:t>
            </a:fld>
            <a:endParaRPr lang="en-GU"/>
          </a:p>
        </p:txBody>
      </p:sp>
      <p:sp>
        <p:nvSpPr>
          <p:cNvPr id="6" name="Footer Placeholder 5">
            <a:extLst>
              <a:ext uri="{FF2B5EF4-FFF2-40B4-BE49-F238E27FC236}">
                <a16:creationId xmlns:a16="http://schemas.microsoft.com/office/drawing/2014/main" id="{4881C05A-5E3D-0C89-DF82-B25A6F46A586}"/>
              </a:ext>
            </a:extLst>
          </p:cNvPr>
          <p:cNvSpPr>
            <a:spLocks noGrp="1"/>
          </p:cNvSpPr>
          <p:nvPr>
            <p:ph type="ftr" sz="quarter" idx="11"/>
          </p:nvPr>
        </p:nvSpPr>
        <p:spPr/>
        <p:txBody>
          <a:bodyPr/>
          <a:lstStyle/>
          <a:p>
            <a:endParaRPr lang="en-GU"/>
          </a:p>
        </p:txBody>
      </p:sp>
      <p:sp>
        <p:nvSpPr>
          <p:cNvPr id="7" name="Slide Number Placeholder 6">
            <a:extLst>
              <a:ext uri="{FF2B5EF4-FFF2-40B4-BE49-F238E27FC236}">
                <a16:creationId xmlns:a16="http://schemas.microsoft.com/office/drawing/2014/main" id="{41DC0D22-DBA3-30A5-D478-841583EBA606}"/>
              </a:ext>
            </a:extLst>
          </p:cNvPr>
          <p:cNvSpPr>
            <a:spLocks noGrp="1"/>
          </p:cNvSpPr>
          <p:nvPr>
            <p:ph type="sldNum" sz="quarter" idx="12"/>
          </p:nvPr>
        </p:nvSpPr>
        <p:spPr/>
        <p:txBody>
          <a:bodyPr/>
          <a:lstStyle/>
          <a:p>
            <a:fld id="{05C0F1BD-C756-4A6D-953D-B70D8B883A68}" type="slidenum">
              <a:rPr lang="en-GU" smtClean="0"/>
              <a:t>‹#›</a:t>
            </a:fld>
            <a:endParaRPr lang="en-GU"/>
          </a:p>
        </p:txBody>
      </p:sp>
    </p:spTree>
    <p:extLst>
      <p:ext uri="{BB962C8B-B14F-4D97-AF65-F5344CB8AC3E}">
        <p14:creationId xmlns:p14="http://schemas.microsoft.com/office/powerpoint/2010/main" val="516252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0B1A-7E45-CEC4-FEEF-0968B395CE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U"/>
          </a:p>
        </p:txBody>
      </p:sp>
      <p:sp>
        <p:nvSpPr>
          <p:cNvPr id="3" name="Picture Placeholder 2">
            <a:extLst>
              <a:ext uri="{FF2B5EF4-FFF2-40B4-BE49-F238E27FC236}">
                <a16:creationId xmlns:a16="http://schemas.microsoft.com/office/drawing/2014/main" id="{BBC16AE4-0576-084A-33F2-F3DD654F2A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U"/>
          </a:p>
        </p:txBody>
      </p:sp>
      <p:sp>
        <p:nvSpPr>
          <p:cNvPr id="4" name="Text Placeholder 3">
            <a:extLst>
              <a:ext uri="{FF2B5EF4-FFF2-40B4-BE49-F238E27FC236}">
                <a16:creationId xmlns:a16="http://schemas.microsoft.com/office/drawing/2014/main" id="{3AAA0036-635A-6708-8F26-28F41C5A97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195BF7-6FA2-1269-5F87-430228FBF6D9}"/>
              </a:ext>
            </a:extLst>
          </p:cNvPr>
          <p:cNvSpPr>
            <a:spLocks noGrp="1"/>
          </p:cNvSpPr>
          <p:nvPr>
            <p:ph type="dt" sz="half" idx="10"/>
          </p:nvPr>
        </p:nvSpPr>
        <p:spPr/>
        <p:txBody>
          <a:bodyPr/>
          <a:lstStyle/>
          <a:p>
            <a:fld id="{207AC5EE-C947-40F4-993F-1E45D38BA9DF}" type="datetimeFigureOut">
              <a:rPr lang="en-GU" smtClean="0"/>
              <a:t>9/24/26</a:t>
            </a:fld>
            <a:endParaRPr lang="en-GU"/>
          </a:p>
        </p:txBody>
      </p:sp>
      <p:sp>
        <p:nvSpPr>
          <p:cNvPr id="6" name="Footer Placeholder 5">
            <a:extLst>
              <a:ext uri="{FF2B5EF4-FFF2-40B4-BE49-F238E27FC236}">
                <a16:creationId xmlns:a16="http://schemas.microsoft.com/office/drawing/2014/main" id="{FE8F805B-EE8A-086C-08BF-47482B7D4720}"/>
              </a:ext>
            </a:extLst>
          </p:cNvPr>
          <p:cNvSpPr>
            <a:spLocks noGrp="1"/>
          </p:cNvSpPr>
          <p:nvPr>
            <p:ph type="ftr" sz="quarter" idx="11"/>
          </p:nvPr>
        </p:nvSpPr>
        <p:spPr/>
        <p:txBody>
          <a:bodyPr/>
          <a:lstStyle/>
          <a:p>
            <a:endParaRPr lang="en-GU"/>
          </a:p>
        </p:txBody>
      </p:sp>
      <p:sp>
        <p:nvSpPr>
          <p:cNvPr id="7" name="Slide Number Placeholder 6">
            <a:extLst>
              <a:ext uri="{FF2B5EF4-FFF2-40B4-BE49-F238E27FC236}">
                <a16:creationId xmlns:a16="http://schemas.microsoft.com/office/drawing/2014/main" id="{38E658D1-6BA7-1C0B-873A-4CA65497682B}"/>
              </a:ext>
            </a:extLst>
          </p:cNvPr>
          <p:cNvSpPr>
            <a:spLocks noGrp="1"/>
          </p:cNvSpPr>
          <p:nvPr>
            <p:ph type="sldNum" sz="quarter" idx="12"/>
          </p:nvPr>
        </p:nvSpPr>
        <p:spPr/>
        <p:txBody>
          <a:bodyPr/>
          <a:lstStyle/>
          <a:p>
            <a:fld id="{05C0F1BD-C756-4A6D-953D-B70D8B883A68}" type="slidenum">
              <a:rPr lang="en-GU" smtClean="0"/>
              <a:t>‹#›</a:t>
            </a:fld>
            <a:endParaRPr lang="en-GU"/>
          </a:p>
        </p:txBody>
      </p:sp>
    </p:spTree>
    <p:extLst>
      <p:ext uri="{BB962C8B-B14F-4D97-AF65-F5344CB8AC3E}">
        <p14:creationId xmlns:p14="http://schemas.microsoft.com/office/powerpoint/2010/main" val="874268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228A2-2127-F081-BB5B-B3CC424FB8D1}"/>
              </a:ext>
            </a:extLst>
          </p:cNvPr>
          <p:cNvSpPr>
            <a:spLocks noGrp="1"/>
          </p:cNvSpPr>
          <p:nvPr>
            <p:ph type="title"/>
          </p:nvPr>
        </p:nvSpPr>
        <p:spPr/>
        <p:txBody>
          <a:bodyPr/>
          <a:lstStyle/>
          <a:p>
            <a:r>
              <a:rPr lang="en-US"/>
              <a:t>Click to edit Master title style</a:t>
            </a:r>
            <a:endParaRPr lang="en-GU"/>
          </a:p>
        </p:txBody>
      </p:sp>
      <p:sp>
        <p:nvSpPr>
          <p:cNvPr id="3" name="Vertical Text Placeholder 2">
            <a:extLst>
              <a:ext uri="{FF2B5EF4-FFF2-40B4-BE49-F238E27FC236}">
                <a16:creationId xmlns:a16="http://schemas.microsoft.com/office/drawing/2014/main" id="{C14752AF-16CB-46CC-6F7D-6B3FC621221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U"/>
          </a:p>
        </p:txBody>
      </p:sp>
      <p:sp>
        <p:nvSpPr>
          <p:cNvPr id="4" name="Date Placeholder 3">
            <a:extLst>
              <a:ext uri="{FF2B5EF4-FFF2-40B4-BE49-F238E27FC236}">
                <a16:creationId xmlns:a16="http://schemas.microsoft.com/office/drawing/2014/main" id="{059939A2-2204-8CC9-0F46-050AC2FA98E3}"/>
              </a:ext>
            </a:extLst>
          </p:cNvPr>
          <p:cNvSpPr>
            <a:spLocks noGrp="1"/>
          </p:cNvSpPr>
          <p:nvPr>
            <p:ph type="dt" sz="half" idx="10"/>
          </p:nvPr>
        </p:nvSpPr>
        <p:spPr/>
        <p:txBody>
          <a:bodyPr/>
          <a:lstStyle/>
          <a:p>
            <a:fld id="{207AC5EE-C947-40F4-993F-1E45D38BA9DF}" type="datetimeFigureOut">
              <a:rPr lang="en-GU" smtClean="0"/>
              <a:t>9/24/26</a:t>
            </a:fld>
            <a:endParaRPr lang="en-GU"/>
          </a:p>
        </p:txBody>
      </p:sp>
      <p:sp>
        <p:nvSpPr>
          <p:cNvPr id="5" name="Footer Placeholder 4">
            <a:extLst>
              <a:ext uri="{FF2B5EF4-FFF2-40B4-BE49-F238E27FC236}">
                <a16:creationId xmlns:a16="http://schemas.microsoft.com/office/drawing/2014/main" id="{F6B87B2B-480A-11A1-F0CB-B681E89E78DD}"/>
              </a:ext>
            </a:extLst>
          </p:cNvPr>
          <p:cNvSpPr>
            <a:spLocks noGrp="1"/>
          </p:cNvSpPr>
          <p:nvPr>
            <p:ph type="ftr" sz="quarter" idx="11"/>
          </p:nvPr>
        </p:nvSpPr>
        <p:spPr/>
        <p:txBody>
          <a:bodyPr/>
          <a:lstStyle/>
          <a:p>
            <a:endParaRPr lang="en-GU"/>
          </a:p>
        </p:txBody>
      </p:sp>
      <p:sp>
        <p:nvSpPr>
          <p:cNvPr id="6" name="Slide Number Placeholder 5">
            <a:extLst>
              <a:ext uri="{FF2B5EF4-FFF2-40B4-BE49-F238E27FC236}">
                <a16:creationId xmlns:a16="http://schemas.microsoft.com/office/drawing/2014/main" id="{5F1BB3B4-6886-FC3E-52BD-F5E005DFE911}"/>
              </a:ext>
            </a:extLst>
          </p:cNvPr>
          <p:cNvSpPr>
            <a:spLocks noGrp="1"/>
          </p:cNvSpPr>
          <p:nvPr>
            <p:ph type="sldNum" sz="quarter" idx="12"/>
          </p:nvPr>
        </p:nvSpPr>
        <p:spPr/>
        <p:txBody>
          <a:bodyPr/>
          <a:lstStyle/>
          <a:p>
            <a:fld id="{05C0F1BD-C756-4A6D-953D-B70D8B883A68}" type="slidenum">
              <a:rPr lang="en-GU" smtClean="0"/>
              <a:t>‹#›</a:t>
            </a:fld>
            <a:endParaRPr lang="en-GU"/>
          </a:p>
        </p:txBody>
      </p:sp>
    </p:spTree>
    <p:extLst>
      <p:ext uri="{BB962C8B-B14F-4D97-AF65-F5344CB8AC3E}">
        <p14:creationId xmlns:p14="http://schemas.microsoft.com/office/powerpoint/2010/main" val="1569617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F32F38-AC16-8D98-1B6A-94F9F6E4992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U"/>
          </a:p>
        </p:txBody>
      </p:sp>
      <p:sp>
        <p:nvSpPr>
          <p:cNvPr id="3" name="Vertical Text Placeholder 2">
            <a:extLst>
              <a:ext uri="{FF2B5EF4-FFF2-40B4-BE49-F238E27FC236}">
                <a16:creationId xmlns:a16="http://schemas.microsoft.com/office/drawing/2014/main" id="{AFA051B0-1F50-1017-DD51-F71E2B3C45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U"/>
          </a:p>
        </p:txBody>
      </p:sp>
      <p:sp>
        <p:nvSpPr>
          <p:cNvPr id="4" name="Date Placeholder 3">
            <a:extLst>
              <a:ext uri="{FF2B5EF4-FFF2-40B4-BE49-F238E27FC236}">
                <a16:creationId xmlns:a16="http://schemas.microsoft.com/office/drawing/2014/main" id="{C7BF9E90-2287-2B36-E275-68C5E5D37D3C}"/>
              </a:ext>
            </a:extLst>
          </p:cNvPr>
          <p:cNvSpPr>
            <a:spLocks noGrp="1"/>
          </p:cNvSpPr>
          <p:nvPr>
            <p:ph type="dt" sz="half" idx="10"/>
          </p:nvPr>
        </p:nvSpPr>
        <p:spPr/>
        <p:txBody>
          <a:bodyPr/>
          <a:lstStyle/>
          <a:p>
            <a:fld id="{207AC5EE-C947-40F4-993F-1E45D38BA9DF}" type="datetimeFigureOut">
              <a:rPr lang="en-GU" smtClean="0"/>
              <a:t>9/24/26</a:t>
            </a:fld>
            <a:endParaRPr lang="en-GU"/>
          </a:p>
        </p:txBody>
      </p:sp>
      <p:sp>
        <p:nvSpPr>
          <p:cNvPr id="5" name="Footer Placeholder 4">
            <a:extLst>
              <a:ext uri="{FF2B5EF4-FFF2-40B4-BE49-F238E27FC236}">
                <a16:creationId xmlns:a16="http://schemas.microsoft.com/office/drawing/2014/main" id="{1BC56742-1E1C-AA01-6ACE-90BA3B7F3DA3}"/>
              </a:ext>
            </a:extLst>
          </p:cNvPr>
          <p:cNvSpPr>
            <a:spLocks noGrp="1"/>
          </p:cNvSpPr>
          <p:nvPr>
            <p:ph type="ftr" sz="quarter" idx="11"/>
          </p:nvPr>
        </p:nvSpPr>
        <p:spPr/>
        <p:txBody>
          <a:bodyPr/>
          <a:lstStyle/>
          <a:p>
            <a:endParaRPr lang="en-GU"/>
          </a:p>
        </p:txBody>
      </p:sp>
      <p:sp>
        <p:nvSpPr>
          <p:cNvPr id="6" name="Slide Number Placeholder 5">
            <a:extLst>
              <a:ext uri="{FF2B5EF4-FFF2-40B4-BE49-F238E27FC236}">
                <a16:creationId xmlns:a16="http://schemas.microsoft.com/office/drawing/2014/main" id="{9FA7A1F2-593E-8CCA-96D4-B77167C1F152}"/>
              </a:ext>
            </a:extLst>
          </p:cNvPr>
          <p:cNvSpPr>
            <a:spLocks noGrp="1"/>
          </p:cNvSpPr>
          <p:nvPr>
            <p:ph type="sldNum" sz="quarter" idx="12"/>
          </p:nvPr>
        </p:nvSpPr>
        <p:spPr/>
        <p:txBody>
          <a:bodyPr/>
          <a:lstStyle/>
          <a:p>
            <a:fld id="{05C0F1BD-C756-4A6D-953D-B70D8B883A68}" type="slidenum">
              <a:rPr lang="en-GU" smtClean="0"/>
              <a:t>‹#›</a:t>
            </a:fld>
            <a:endParaRPr lang="en-GU"/>
          </a:p>
        </p:txBody>
      </p:sp>
    </p:spTree>
    <p:extLst>
      <p:ext uri="{BB962C8B-B14F-4D97-AF65-F5344CB8AC3E}">
        <p14:creationId xmlns:p14="http://schemas.microsoft.com/office/powerpoint/2010/main" val="247106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25E633F-EEC6-2105-AACD-8DAA8DD19E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U"/>
          </a:p>
        </p:txBody>
      </p:sp>
      <p:sp>
        <p:nvSpPr>
          <p:cNvPr id="3" name="Text Placeholder 2">
            <a:extLst>
              <a:ext uri="{FF2B5EF4-FFF2-40B4-BE49-F238E27FC236}">
                <a16:creationId xmlns:a16="http://schemas.microsoft.com/office/drawing/2014/main" id="{529DC3C1-49C8-C511-7FC0-E76A4521D0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U"/>
          </a:p>
        </p:txBody>
      </p:sp>
      <p:sp>
        <p:nvSpPr>
          <p:cNvPr id="4" name="Date Placeholder 3">
            <a:extLst>
              <a:ext uri="{FF2B5EF4-FFF2-40B4-BE49-F238E27FC236}">
                <a16:creationId xmlns:a16="http://schemas.microsoft.com/office/drawing/2014/main" id="{CFE8D620-AFB8-0662-69F4-277C106826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07AC5EE-C947-40F4-993F-1E45D38BA9DF}" type="datetimeFigureOut">
              <a:rPr lang="en-GU" smtClean="0"/>
              <a:t>9/24/26</a:t>
            </a:fld>
            <a:endParaRPr lang="en-GU"/>
          </a:p>
        </p:txBody>
      </p:sp>
      <p:sp>
        <p:nvSpPr>
          <p:cNvPr id="5" name="Footer Placeholder 4">
            <a:extLst>
              <a:ext uri="{FF2B5EF4-FFF2-40B4-BE49-F238E27FC236}">
                <a16:creationId xmlns:a16="http://schemas.microsoft.com/office/drawing/2014/main" id="{92847CB3-DF44-9758-375C-9D29919190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U"/>
          </a:p>
        </p:txBody>
      </p:sp>
      <p:sp>
        <p:nvSpPr>
          <p:cNvPr id="6" name="Slide Number Placeholder 5">
            <a:extLst>
              <a:ext uri="{FF2B5EF4-FFF2-40B4-BE49-F238E27FC236}">
                <a16:creationId xmlns:a16="http://schemas.microsoft.com/office/drawing/2014/main" id="{788933FC-5C2E-FE3E-E9C4-8C977A74D5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5C0F1BD-C756-4A6D-953D-B70D8B883A68}" type="slidenum">
              <a:rPr lang="en-GU" smtClean="0"/>
              <a:t>‹#›</a:t>
            </a:fld>
            <a:endParaRPr lang="en-GU"/>
          </a:p>
        </p:txBody>
      </p:sp>
    </p:spTree>
    <p:extLst>
      <p:ext uri="{BB962C8B-B14F-4D97-AF65-F5344CB8AC3E}">
        <p14:creationId xmlns:p14="http://schemas.microsoft.com/office/powerpoint/2010/main" val="1607350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8.jp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8.png"/><Relationship Id="rId5" Type="http://schemas.microsoft.com/office/2007/relationships/hdphoto" Target="../media/hdphoto1.wdp"/><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0.jp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5" name="Parallelogram 4">
            <a:extLst>
              <a:ext uri="{FF2B5EF4-FFF2-40B4-BE49-F238E27FC236}">
                <a16:creationId xmlns:a16="http://schemas.microsoft.com/office/drawing/2014/main" id="{C9A9B792-4DCB-1CE6-554E-9086364C8561}"/>
              </a:ext>
            </a:extLst>
          </p:cNvPr>
          <p:cNvSpPr/>
          <p:nvPr/>
        </p:nvSpPr>
        <p:spPr>
          <a:xfrm>
            <a:off x="-480330" y="974961"/>
            <a:ext cx="10781881" cy="3139839"/>
          </a:xfrm>
          <a:prstGeom prst="parallelogram">
            <a:avLst/>
          </a:prstGeom>
          <a:solidFill>
            <a:schemeClr val="bg1">
              <a:lumMod val="75000"/>
              <a:alpha val="47000"/>
            </a:schemeClr>
          </a:solidFill>
          <a:ln>
            <a:solidFill>
              <a:schemeClr val="bg1">
                <a:lumMod val="65000"/>
              </a:schemeClr>
            </a:solid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dirty="0"/>
          </a:p>
        </p:txBody>
      </p:sp>
      <p:sp>
        <p:nvSpPr>
          <p:cNvPr id="6" name="TextBox 5">
            <a:extLst>
              <a:ext uri="{FF2B5EF4-FFF2-40B4-BE49-F238E27FC236}">
                <a16:creationId xmlns:a16="http://schemas.microsoft.com/office/drawing/2014/main" id="{81B3D2A1-01B0-9A9D-142E-2E4E6775ABDB}"/>
              </a:ext>
            </a:extLst>
          </p:cNvPr>
          <p:cNvSpPr txBox="1"/>
          <p:nvPr/>
        </p:nvSpPr>
        <p:spPr>
          <a:xfrm>
            <a:off x="40197" y="1093833"/>
            <a:ext cx="9807191" cy="2585323"/>
          </a:xfrm>
          <a:prstGeom prst="rect">
            <a:avLst/>
          </a:prstGeom>
          <a:noFill/>
          <a:scene3d>
            <a:camera prst="orthographicFront"/>
            <a:lightRig rig="threePt" dir="t"/>
          </a:scene3d>
          <a:sp3d>
            <a:bevelT/>
          </a:sp3d>
        </p:spPr>
        <p:txBody>
          <a:bodyPr wrap="square" rtlCol="0">
            <a:spAutoFit/>
          </a:bodyPr>
          <a:lstStyle/>
          <a:p>
            <a:r>
              <a:rPr lang="en-US" sz="5400" dirty="0">
                <a:latin typeface="Rockwell" panose="02060603020205020403" pitchFamily="18" charset="0"/>
                <a:cs typeface="Arial" panose="020B0604020202020204" pitchFamily="34" charset="0"/>
              </a:rPr>
              <a:t>Nitrate-N Solute Transport Model of the Tomhom Basin, Northern Guam Lens Aquifer </a:t>
            </a:r>
            <a:endParaRPr lang="en-GU" sz="5400" dirty="0">
              <a:latin typeface="Rockwell" panose="02060603020205020403" pitchFamily="18" charset="0"/>
              <a:cs typeface="Arial" panose="020B0604020202020204" pitchFamily="34" charset="0"/>
            </a:endParaRPr>
          </a:p>
        </p:txBody>
      </p:sp>
      <p:sp>
        <p:nvSpPr>
          <p:cNvPr id="8" name="TextBox 7">
            <a:extLst>
              <a:ext uri="{FF2B5EF4-FFF2-40B4-BE49-F238E27FC236}">
                <a16:creationId xmlns:a16="http://schemas.microsoft.com/office/drawing/2014/main" id="{E39B6736-D82B-3FC3-906F-FDA6EC5F026B}"/>
              </a:ext>
            </a:extLst>
          </p:cNvPr>
          <p:cNvSpPr txBox="1"/>
          <p:nvPr/>
        </p:nvSpPr>
        <p:spPr>
          <a:xfrm>
            <a:off x="987481" y="3727701"/>
            <a:ext cx="7912621" cy="338554"/>
          </a:xfrm>
          <a:prstGeom prst="rect">
            <a:avLst/>
          </a:prstGeom>
          <a:noFill/>
        </p:spPr>
        <p:txBody>
          <a:bodyPr wrap="square" rtlCol="0">
            <a:spAutoFit/>
          </a:bodyPr>
          <a:lstStyle/>
          <a:p>
            <a:pPr algn="ctr"/>
            <a:r>
              <a:rPr lang="en-US" sz="1600" i="1" dirty="0">
                <a:latin typeface="Rockwell" panose="02060603020205020403" pitchFamily="18" charset="0"/>
              </a:rPr>
              <a:t>Atasha Bautista, Jovic A. Cassi, Mary Clare Snaer,  Todd Wood, and Dr. Nathan Habana </a:t>
            </a:r>
            <a:endParaRPr lang="en-GU" sz="1600" i="1" dirty="0">
              <a:latin typeface="Rockwell" panose="02060603020205020403" pitchFamily="18" charset="0"/>
            </a:endParaRPr>
          </a:p>
        </p:txBody>
      </p:sp>
      <p:pic>
        <p:nvPicPr>
          <p:cNvPr id="9" name="Picture 8" descr="A blue circle with a palm tree and text&#10;&#10;Description automatically generated">
            <a:extLst>
              <a:ext uri="{FF2B5EF4-FFF2-40B4-BE49-F238E27FC236}">
                <a16:creationId xmlns:a16="http://schemas.microsoft.com/office/drawing/2014/main" id="{309399C4-1F91-0126-3120-D07FE7186B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01551" y="2597253"/>
            <a:ext cx="1187613" cy="1663493"/>
          </a:xfrm>
          <a:prstGeom prst="rect">
            <a:avLst/>
          </a:prstGeom>
          <a:ln>
            <a:noFill/>
          </a:ln>
          <a:effectLst>
            <a:outerShdw blurRad="292100" dist="139700" dir="2700000" algn="tl" rotWithShape="0">
              <a:srgbClr val="333333">
                <a:alpha val="65000"/>
              </a:srgbClr>
            </a:outerShdw>
          </a:effectLst>
        </p:spPr>
      </p:pic>
      <p:pic>
        <p:nvPicPr>
          <p:cNvPr id="1028" name="Picture 4" descr="A white logo with a black background&#10;&#10;AI-generated content may be incorrect.">
            <a:extLst>
              <a:ext uri="{FF2B5EF4-FFF2-40B4-BE49-F238E27FC236}">
                <a16:creationId xmlns:a16="http://schemas.microsoft.com/office/drawing/2014/main" id="{A023949B-B9BF-BDA0-4B87-F030F7CD57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53535" y="794250"/>
            <a:ext cx="883647" cy="1510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80245"/>
      </p:ext>
    </p:extLst>
  </p:cSld>
  <p:clrMapOvr>
    <a:masterClrMapping/>
  </p:clrMapOvr>
  <mc:AlternateContent xmlns:mc="http://schemas.openxmlformats.org/markup-compatibility/2006" xmlns:p14="http://schemas.microsoft.com/office/powerpoint/2010/main">
    <mc:Choice Requires="p14">
      <p:transition spd="slow" p14:dur="30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DB0A94-5530-28FF-6CE6-CCE99206CA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47"/>
            <a:ext cx="12192000" cy="6854353"/>
          </a:xfrm>
          <a:prstGeom prst="rect">
            <a:avLst/>
          </a:prstGeom>
        </p:spPr>
      </p:pic>
      <p:pic>
        <p:nvPicPr>
          <p:cNvPr id="4" name="Picture 3">
            <a:extLst>
              <a:ext uri="{FF2B5EF4-FFF2-40B4-BE49-F238E27FC236}">
                <a16:creationId xmlns:a16="http://schemas.microsoft.com/office/drawing/2014/main" id="{83B7E1AF-2225-4476-12DA-186355810A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9969" y="928688"/>
            <a:ext cx="2042554" cy="2172299"/>
          </a:xfrm>
          <a:prstGeom prst="rect">
            <a:avLst/>
          </a:prstGeom>
        </p:spPr>
      </p:pic>
      <p:pic>
        <p:nvPicPr>
          <p:cNvPr id="6" name="Picture 5">
            <a:extLst>
              <a:ext uri="{FF2B5EF4-FFF2-40B4-BE49-F238E27FC236}">
                <a16:creationId xmlns:a16="http://schemas.microsoft.com/office/drawing/2014/main" id="{6121FA7F-8D2F-48E9-DE19-BE6B595EFA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95193" y="1988939"/>
            <a:ext cx="1137369" cy="1137369"/>
          </a:xfrm>
          <a:prstGeom prst="rect">
            <a:avLst/>
          </a:prstGeom>
        </p:spPr>
      </p:pic>
      <p:pic>
        <p:nvPicPr>
          <p:cNvPr id="9" name="Picture 8">
            <a:extLst>
              <a:ext uri="{FF2B5EF4-FFF2-40B4-BE49-F238E27FC236}">
                <a16:creationId xmlns:a16="http://schemas.microsoft.com/office/drawing/2014/main" id="{16377663-3377-5A13-9562-FA6CDAA9BFD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51259" y="2075413"/>
            <a:ext cx="1050895" cy="1050895"/>
          </a:xfrm>
          <a:prstGeom prst="rect">
            <a:avLst/>
          </a:prstGeom>
        </p:spPr>
      </p:pic>
    </p:spTree>
    <p:extLst>
      <p:ext uri="{BB962C8B-B14F-4D97-AF65-F5344CB8AC3E}">
        <p14:creationId xmlns:p14="http://schemas.microsoft.com/office/powerpoint/2010/main" val="935738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map of land with water and land&#10;&#10;AI-generated content may be incorrect.">
            <a:extLst>
              <a:ext uri="{FF2B5EF4-FFF2-40B4-BE49-F238E27FC236}">
                <a16:creationId xmlns:a16="http://schemas.microsoft.com/office/drawing/2014/main" id="{7AD757FA-4E67-4AB9-46ED-EE0F0E4082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097" cy="6859524"/>
          </a:xfrm>
          <a:prstGeom prst="rect">
            <a:avLst/>
          </a:prstGeom>
        </p:spPr>
      </p:pic>
      <p:sp>
        <p:nvSpPr>
          <p:cNvPr id="4" name="TextBox 3">
            <a:extLst>
              <a:ext uri="{FF2B5EF4-FFF2-40B4-BE49-F238E27FC236}">
                <a16:creationId xmlns:a16="http://schemas.microsoft.com/office/drawing/2014/main" id="{48DD2CEB-0927-671F-91FA-CA1B0509AC96}"/>
              </a:ext>
            </a:extLst>
          </p:cNvPr>
          <p:cNvSpPr txBox="1"/>
          <p:nvPr/>
        </p:nvSpPr>
        <p:spPr>
          <a:xfrm>
            <a:off x="61785" y="5217287"/>
            <a:ext cx="3943351" cy="156966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200" b="1" u="sng" dirty="0">
                <a:latin typeface="Rockwell" panose="02060603020205020403" pitchFamily="18" charset="0"/>
              </a:rPr>
              <a:t>GIS Files </a:t>
            </a:r>
          </a:p>
          <a:p>
            <a:pPr marL="228600" indent="-228600">
              <a:buFont typeface="+mj-lt"/>
              <a:buAutoNum type="arabicPeriod"/>
            </a:pPr>
            <a:r>
              <a:rPr lang="en-US" sz="1400" dirty="0">
                <a:latin typeface="Rockwell" panose="02060603020205020403" pitchFamily="18" charset="0"/>
              </a:rPr>
              <a:t>Polygon sources adapted from vegetation landcover (Wen, 2006)</a:t>
            </a:r>
          </a:p>
          <a:p>
            <a:pPr marL="228600" indent="-228600">
              <a:buFont typeface="+mj-lt"/>
              <a:buAutoNum type="arabicPeriod"/>
            </a:pPr>
            <a:r>
              <a:rPr lang="en-US" sz="1400" dirty="0">
                <a:latin typeface="Rockwell" panose="02060603020205020403" pitchFamily="18" charset="0"/>
              </a:rPr>
              <a:t>Non-sewered data adapted from GWA and Habana &amp; Heitz (2006)</a:t>
            </a:r>
          </a:p>
          <a:p>
            <a:pPr marL="228600" indent="-228600">
              <a:buFont typeface="+mj-lt"/>
              <a:buAutoNum type="arabicPeriod"/>
            </a:pPr>
            <a:r>
              <a:rPr lang="en-US" sz="1400" dirty="0">
                <a:latin typeface="Rockwell" panose="02060603020205020403" pitchFamily="18" charset="0"/>
              </a:rPr>
              <a:t>New housing development (Parcel Map, DLM, 2005)</a:t>
            </a:r>
          </a:p>
        </p:txBody>
      </p:sp>
    </p:spTree>
    <p:extLst>
      <p:ext uri="{BB962C8B-B14F-4D97-AF65-F5344CB8AC3E}">
        <p14:creationId xmlns:p14="http://schemas.microsoft.com/office/powerpoint/2010/main" val="2305720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6BBC6DB-0E34-40DD-9126-91BF5E9ECF2B}"/>
              </a:ext>
            </a:extLst>
          </p:cNvPr>
          <p:cNvPicPr>
            <a:picLocks noChangeAspect="1"/>
          </p:cNvPicPr>
          <p:nvPr/>
        </p:nvPicPr>
        <p:blipFill>
          <a:blip r:embed="rId3"/>
          <a:srcRect r="25532"/>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689AE0B2-015B-D1F7-570F-B699EA6BFA84}"/>
              </a:ext>
            </a:extLst>
          </p:cNvPr>
          <p:cNvPicPr>
            <a:picLocks noChangeAspect="1"/>
          </p:cNvPicPr>
          <p:nvPr/>
        </p:nvPicPr>
        <p:blipFill>
          <a:blip r:embed="rId4"/>
          <a:stretch>
            <a:fillRect/>
          </a:stretch>
        </p:blipFill>
        <p:spPr>
          <a:xfrm>
            <a:off x="6495020" y="897466"/>
            <a:ext cx="5536511" cy="5063067"/>
          </a:xfrm>
          <a:prstGeom prst="rect">
            <a:avLst/>
          </a:prstGeom>
        </p:spPr>
      </p:pic>
      <p:sp>
        <p:nvSpPr>
          <p:cNvPr id="8" name="TextBox 7">
            <a:extLst>
              <a:ext uri="{FF2B5EF4-FFF2-40B4-BE49-F238E27FC236}">
                <a16:creationId xmlns:a16="http://schemas.microsoft.com/office/drawing/2014/main" id="{96666B15-809D-0FB1-D6A5-8EBDF8B72896}"/>
              </a:ext>
            </a:extLst>
          </p:cNvPr>
          <p:cNvSpPr txBox="1"/>
          <p:nvPr/>
        </p:nvSpPr>
        <p:spPr>
          <a:xfrm>
            <a:off x="7670801" y="6082038"/>
            <a:ext cx="4360730" cy="307777"/>
          </a:xfrm>
          <a:prstGeom prst="rect">
            <a:avLst/>
          </a:prstGeom>
          <a:noFill/>
        </p:spPr>
        <p:txBody>
          <a:bodyPr wrap="square" rtlCol="0">
            <a:spAutoFit/>
          </a:bodyPr>
          <a:lstStyle/>
          <a:p>
            <a:r>
              <a:rPr lang="fr-FR" sz="1400" i="1" dirty="0">
                <a:latin typeface="Rockwell" panose="02060603020205020403" pitchFamily="18" charset="77"/>
              </a:rPr>
              <a:t>Valerio et al., 2023, </a:t>
            </a:r>
            <a:r>
              <a:rPr lang="fr-FR" sz="1400" i="1" dirty="0" err="1">
                <a:latin typeface="Rockwell" panose="02060603020205020403" pitchFamily="18" charset="77"/>
              </a:rPr>
              <a:t>MAppFx</a:t>
            </a:r>
            <a:r>
              <a:rPr lang="fr-FR" sz="1400" i="1" dirty="0">
                <a:latin typeface="Rockwell" panose="02060603020205020403" pitchFamily="18" charset="77"/>
              </a:rPr>
              <a:t>: Production </a:t>
            </a:r>
            <a:r>
              <a:rPr lang="fr-FR" sz="1400" i="1" dirty="0" err="1">
                <a:latin typeface="Rockwell" panose="02060603020205020403" pitchFamily="18" charset="77"/>
              </a:rPr>
              <a:t>Well</a:t>
            </a:r>
            <a:r>
              <a:rPr lang="fr-FR" sz="1400" i="1" dirty="0">
                <a:latin typeface="Rockwell" panose="02060603020205020403" pitchFamily="18" charset="77"/>
              </a:rPr>
              <a:t> Nitrates</a:t>
            </a:r>
            <a:endParaRPr lang="en-GU" sz="1400" dirty="0">
              <a:latin typeface="Rockwell" panose="02060603020205020403" pitchFamily="18" charset="77"/>
            </a:endParaRPr>
          </a:p>
        </p:txBody>
      </p:sp>
      <p:pic>
        <p:nvPicPr>
          <p:cNvPr id="5" name="Picture 4" descr="A map of land with water and land&#10;&#10;AI-generated content may be incorrect.">
            <a:extLst>
              <a:ext uri="{FF2B5EF4-FFF2-40B4-BE49-F238E27FC236}">
                <a16:creationId xmlns:a16="http://schemas.microsoft.com/office/drawing/2014/main" id="{90E7668D-5A00-F794-B166-47CCB147B1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191097" y="0"/>
            <a:ext cx="12191097" cy="6859524"/>
          </a:xfrm>
          <a:prstGeom prst="rect">
            <a:avLst/>
          </a:prstGeom>
        </p:spPr>
      </p:pic>
      <p:sp>
        <p:nvSpPr>
          <p:cNvPr id="2" name="Rectangle 1">
            <a:extLst>
              <a:ext uri="{FF2B5EF4-FFF2-40B4-BE49-F238E27FC236}">
                <a16:creationId xmlns:a16="http://schemas.microsoft.com/office/drawing/2014/main" id="{84D32D4B-5CF5-4678-FF19-BAA03CDCDE3B}"/>
              </a:ext>
            </a:extLst>
          </p:cNvPr>
          <p:cNvSpPr/>
          <p:nvPr/>
        </p:nvSpPr>
        <p:spPr>
          <a:xfrm>
            <a:off x="4839387" y="3208478"/>
            <a:ext cx="710076" cy="1079743"/>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dirty="0"/>
          </a:p>
        </p:txBody>
      </p:sp>
      <p:pic>
        <p:nvPicPr>
          <p:cNvPr id="10" name="Picture 9">
            <a:extLst>
              <a:ext uri="{FF2B5EF4-FFF2-40B4-BE49-F238E27FC236}">
                <a16:creationId xmlns:a16="http://schemas.microsoft.com/office/drawing/2014/main" id="{AAA8F92C-7C3E-CB78-53D8-DD16DB44E7B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0469" y="4714689"/>
            <a:ext cx="1871650" cy="1871650"/>
          </a:xfrm>
          <a:prstGeom prst="rect">
            <a:avLst/>
          </a:prstGeom>
        </p:spPr>
      </p:pic>
    </p:spTree>
    <p:extLst>
      <p:ext uri="{BB962C8B-B14F-4D97-AF65-F5344CB8AC3E}">
        <p14:creationId xmlns:p14="http://schemas.microsoft.com/office/powerpoint/2010/main" val="26810591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DF5DB-DF00-6682-FEC3-AFBEEE9C7655}"/>
            </a:ext>
          </a:extLst>
        </p:cNvPr>
        <p:cNvGrpSpPr/>
        <p:nvPr/>
      </p:nvGrpSpPr>
      <p:grpSpPr>
        <a:xfrm>
          <a:off x="0" y="0"/>
          <a:ext cx="0" cy="0"/>
          <a:chOff x="0" y="0"/>
          <a:chExt cx="0" cy="0"/>
        </a:xfrm>
      </p:grpSpPr>
      <p:pic>
        <p:nvPicPr>
          <p:cNvPr id="3" name="Picture 2" descr="A satellite image of a land&#10;&#10;AI-generated content may be incorrect.">
            <a:extLst>
              <a:ext uri="{FF2B5EF4-FFF2-40B4-BE49-F238E27FC236}">
                <a16:creationId xmlns:a16="http://schemas.microsoft.com/office/drawing/2014/main" id="{376113C5-2013-FBDD-04B9-3999A0484C67}"/>
              </a:ext>
            </a:extLst>
          </p:cNvPr>
          <p:cNvPicPr>
            <a:picLocks noChangeAspect="1"/>
          </p:cNvPicPr>
          <p:nvPr/>
        </p:nvPicPr>
        <p:blipFill>
          <a:blip r:embed="rId3">
            <a:extLst>
              <a:ext uri="{28A0092B-C50C-407E-A947-70E740481C1C}">
                <a14:useLocalDpi xmlns:a14="http://schemas.microsoft.com/office/drawing/2010/main" val="0"/>
              </a:ext>
            </a:extLst>
          </a:blip>
          <a:srcRect l="29083" t="17008" r="24866" b="42960"/>
          <a:stretch>
            <a:fillRect/>
          </a:stretch>
        </p:blipFill>
        <p:spPr>
          <a:xfrm>
            <a:off x="1" y="1"/>
            <a:ext cx="12192000" cy="6858000"/>
          </a:xfrm>
          <a:prstGeom prst="rect">
            <a:avLst/>
          </a:prstGeom>
        </p:spPr>
      </p:pic>
    </p:spTree>
    <p:extLst>
      <p:ext uri="{BB962C8B-B14F-4D97-AF65-F5344CB8AC3E}">
        <p14:creationId xmlns:p14="http://schemas.microsoft.com/office/powerpoint/2010/main" val="12725844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atellite image of a land&#10;&#10;AI-generated content may be incorrect.">
            <a:extLst>
              <a:ext uri="{FF2B5EF4-FFF2-40B4-BE49-F238E27FC236}">
                <a16:creationId xmlns:a16="http://schemas.microsoft.com/office/drawing/2014/main" id="{6CD9170F-29B8-FCD3-14D8-020E8E1EA44E}"/>
              </a:ext>
            </a:extLst>
          </p:cNvPr>
          <p:cNvPicPr>
            <a:picLocks noChangeAspect="1"/>
          </p:cNvPicPr>
          <p:nvPr/>
        </p:nvPicPr>
        <p:blipFill>
          <a:blip r:embed="rId3">
            <a:extLst>
              <a:ext uri="{28A0092B-C50C-407E-A947-70E740481C1C}">
                <a14:useLocalDpi xmlns:a14="http://schemas.microsoft.com/office/drawing/2010/main" val="0"/>
              </a:ext>
            </a:extLst>
          </a:blip>
          <a:srcRect l="22854" t="18057" r="10043" b="23610"/>
          <a:stretch>
            <a:fillRect/>
          </a:stretch>
        </p:blipFill>
        <p:spPr>
          <a:xfrm>
            <a:off x="0" y="-1"/>
            <a:ext cx="12192000" cy="6858001"/>
          </a:xfrm>
          <a:prstGeom prst="rect">
            <a:avLst/>
          </a:prstGeom>
        </p:spPr>
      </p:pic>
      <p:pic>
        <p:nvPicPr>
          <p:cNvPr id="4" name="Picture 3">
            <a:extLst>
              <a:ext uri="{FF2B5EF4-FFF2-40B4-BE49-F238E27FC236}">
                <a16:creationId xmlns:a16="http://schemas.microsoft.com/office/drawing/2014/main" id="{AAE21995-38D2-AA5B-9875-10DC3154A0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3307" y="362309"/>
            <a:ext cx="1778718" cy="1778718"/>
          </a:xfrm>
          <a:prstGeom prst="rect">
            <a:avLst/>
          </a:prstGeom>
        </p:spPr>
      </p:pic>
    </p:spTree>
    <p:extLst>
      <p:ext uri="{BB962C8B-B14F-4D97-AF65-F5344CB8AC3E}">
        <p14:creationId xmlns:p14="http://schemas.microsoft.com/office/powerpoint/2010/main" val="14263907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411A1-A68E-0635-4F14-0A7F04981B6A}"/>
            </a:ext>
          </a:extLst>
        </p:cNvPr>
        <p:cNvGrpSpPr/>
        <p:nvPr/>
      </p:nvGrpSpPr>
      <p:grpSpPr>
        <a:xfrm>
          <a:off x="0" y="0"/>
          <a:ext cx="0" cy="0"/>
          <a:chOff x="0" y="0"/>
          <a:chExt cx="0" cy="0"/>
        </a:xfrm>
      </p:grpSpPr>
      <p:pic>
        <p:nvPicPr>
          <p:cNvPr id="5" name="Picture 4" descr="A map of a city&#10;&#10;AI-generated content may be incorrect.">
            <a:extLst>
              <a:ext uri="{FF2B5EF4-FFF2-40B4-BE49-F238E27FC236}">
                <a16:creationId xmlns:a16="http://schemas.microsoft.com/office/drawing/2014/main" id="{80C3356D-2B87-A8D3-B9B8-EA04278C1A66}"/>
              </a:ext>
            </a:extLst>
          </p:cNvPr>
          <p:cNvPicPr>
            <a:picLocks noChangeAspect="1"/>
          </p:cNvPicPr>
          <p:nvPr/>
        </p:nvPicPr>
        <p:blipFill>
          <a:blip r:embed="rId3">
            <a:extLst>
              <a:ext uri="{28A0092B-C50C-407E-A947-70E740481C1C}">
                <a14:useLocalDpi xmlns:a14="http://schemas.microsoft.com/office/drawing/2010/main" val="0"/>
              </a:ext>
            </a:extLst>
          </a:blip>
          <a:srcRect t="6534" b="6534"/>
          <a:stretch>
            <a:fillRect/>
          </a:stretch>
        </p:blipFill>
        <p:spPr>
          <a:xfrm>
            <a:off x="0" y="-1"/>
            <a:ext cx="12192000" cy="6857999"/>
          </a:xfrm>
          <a:prstGeom prst="rect">
            <a:avLst/>
          </a:prstGeom>
        </p:spPr>
      </p:pic>
      <p:pic>
        <p:nvPicPr>
          <p:cNvPr id="2" name="Picture 1">
            <a:extLst>
              <a:ext uri="{FF2B5EF4-FFF2-40B4-BE49-F238E27FC236}">
                <a16:creationId xmlns:a16="http://schemas.microsoft.com/office/drawing/2014/main" id="{339FCA33-3F13-2366-7EBB-8F4580B3D3AA}"/>
              </a:ext>
            </a:extLst>
          </p:cNvPr>
          <p:cNvPicPr>
            <a:picLocks noChangeAspect="1"/>
          </p:cNvPicPr>
          <p:nvPr/>
        </p:nvPicPr>
        <p:blipFill>
          <a:blip r:embed="rId4"/>
          <a:stretch>
            <a:fillRect/>
          </a:stretch>
        </p:blipFill>
        <p:spPr>
          <a:xfrm>
            <a:off x="-12192000" y="1"/>
            <a:ext cx="12192000" cy="6857999"/>
          </a:xfrm>
          <a:prstGeom prst="rect">
            <a:avLst/>
          </a:prstGeom>
        </p:spPr>
      </p:pic>
      <p:sp>
        <p:nvSpPr>
          <p:cNvPr id="3" name="TextBox 2">
            <a:extLst>
              <a:ext uri="{FF2B5EF4-FFF2-40B4-BE49-F238E27FC236}">
                <a16:creationId xmlns:a16="http://schemas.microsoft.com/office/drawing/2014/main" id="{04FA7A5C-7203-AE96-96B5-E7D1FA826FEA}"/>
              </a:ext>
            </a:extLst>
          </p:cNvPr>
          <p:cNvSpPr txBox="1"/>
          <p:nvPr/>
        </p:nvSpPr>
        <p:spPr>
          <a:xfrm>
            <a:off x="68240" y="5650987"/>
            <a:ext cx="3943351" cy="113877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200" b="1" u="sng" dirty="0">
                <a:latin typeface="Rockwell" panose="02060603020205020403" pitchFamily="18" charset="0"/>
              </a:rPr>
              <a:t>GIS Files </a:t>
            </a:r>
          </a:p>
          <a:p>
            <a:pPr marL="228600" indent="-228600">
              <a:buFont typeface="+mj-lt"/>
              <a:buAutoNum type="arabicPeriod"/>
            </a:pPr>
            <a:r>
              <a:rPr lang="en-US" sz="1400" dirty="0">
                <a:latin typeface="Rockwell" panose="02060603020205020403" pitchFamily="18" charset="0"/>
              </a:rPr>
              <a:t>Polygon sources adapted from vegetation landcover (Wen, 2006)</a:t>
            </a:r>
          </a:p>
          <a:p>
            <a:pPr marL="228600" indent="-228600">
              <a:buFont typeface="+mj-lt"/>
              <a:buAutoNum type="arabicPeriod"/>
            </a:pPr>
            <a:r>
              <a:rPr lang="en-US" sz="1400" dirty="0">
                <a:latin typeface="Rockwell" panose="02060603020205020403" pitchFamily="18" charset="0"/>
              </a:rPr>
              <a:t>Non-sewered data adapted from GWA and Habana &amp; Heitz (2006)</a:t>
            </a:r>
          </a:p>
        </p:txBody>
      </p:sp>
    </p:spTree>
    <p:extLst>
      <p:ext uri="{BB962C8B-B14F-4D97-AF65-F5344CB8AC3E}">
        <p14:creationId xmlns:p14="http://schemas.microsoft.com/office/powerpoint/2010/main" val="463643435"/>
      </p:ext>
    </p:extLst>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DE6B45E-68C9-AE35-F414-9C6C64F7B446}"/>
              </a:ext>
            </a:extLst>
          </p:cNvPr>
          <p:cNvSpPr/>
          <p:nvPr/>
        </p:nvSpPr>
        <p:spPr>
          <a:xfrm>
            <a:off x="75133" y="627474"/>
            <a:ext cx="1939065" cy="5989760"/>
          </a:xfrm>
          <a:prstGeom prst="rect">
            <a:avLst/>
          </a:prstGeom>
          <a:solidFill>
            <a:schemeClr val="bg1">
              <a:lumMod val="8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08ABDD87-6B62-B874-3EBB-5D9197C5BAD2}"/>
              </a:ext>
            </a:extLst>
          </p:cNvPr>
          <p:cNvSpPr txBox="1"/>
          <p:nvPr/>
        </p:nvSpPr>
        <p:spPr>
          <a:xfrm>
            <a:off x="105842" y="1162017"/>
            <a:ext cx="184415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Rockwell" panose="02060603020205020403" pitchFamily="18" charset="0"/>
              </a:rPr>
              <a:t>① GIS Shapefiles</a:t>
            </a:r>
          </a:p>
        </p:txBody>
      </p:sp>
      <p:sp>
        <p:nvSpPr>
          <p:cNvPr id="5" name="Flowchart: Multidocument 4">
            <a:extLst>
              <a:ext uri="{FF2B5EF4-FFF2-40B4-BE49-F238E27FC236}">
                <a16:creationId xmlns:a16="http://schemas.microsoft.com/office/drawing/2014/main" id="{0948CAD4-77F1-C72B-D047-5B7371E51814}"/>
              </a:ext>
            </a:extLst>
          </p:cNvPr>
          <p:cNvSpPr/>
          <p:nvPr/>
        </p:nvSpPr>
        <p:spPr>
          <a:xfrm>
            <a:off x="310178" y="3361597"/>
            <a:ext cx="1364940" cy="1643022"/>
          </a:xfrm>
          <a:prstGeom prst="flowChartMultidocumen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kumimoji="0" lang="en-US" sz="1200" b="0" i="0" u="none" strike="noStrike" kern="1200" cap="none" spc="0" normalizeH="0" baseline="0" noProof="0" dirty="0">
                <a:ln>
                  <a:noFill/>
                </a:ln>
                <a:solidFill>
                  <a:prstClr val="black"/>
                </a:solidFill>
                <a:effectLst/>
                <a:uLnTx/>
                <a:uFillTx/>
                <a:latin typeface="Rockwell" panose="02060603020205020403" pitchFamily="18" charset="0"/>
              </a:rPr>
              <a:t>boundary</a:t>
            </a: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kumimoji="0" lang="en-US" sz="1200" b="0" i="0" u="none" strike="noStrike" kern="1200" cap="none" spc="0" normalizeH="0" baseline="0" noProof="0" dirty="0">
                <a:ln>
                  <a:noFill/>
                </a:ln>
                <a:solidFill>
                  <a:prstClr val="black"/>
                </a:solidFill>
                <a:effectLst/>
                <a:uLnTx/>
                <a:uFillTx/>
                <a:latin typeface="Rockwell" panose="02060603020205020403" pitchFamily="18" charset="0"/>
              </a:rPr>
              <a:t>wells </a:t>
            </a:r>
            <a:endParaRPr lang="en-US" sz="1200" dirty="0">
              <a:solidFill>
                <a:prstClr val="black"/>
              </a:solidFill>
              <a:latin typeface="Rockwell" panose="02060603020205020403" pitchFamily="18" charset="0"/>
            </a:endParaRP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lang="en-US" sz="1200" dirty="0">
                <a:solidFill>
                  <a:prstClr val="black"/>
                </a:solidFill>
                <a:latin typeface="Rockwell" panose="02060603020205020403" pitchFamily="18" charset="0"/>
              </a:rPr>
              <a:t>polygon source</a:t>
            </a: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lang="en-US" sz="1200" dirty="0">
                <a:solidFill>
                  <a:prstClr val="black"/>
                </a:solidFill>
                <a:latin typeface="Rockwell" panose="02060603020205020403" pitchFamily="18" charset="0"/>
              </a:rPr>
              <a:t>point source </a:t>
            </a:r>
            <a:endParaRPr kumimoji="0" lang="en-US" sz="1200" b="0" i="0" u="none" strike="noStrike" kern="1200" cap="none" spc="0" normalizeH="0" baseline="0" noProof="0" dirty="0">
              <a:ln>
                <a:noFill/>
              </a:ln>
              <a:solidFill>
                <a:prstClr val="black"/>
              </a:solidFill>
              <a:effectLst/>
              <a:uLnTx/>
              <a:uFillTx/>
              <a:latin typeface="Rockwell" panose="02060603020205020403" pitchFamily="18" charset="0"/>
            </a:endParaRPr>
          </a:p>
        </p:txBody>
      </p:sp>
      <p:sp>
        <p:nvSpPr>
          <p:cNvPr id="6" name="TextBox 5">
            <a:extLst>
              <a:ext uri="{FF2B5EF4-FFF2-40B4-BE49-F238E27FC236}">
                <a16:creationId xmlns:a16="http://schemas.microsoft.com/office/drawing/2014/main" id="{8280BE97-E32B-41F1-C883-94FAA8899C86}"/>
              </a:ext>
            </a:extLst>
          </p:cNvPr>
          <p:cNvSpPr txBox="1"/>
          <p:nvPr/>
        </p:nvSpPr>
        <p:spPr>
          <a:xfrm>
            <a:off x="62184" y="251820"/>
            <a:ext cx="196496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Rockwell" panose="02060603020205020403" pitchFamily="18" charset="0"/>
              </a:rPr>
              <a:t>Esri ArcGIS Pro</a:t>
            </a:r>
          </a:p>
        </p:txBody>
      </p:sp>
      <p:sp>
        <p:nvSpPr>
          <p:cNvPr id="7" name="Rectangle 6">
            <a:extLst>
              <a:ext uri="{FF2B5EF4-FFF2-40B4-BE49-F238E27FC236}">
                <a16:creationId xmlns:a16="http://schemas.microsoft.com/office/drawing/2014/main" id="{4B46EF71-2A6F-FCE7-D950-513C24707FB2}"/>
              </a:ext>
            </a:extLst>
          </p:cNvPr>
          <p:cNvSpPr/>
          <p:nvPr/>
        </p:nvSpPr>
        <p:spPr>
          <a:xfrm>
            <a:off x="2141497" y="636818"/>
            <a:ext cx="9938227" cy="598976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21AFD3B-78B1-2D83-8C41-B478D1017797}"/>
              </a:ext>
            </a:extLst>
          </p:cNvPr>
          <p:cNvSpPr txBox="1"/>
          <p:nvPr/>
        </p:nvSpPr>
        <p:spPr>
          <a:xfrm>
            <a:off x="6096000" y="188034"/>
            <a:ext cx="194925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Rockwell" panose="02060603020205020403" pitchFamily="18" charset="0"/>
              </a:rPr>
              <a:t>Aquaveo</a:t>
            </a:r>
            <a:r>
              <a:rPr lang="en-US" sz="2000" b="1" dirty="0">
                <a:solidFill>
                  <a:prstClr val="black"/>
                </a:solidFill>
                <a:latin typeface="Rockwell" panose="02060603020205020403" pitchFamily="18" charset="0"/>
              </a:rPr>
              <a:t> </a:t>
            </a:r>
            <a:r>
              <a:rPr kumimoji="0" lang="en-US" sz="2000" b="1" i="0" u="none" strike="noStrike" kern="1200" cap="none" spc="0" normalizeH="0" baseline="0" noProof="0" dirty="0">
                <a:ln>
                  <a:noFill/>
                </a:ln>
                <a:solidFill>
                  <a:prstClr val="black"/>
                </a:solidFill>
                <a:effectLst/>
                <a:uLnTx/>
                <a:uFillTx/>
                <a:latin typeface="Rockwell" panose="02060603020205020403" pitchFamily="18" charset="0"/>
              </a:rPr>
              <a:t>GMS</a:t>
            </a:r>
            <a:endParaRPr kumimoji="0" lang="en-US" sz="1800" b="1" i="0" u="none" strike="noStrike" kern="1200" cap="none" spc="0" normalizeH="0" baseline="0" noProof="0" dirty="0">
              <a:ln>
                <a:noFill/>
              </a:ln>
              <a:solidFill>
                <a:prstClr val="black"/>
              </a:solidFill>
              <a:effectLst/>
              <a:uLnTx/>
              <a:uFillTx/>
              <a:latin typeface="Rockwell" panose="02060603020205020403" pitchFamily="18" charset="0"/>
            </a:endParaRPr>
          </a:p>
        </p:txBody>
      </p:sp>
      <p:sp>
        <p:nvSpPr>
          <p:cNvPr id="9" name="TextBox 8">
            <a:extLst>
              <a:ext uri="{FF2B5EF4-FFF2-40B4-BE49-F238E27FC236}">
                <a16:creationId xmlns:a16="http://schemas.microsoft.com/office/drawing/2014/main" id="{857C978F-49D1-CF68-EA54-24E227014B2B}"/>
              </a:ext>
            </a:extLst>
          </p:cNvPr>
          <p:cNvSpPr txBox="1"/>
          <p:nvPr/>
        </p:nvSpPr>
        <p:spPr>
          <a:xfrm>
            <a:off x="1562664" y="3669243"/>
            <a:ext cx="90306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glow rad="381000">
                    <a:prstClr val="white"/>
                  </a:glow>
                </a:effectLst>
                <a:uLnTx/>
                <a:uFillTx/>
                <a:latin typeface="Rockwell" panose="02060603020205020403" pitchFamily="18" charset="0"/>
              </a:rPr>
              <a:t>Import</a:t>
            </a:r>
          </a:p>
        </p:txBody>
      </p:sp>
      <p:cxnSp>
        <p:nvCxnSpPr>
          <p:cNvPr id="10" name="Straight Arrow Connector 9">
            <a:extLst>
              <a:ext uri="{FF2B5EF4-FFF2-40B4-BE49-F238E27FC236}">
                <a16:creationId xmlns:a16="http://schemas.microsoft.com/office/drawing/2014/main" id="{6F71F491-712B-768E-56EE-D3D1CB611839}"/>
              </a:ext>
            </a:extLst>
          </p:cNvPr>
          <p:cNvCxnSpPr>
            <a:cxnSpLocks/>
          </p:cNvCxnSpPr>
          <p:nvPr/>
        </p:nvCxnSpPr>
        <p:spPr>
          <a:xfrm>
            <a:off x="1629826" y="4098977"/>
            <a:ext cx="768744"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C0B9F82B-6E0B-165B-51E5-41EB30E8A360}"/>
              </a:ext>
            </a:extLst>
          </p:cNvPr>
          <p:cNvSpPr txBox="1"/>
          <p:nvPr/>
        </p:nvSpPr>
        <p:spPr>
          <a:xfrm>
            <a:off x="2465732" y="779925"/>
            <a:ext cx="2856021" cy="584775"/>
          </a:xfrm>
          <a:prstGeom prst="rect">
            <a:avLst/>
          </a:prstGeom>
          <a:noFill/>
        </p:spPr>
        <p:txBody>
          <a:bodyPr wrap="square">
            <a:spAutoFit/>
          </a:bodyPr>
          <a:lstStyle/>
          <a:p>
            <a:r>
              <a:rPr lang="en-US" sz="1600" dirty="0">
                <a:latin typeface="Rockwell" panose="02060603020205020403" pitchFamily="18" charset="0"/>
              </a:rPr>
              <a:t>② Create Conceptual Model Coverages</a:t>
            </a:r>
          </a:p>
        </p:txBody>
      </p:sp>
      <p:pic>
        <p:nvPicPr>
          <p:cNvPr id="31" name="Picture 30">
            <a:extLst>
              <a:ext uri="{FF2B5EF4-FFF2-40B4-BE49-F238E27FC236}">
                <a16:creationId xmlns:a16="http://schemas.microsoft.com/office/drawing/2014/main" id="{99214F3E-0300-0C32-9AD2-42F7A627734A}"/>
              </a:ext>
            </a:extLst>
          </p:cNvPr>
          <p:cNvPicPr>
            <a:picLocks noChangeAspect="1"/>
          </p:cNvPicPr>
          <p:nvPr/>
        </p:nvPicPr>
        <p:blipFill>
          <a:blip r:embed="rId3"/>
          <a:stretch>
            <a:fillRect/>
          </a:stretch>
        </p:blipFill>
        <p:spPr>
          <a:xfrm>
            <a:off x="1707205" y="1285987"/>
            <a:ext cx="4977444" cy="2758775"/>
          </a:xfrm>
          <a:prstGeom prst="rect">
            <a:avLst/>
          </a:prstGeom>
        </p:spPr>
      </p:pic>
      <p:sp>
        <p:nvSpPr>
          <p:cNvPr id="34" name="TextBox 33">
            <a:extLst>
              <a:ext uri="{FF2B5EF4-FFF2-40B4-BE49-F238E27FC236}">
                <a16:creationId xmlns:a16="http://schemas.microsoft.com/office/drawing/2014/main" id="{CA2BB682-52DF-EA84-7C73-3452AAA3CA4F}"/>
              </a:ext>
            </a:extLst>
          </p:cNvPr>
          <p:cNvSpPr txBox="1"/>
          <p:nvPr/>
        </p:nvSpPr>
        <p:spPr>
          <a:xfrm>
            <a:off x="7110610" y="823463"/>
            <a:ext cx="3313972" cy="338554"/>
          </a:xfrm>
          <a:prstGeom prst="rect">
            <a:avLst/>
          </a:prstGeom>
          <a:noFill/>
        </p:spPr>
        <p:txBody>
          <a:bodyPr wrap="square">
            <a:spAutoFit/>
          </a:bodyPr>
          <a:lstStyle/>
          <a:p>
            <a:r>
              <a:rPr lang="en-US" sz="1600" dirty="0">
                <a:solidFill>
                  <a:prstClr val="black"/>
                </a:solidFill>
                <a:latin typeface="Calibri" panose="020F0502020204030204"/>
              </a:rPr>
              <a:t>③</a:t>
            </a:r>
            <a:r>
              <a:rPr lang="en-US" sz="1600" dirty="0">
                <a:solidFill>
                  <a:prstClr val="black"/>
                </a:solidFill>
                <a:latin typeface="Rockwell" panose="02060603020205020403" pitchFamily="18" charset="0"/>
              </a:rPr>
              <a:t> </a:t>
            </a:r>
            <a:r>
              <a:rPr lang="en-US" sz="1600" dirty="0">
                <a:latin typeface="Rockwell" panose="02060603020205020403" pitchFamily="18" charset="0"/>
              </a:rPr>
              <a:t>Generate </a:t>
            </a:r>
            <a:r>
              <a:rPr lang="en-US" sz="1600" dirty="0" err="1">
                <a:latin typeface="Rockwell" panose="02060603020205020403" pitchFamily="18" charset="0"/>
              </a:rPr>
              <a:t>UGrid</a:t>
            </a:r>
            <a:r>
              <a:rPr lang="en-US" sz="1600" dirty="0">
                <a:latin typeface="Rockwell" panose="02060603020205020403" pitchFamily="18" charset="0"/>
              </a:rPr>
              <a:t> </a:t>
            </a:r>
          </a:p>
        </p:txBody>
      </p:sp>
      <p:pic>
        <p:nvPicPr>
          <p:cNvPr id="41" name="Picture 40">
            <a:extLst>
              <a:ext uri="{FF2B5EF4-FFF2-40B4-BE49-F238E27FC236}">
                <a16:creationId xmlns:a16="http://schemas.microsoft.com/office/drawing/2014/main" id="{A8A66215-5DDE-A49F-0312-38820750ECFA}"/>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812" b="89785" l="9939" r="93635">
                        <a14:foregroundMark x1="19542" y1="87500" x2="24232" y2="88978"/>
                        <a14:foregroundMark x1="24232" y1="88978" x2="24735" y2="88710"/>
                        <a14:foregroundMark x1="90061" y1="40726" x2="87493" y2="37634"/>
                        <a14:foregroundMark x1="93635" y1="41129" x2="93467" y2="39113"/>
                      </a14:backgroundRemoval>
                    </a14:imgEffect>
                  </a14:imgLayer>
                </a14:imgProps>
              </a:ext>
            </a:extLst>
          </a:blip>
          <a:srcRect l="13397" t="7910" r="4872" b="6637"/>
          <a:stretch>
            <a:fillRect/>
          </a:stretch>
        </p:blipFill>
        <p:spPr>
          <a:xfrm>
            <a:off x="6856099" y="1703028"/>
            <a:ext cx="4608527" cy="2001625"/>
          </a:xfrm>
          <a:prstGeom prst="rect">
            <a:avLst/>
          </a:prstGeom>
        </p:spPr>
      </p:pic>
      <p:sp>
        <p:nvSpPr>
          <p:cNvPr id="43" name="TextBox 42">
            <a:extLst>
              <a:ext uri="{FF2B5EF4-FFF2-40B4-BE49-F238E27FC236}">
                <a16:creationId xmlns:a16="http://schemas.microsoft.com/office/drawing/2014/main" id="{88E7F664-D13D-9F3A-6054-D4968E7A3132}"/>
              </a:ext>
            </a:extLst>
          </p:cNvPr>
          <p:cNvSpPr txBox="1"/>
          <p:nvPr/>
        </p:nvSpPr>
        <p:spPr>
          <a:xfrm>
            <a:off x="2398571" y="4455414"/>
            <a:ext cx="1525730" cy="830997"/>
          </a:xfrm>
          <a:prstGeom prst="rect">
            <a:avLst/>
          </a:prstGeom>
          <a:noFill/>
        </p:spPr>
        <p:txBody>
          <a:bodyPr wrap="square">
            <a:spAutoFit/>
          </a:bodyPr>
          <a:lstStyle/>
          <a:p>
            <a:r>
              <a:rPr lang="en-US" sz="1600" dirty="0">
                <a:solidFill>
                  <a:prstClr val="black"/>
                </a:solidFill>
                <a:latin typeface="Calibri" panose="020F0502020204030204"/>
              </a:rPr>
              <a:t>④</a:t>
            </a:r>
            <a:r>
              <a:rPr lang="en-US" sz="1600" dirty="0">
                <a:solidFill>
                  <a:prstClr val="black"/>
                </a:solidFill>
                <a:latin typeface="Rockwell" panose="02060603020205020403" pitchFamily="18" charset="0"/>
              </a:rPr>
              <a:t> Configure MODFLOW Packages </a:t>
            </a:r>
            <a:endParaRPr lang="en-US" sz="1600" dirty="0">
              <a:latin typeface="Rockwell" panose="02060603020205020403" pitchFamily="18" charset="0"/>
            </a:endParaRPr>
          </a:p>
        </p:txBody>
      </p:sp>
      <p:pic>
        <p:nvPicPr>
          <p:cNvPr id="45" name="Picture 44">
            <a:extLst>
              <a:ext uri="{FF2B5EF4-FFF2-40B4-BE49-F238E27FC236}">
                <a16:creationId xmlns:a16="http://schemas.microsoft.com/office/drawing/2014/main" id="{709200AC-0075-DB6E-A8E8-D506933093C6}"/>
              </a:ext>
            </a:extLst>
          </p:cNvPr>
          <p:cNvPicPr>
            <a:picLocks noChangeAspect="1"/>
          </p:cNvPicPr>
          <p:nvPr/>
        </p:nvPicPr>
        <p:blipFill>
          <a:blip r:embed="rId6"/>
          <a:stretch>
            <a:fillRect/>
          </a:stretch>
        </p:blipFill>
        <p:spPr>
          <a:xfrm>
            <a:off x="3924301" y="3734727"/>
            <a:ext cx="8125773" cy="2758775"/>
          </a:xfrm>
          <a:prstGeom prst="rect">
            <a:avLst/>
          </a:prstGeom>
        </p:spPr>
      </p:pic>
      <p:pic>
        <p:nvPicPr>
          <p:cNvPr id="47" name="Picture 46" descr="A map of a city&#10;&#10;AI-generated content may be incorrect.">
            <a:extLst>
              <a:ext uri="{FF2B5EF4-FFF2-40B4-BE49-F238E27FC236}">
                <a16:creationId xmlns:a16="http://schemas.microsoft.com/office/drawing/2014/main" id="{2A64B1E6-39D8-2329-1A5A-260B4495745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2276" y="1703028"/>
            <a:ext cx="1866445" cy="1207700"/>
          </a:xfrm>
          <a:prstGeom prst="rect">
            <a:avLst/>
          </a:prstGeom>
        </p:spPr>
      </p:pic>
    </p:spTree>
    <p:extLst>
      <p:ext uri="{BB962C8B-B14F-4D97-AF65-F5344CB8AC3E}">
        <p14:creationId xmlns:p14="http://schemas.microsoft.com/office/powerpoint/2010/main" val="1550394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F489698-B61A-745C-1642-50BE099C71FB}"/>
              </a:ext>
            </a:extLst>
          </p:cNvPr>
          <p:cNvPicPr>
            <a:picLocks noChangeAspect="1"/>
          </p:cNvPicPr>
          <p:nvPr/>
        </p:nvPicPr>
        <p:blipFill rotWithShape="1">
          <a:blip r:embed="rId3">
            <a:alphaModFix amt="78000"/>
          </a:blip>
          <a:srcRect l="39428"/>
          <a:stretch/>
        </p:blipFill>
        <p:spPr>
          <a:xfrm>
            <a:off x="3028440" y="-1409132"/>
            <a:ext cx="10294468" cy="9676263"/>
          </a:xfrm>
          <a:prstGeom prst="rect">
            <a:avLst/>
          </a:prstGeom>
          <a:effectLst>
            <a:softEdge rad="800100"/>
          </a:effectLst>
        </p:spPr>
      </p:pic>
      <p:sp>
        <p:nvSpPr>
          <p:cNvPr id="3" name="TextBox 2">
            <a:extLst>
              <a:ext uri="{FF2B5EF4-FFF2-40B4-BE49-F238E27FC236}">
                <a16:creationId xmlns:a16="http://schemas.microsoft.com/office/drawing/2014/main" id="{6907BAF6-4F9B-9BA6-312B-1680E0A434D7}"/>
              </a:ext>
            </a:extLst>
          </p:cNvPr>
          <p:cNvSpPr txBox="1"/>
          <p:nvPr/>
        </p:nvSpPr>
        <p:spPr>
          <a:xfrm>
            <a:off x="63894" y="2397947"/>
            <a:ext cx="12064211" cy="2062103"/>
          </a:xfrm>
          <a:prstGeom prst="rect">
            <a:avLst/>
          </a:prstGeom>
          <a:solidFill>
            <a:schemeClr val="bg1">
              <a:alpha val="70000"/>
            </a:schemeClr>
          </a:solidFill>
          <a:effectLst>
            <a:outerShdw blurRad="50800" dist="38100" dir="2700000" algn="tl" rotWithShape="0">
              <a:prstClr val="black">
                <a:alpha val="40000"/>
              </a:prstClr>
            </a:outerShdw>
          </a:effectLst>
        </p:spPr>
        <p:txBody>
          <a:bodyPr wrap="square" rtlCol="0">
            <a:spAutoFit/>
          </a:bodyPr>
          <a:lstStyle/>
          <a:p>
            <a:pPr>
              <a:spcBef>
                <a:spcPts val="1200"/>
              </a:spcBef>
            </a:pPr>
            <a:r>
              <a:rPr lang="en-US" sz="3600" dirty="0">
                <a:latin typeface="Rockwell" panose="02060603020205020403" pitchFamily="18" charset="0"/>
              </a:rPr>
              <a:t>Scenario 1 – Natural and Agriculture + Wells off </a:t>
            </a:r>
          </a:p>
          <a:p>
            <a:pPr>
              <a:spcBef>
                <a:spcPts val="1200"/>
              </a:spcBef>
            </a:pPr>
            <a:r>
              <a:rPr lang="en-US" sz="3600" dirty="0">
                <a:latin typeface="Rockwell" panose="02060603020205020403" pitchFamily="18" charset="0"/>
              </a:rPr>
              <a:t>Scenario 2 – Natural and Agriculture + Wells on </a:t>
            </a:r>
          </a:p>
          <a:p>
            <a:pPr>
              <a:spcBef>
                <a:spcPts val="1200"/>
              </a:spcBef>
            </a:pPr>
            <a:r>
              <a:rPr lang="en-US" sz="3600" dirty="0">
                <a:latin typeface="Rockwell" panose="02060603020205020403" pitchFamily="18" charset="0"/>
              </a:rPr>
              <a:t>Scenario 3 – Natural and Agriculture + Septic + Wells on </a:t>
            </a:r>
          </a:p>
        </p:txBody>
      </p:sp>
      <p:sp>
        <p:nvSpPr>
          <p:cNvPr id="4" name="TextBox 3">
            <a:extLst>
              <a:ext uri="{FF2B5EF4-FFF2-40B4-BE49-F238E27FC236}">
                <a16:creationId xmlns:a16="http://schemas.microsoft.com/office/drawing/2014/main" id="{B9435261-EDC3-F3C8-6C45-D0B2418A93DF}"/>
              </a:ext>
            </a:extLst>
          </p:cNvPr>
          <p:cNvSpPr txBox="1"/>
          <p:nvPr/>
        </p:nvSpPr>
        <p:spPr>
          <a:xfrm>
            <a:off x="0" y="140465"/>
            <a:ext cx="6673754" cy="707886"/>
          </a:xfrm>
          <a:prstGeom prst="rect">
            <a:avLst/>
          </a:prstGeom>
          <a:gradFill flip="none" rotWithShape="1">
            <a:gsLst>
              <a:gs pos="0">
                <a:srgbClr val="5B9BD5">
                  <a:lumMod val="67000"/>
                </a:srgbClr>
              </a:gs>
              <a:gs pos="48000">
                <a:srgbClr val="5B9BD5">
                  <a:lumMod val="97000"/>
                  <a:lumOff val="3000"/>
                </a:srgbClr>
              </a:gs>
              <a:gs pos="100000">
                <a:srgbClr val="5B9BD5">
                  <a:lumMod val="60000"/>
                  <a:lumOff val="40000"/>
                </a:srgbClr>
              </a:gs>
            </a:gsLst>
            <a:lin ang="16200000" scaled="1"/>
            <a:tileRect/>
          </a:gradFill>
          <a:ln>
            <a:noFill/>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dirty="0">
                <a:ln>
                  <a:noFill/>
                </a:ln>
                <a:solidFill>
                  <a:prstClr val="white"/>
                </a:solidFill>
                <a:effectLst/>
                <a:uLnTx/>
                <a:uFillTx/>
                <a:latin typeface="Rockwell" panose="02060603020205020403" pitchFamily="18" charset="0"/>
                <a:ea typeface="Calibri" panose="020F0502020204030204" pitchFamily="34" charset="0"/>
                <a:cs typeface="Calibri" panose="020F0502020204030204" pitchFamily="34" charset="0"/>
              </a:rPr>
              <a:t>Results and Discussions</a:t>
            </a:r>
            <a:endParaRPr kumimoji="0" lang="en-GU" sz="4000" b="0" i="0" u="none" strike="noStrike" kern="0" cap="none" spc="0" normalizeH="0" baseline="0" noProof="0" dirty="0">
              <a:ln>
                <a:noFill/>
              </a:ln>
              <a:solidFill>
                <a:prstClr val="white"/>
              </a:solidFill>
              <a:effectLst/>
              <a:uLnTx/>
              <a:uFillTx/>
              <a:latin typeface="Rockwell" panose="02060603020205020403" pitchFamily="18"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0721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map of the area&#10;&#10;AI-generated content may be incorrect.">
            <a:extLst>
              <a:ext uri="{FF2B5EF4-FFF2-40B4-BE49-F238E27FC236}">
                <a16:creationId xmlns:a16="http://schemas.microsoft.com/office/drawing/2014/main" id="{66F0D9BC-95DB-927B-7F99-E4CDE9B34F8F}"/>
              </a:ext>
            </a:extLst>
          </p:cNvPr>
          <p:cNvPicPr>
            <a:picLocks noChangeAspect="1"/>
          </p:cNvPicPr>
          <p:nvPr/>
        </p:nvPicPr>
        <p:blipFill>
          <a:blip r:embed="rId3">
            <a:extLst>
              <a:ext uri="{28A0092B-C50C-407E-A947-70E740481C1C}">
                <a14:useLocalDpi xmlns:a14="http://schemas.microsoft.com/office/drawing/2010/main" val="0"/>
              </a:ext>
            </a:extLst>
          </a:blip>
          <a:srcRect l="5040" r="-5040"/>
          <a:stretch>
            <a:fillRect/>
          </a:stretch>
        </p:blipFill>
        <p:spPr>
          <a:xfrm>
            <a:off x="0" y="-2"/>
            <a:ext cx="12192000" cy="6860032"/>
          </a:xfrm>
          <a:prstGeom prst="rect">
            <a:avLst/>
          </a:prstGeom>
        </p:spPr>
      </p:pic>
      <p:sp>
        <p:nvSpPr>
          <p:cNvPr id="2" name="Rectangle 1">
            <a:extLst>
              <a:ext uri="{FF2B5EF4-FFF2-40B4-BE49-F238E27FC236}">
                <a16:creationId xmlns:a16="http://schemas.microsoft.com/office/drawing/2014/main" id="{18E63A85-6F21-1809-058A-234F524AFFA6}"/>
              </a:ext>
            </a:extLst>
          </p:cNvPr>
          <p:cNvSpPr/>
          <p:nvPr/>
        </p:nvSpPr>
        <p:spPr>
          <a:xfrm>
            <a:off x="9233647" y="-2"/>
            <a:ext cx="2958353" cy="6858001"/>
          </a:xfrm>
          <a:prstGeom prst="rect">
            <a:avLst/>
          </a:prstGeom>
          <a:solidFill>
            <a:schemeClr val="bg1"/>
          </a:solidFill>
          <a:ln>
            <a:noFill/>
          </a:ln>
          <a:effectLst>
            <a:innerShdw blurRad="63500" dist="50800" dir="108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dirty="0">
              <a:solidFill>
                <a:schemeClr val="tx1"/>
              </a:solidFill>
            </a:endParaRPr>
          </a:p>
        </p:txBody>
      </p:sp>
      <p:sp>
        <p:nvSpPr>
          <p:cNvPr id="7" name="TextBox 6">
            <a:extLst>
              <a:ext uri="{FF2B5EF4-FFF2-40B4-BE49-F238E27FC236}">
                <a16:creationId xmlns:a16="http://schemas.microsoft.com/office/drawing/2014/main" id="{817E4F1A-709C-F462-5E1B-1D343E097894}"/>
              </a:ext>
            </a:extLst>
          </p:cNvPr>
          <p:cNvSpPr txBox="1"/>
          <p:nvPr/>
        </p:nvSpPr>
        <p:spPr>
          <a:xfrm>
            <a:off x="9350187" y="1715154"/>
            <a:ext cx="2725269" cy="523220"/>
          </a:xfrm>
          <a:prstGeom prst="rect">
            <a:avLst/>
          </a:prstGeom>
          <a:noFill/>
        </p:spPr>
        <p:txBody>
          <a:bodyPr wrap="square" rtlCol="0">
            <a:spAutoFit/>
          </a:bodyPr>
          <a:lstStyle/>
          <a:p>
            <a:pPr algn="ctr"/>
            <a:r>
              <a:rPr lang="en-US" sz="2800" b="1" dirty="0">
                <a:latin typeface="Rockwell" panose="02060603020205020403" pitchFamily="18" charset="0"/>
              </a:rPr>
              <a:t>Scenario 1</a:t>
            </a:r>
            <a:endParaRPr lang="en-GU" sz="2800" b="1" dirty="0">
              <a:latin typeface="Rockwell" panose="02060603020205020403" pitchFamily="18" charset="0"/>
            </a:endParaRPr>
          </a:p>
        </p:txBody>
      </p:sp>
      <p:sp>
        <p:nvSpPr>
          <p:cNvPr id="8" name="TextBox 7">
            <a:extLst>
              <a:ext uri="{FF2B5EF4-FFF2-40B4-BE49-F238E27FC236}">
                <a16:creationId xmlns:a16="http://schemas.microsoft.com/office/drawing/2014/main" id="{DF5BB7B3-03D7-3D5C-4EBD-B0DF8B92AC60}"/>
              </a:ext>
            </a:extLst>
          </p:cNvPr>
          <p:cNvSpPr txBox="1"/>
          <p:nvPr/>
        </p:nvSpPr>
        <p:spPr>
          <a:xfrm>
            <a:off x="9445997" y="2238374"/>
            <a:ext cx="2533650" cy="2545377"/>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dirty="0"/>
              <a:t>Polygons: legumes, agriculture, recharge </a:t>
            </a:r>
          </a:p>
          <a:p>
            <a:pPr marL="285750" indent="-285750">
              <a:lnSpc>
                <a:spcPct val="150000"/>
              </a:lnSpc>
              <a:buFont typeface="Arial" panose="020B0604020202020204" pitchFamily="34" charset="0"/>
              <a:buChar char="•"/>
            </a:pPr>
            <a:r>
              <a:rPr lang="en-US" dirty="0"/>
              <a:t>No pumping </a:t>
            </a:r>
          </a:p>
          <a:p>
            <a:pPr marL="285750" indent="-285750">
              <a:lnSpc>
                <a:spcPct val="150000"/>
              </a:lnSpc>
              <a:buFont typeface="Arial" panose="020B0604020202020204" pitchFamily="34" charset="0"/>
              <a:buChar char="•"/>
            </a:pPr>
            <a:endParaRPr lang="en-US" dirty="0"/>
          </a:p>
          <a:p>
            <a:pPr>
              <a:lnSpc>
                <a:spcPct val="150000"/>
              </a:lnSpc>
            </a:pPr>
            <a:r>
              <a:rPr lang="en-US" dirty="0"/>
              <a:t>No septic tanks and no pumping scenario </a:t>
            </a:r>
            <a:endParaRPr lang="en-GU" dirty="0"/>
          </a:p>
        </p:txBody>
      </p:sp>
      <p:pic>
        <p:nvPicPr>
          <p:cNvPr id="12" name="Picture 11">
            <a:extLst>
              <a:ext uri="{FF2B5EF4-FFF2-40B4-BE49-F238E27FC236}">
                <a16:creationId xmlns:a16="http://schemas.microsoft.com/office/drawing/2014/main" id="{0100B4D7-E6EF-DBC7-2232-DA36EF8536E1}"/>
              </a:ext>
            </a:extLst>
          </p:cNvPr>
          <p:cNvPicPr>
            <a:picLocks noChangeAspect="1"/>
          </p:cNvPicPr>
          <p:nvPr/>
        </p:nvPicPr>
        <p:blipFill>
          <a:blip r:embed="rId4"/>
          <a:stretch>
            <a:fillRect/>
          </a:stretch>
        </p:blipFill>
        <p:spPr>
          <a:xfrm>
            <a:off x="6057872" y="479742"/>
            <a:ext cx="1603387" cy="1999661"/>
          </a:xfrm>
          <a:prstGeom prst="rect">
            <a:avLst/>
          </a:prstGeom>
          <a:ln w="19050">
            <a:solidFill>
              <a:schemeClr val="tx1"/>
            </a:solidFill>
          </a:ln>
        </p:spPr>
      </p:pic>
      <p:pic>
        <p:nvPicPr>
          <p:cNvPr id="19" name="Picture 18">
            <a:extLst>
              <a:ext uri="{FF2B5EF4-FFF2-40B4-BE49-F238E27FC236}">
                <a16:creationId xmlns:a16="http://schemas.microsoft.com/office/drawing/2014/main" id="{21190113-85DA-2EE9-E5A0-98735864E462}"/>
              </a:ext>
            </a:extLst>
          </p:cNvPr>
          <p:cNvPicPr>
            <a:picLocks noChangeAspect="1"/>
          </p:cNvPicPr>
          <p:nvPr/>
        </p:nvPicPr>
        <p:blipFill>
          <a:blip r:embed="rId5"/>
          <a:stretch>
            <a:fillRect/>
          </a:stretch>
        </p:blipFill>
        <p:spPr>
          <a:xfrm>
            <a:off x="116544" y="205515"/>
            <a:ext cx="1080356" cy="2032859"/>
          </a:xfrm>
          <a:prstGeom prst="rect">
            <a:avLst/>
          </a:prstGeom>
        </p:spPr>
      </p:pic>
    </p:spTree>
    <p:extLst>
      <p:ext uri="{BB962C8B-B14F-4D97-AF65-F5344CB8AC3E}">
        <p14:creationId xmlns:p14="http://schemas.microsoft.com/office/powerpoint/2010/main" val="18133659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987B3-584F-3E4E-E1E6-22CFD688E918}"/>
            </a:ext>
          </a:extLst>
        </p:cNvPr>
        <p:cNvGrpSpPr/>
        <p:nvPr/>
      </p:nvGrpSpPr>
      <p:grpSpPr>
        <a:xfrm>
          <a:off x="0" y="0"/>
          <a:ext cx="0" cy="0"/>
          <a:chOff x="0" y="0"/>
          <a:chExt cx="0" cy="0"/>
        </a:xfrm>
      </p:grpSpPr>
      <p:pic>
        <p:nvPicPr>
          <p:cNvPr id="7" name="Picture 6" descr="A map of a large area&#10;&#10;AI-generated content may be incorrect.">
            <a:extLst>
              <a:ext uri="{FF2B5EF4-FFF2-40B4-BE49-F238E27FC236}">
                <a16:creationId xmlns:a16="http://schemas.microsoft.com/office/drawing/2014/main" id="{BB3636FA-CA08-E358-7C18-E8C38DBB7844}"/>
              </a:ext>
            </a:extLst>
          </p:cNvPr>
          <p:cNvPicPr>
            <a:picLocks noChangeAspect="1"/>
          </p:cNvPicPr>
          <p:nvPr/>
        </p:nvPicPr>
        <p:blipFill>
          <a:blip r:embed="rId3">
            <a:extLst>
              <a:ext uri="{28A0092B-C50C-407E-A947-70E740481C1C}">
                <a14:useLocalDpi xmlns:a14="http://schemas.microsoft.com/office/drawing/2010/main" val="0"/>
              </a:ext>
            </a:extLst>
          </a:blip>
          <a:srcRect l="5260" r="-5260"/>
          <a:stretch>
            <a:fillRect/>
          </a:stretch>
        </p:blipFill>
        <p:spPr>
          <a:xfrm>
            <a:off x="0" y="-23753"/>
            <a:ext cx="12230603" cy="6881753"/>
          </a:xfrm>
          <a:prstGeom prst="rect">
            <a:avLst/>
          </a:prstGeom>
        </p:spPr>
      </p:pic>
      <p:sp>
        <p:nvSpPr>
          <p:cNvPr id="2" name="Rectangle 1">
            <a:extLst>
              <a:ext uri="{FF2B5EF4-FFF2-40B4-BE49-F238E27FC236}">
                <a16:creationId xmlns:a16="http://schemas.microsoft.com/office/drawing/2014/main" id="{5BDFD966-AF95-890D-91E0-588EC03403FD}"/>
              </a:ext>
            </a:extLst>
          </p:cNvPr>
          <p:cNvSpPr/>
          <p:nvPr/>
        </p:nvSpPr>
        <p:spPr>
          <a:xfrm>
            <a:off x="9233647" y="-2"/>
            <a:ext cx="2958353" cy="6858001"/>
          </a:xfrm>
          <a:prstGeom prst="rect">
            <a:avLst/>
          </a:prstGeom>
          <a:solidFill>
            <a:schemeClr val="bg1"/>
          </a:solidFill>
          <a:ln>
            <a:noFill/>
          </a:ln>
          <a:effectLst>
            <a:innerShdw blurRad="63500" dist="50800" dir="108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dirty="0">
              <a:solidFill>
                <a:schemeClr val="tx1"/>
              </a:solidFill>
            </a:endParaRPr>
          </a:p>
        </p:txBody>
      </p:sp>
      <p:sp>
        <p:nvSpPr>
          <p:cNvPr id="3" name="TextBox 2">
            <a:extLst>
              <a:ext uri="{FF2B5EF4-FFF2-40B4-BE49-F238E27FC236}">
                <a16:creationId xmlns:a16="http://schemas.microsoft.com/office/drawing/2014/main" id="{3CE194F4-99BD-FC38-3EC6-0CC0328CA1E5}"/>
              </a:ext>
            </a:extLst>
          </p:cNvPr>
          <p:cNvSpPr txBox="1"/>
          <p:nvPr/>
        </p:nvSpPr>
        <p:spPr>
          <a:xfrm>
            <a:off x="9350187" y="1715153"/>
            <a:ext cx="2725269" cy="523220"/>
          </a:xfrm>
          <a:prstGeom prst="rect">
            <a:avLst/>
          </a:prstGeom>
          <a:noFill/>
        </p:spPr>
        <p:txBody>
          <a:bodyPr wrap="square" rtlCol="0">
            <a:spAutoFit/>
          </a:bodyPr>
          <a:lstStyle/>
          <a:p>
            <a:pPr algn="ctr"/>
            <a:r>
              <a:rPr lang="en-US" sz="2800" b="1" dirty="0">
                <a:latin typeface="Rockwell" panose="02060603020205020403" pitchFamily="18" charset="0"/>
              </a:rPr>
              <a:t>Scenario 2</a:t>
            </a:r>
            <a:endParaRPr lang="en-GU" sz="2800" b="1" dirty="0">
              <a:latin typeface="Rockwell" panose="02060603020205020403" pitchFamily="18" charset="0"/>
            </a:endParaRPr>
          </a:p>
        </p:txBody>
      </p:sp>
      <p:sp>
        <p:nvSpPr>
          <p:cNvPr id="4" name="TextBox 3">
            <a:extLst>
              <a:ext uri="{FF2B5EF4-FFF2-40B4-BE49-F238E27FC236}">
                <a16:creationId xmlns:a16="http://schemas.microsoft.com/office/drawing/2014/main" id="{28DAF5B7-D940-9B20-1EBD-AFEC0B9661A3}"/>
              </a:ext>
            </a:extLst>
          </p:cNvPr>
          <p:cNvSpPr txBox="1"/>
          <p:nvPr/>
        </p:nvSpPr>
        <p:spPr>
          <a:xfrm>
            <a:off x="9445997" y="2238374"/>
            <a:ext cx="2533650" cy="2545377"/>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dirty="0"/>
              <a:t>Polygons: legumes, agriculture, recharge </a:t>
            </a:r>
          </a:p>
          <a:p>
            <a:pPr marL="285750" indent="-285750">
              <a:lnSpc>
                <a:spcPct val="150000"/>
              </a:lnSpc>
              <a:buFont typeface="Arial" panose="020B0604020202020204" pitchFamily="34" charset="0"/>
              <a:buChar char="•"/>
            </a:pPr>
            <a:r>
              <a:rPr lang="en-US" dirty="0"/>
              <a:t>Pumping on </a:t>
            </a:r>
          </a:p>
          <a:p>
            <a:pPr marL="285750" indent="-285750">
              <a:lnSpc>
                <a:spcPct val="150000"/>
              </a:lnSpc>
              <a:buFont typeface="Arial" panose="020B0604020202020204" pitchFamily="34" charset="0"/>
              <a:buChar char="•"/>
            </a:pPr>
            <a:endParaRPr lang="en-US" dirty="0"/>
          </a:p>
          <a:p>
            <a:pPr>
              <a:lnSpc>
                <a:spcPct val="150000"/>
              </a:lnSpc>
            </a:pPr>
            <a:r>
              <a:rPr lang="en-US" dirty="0"/>
              <a:t>No septic tanks and pumping scenario </a:t>
            </a:r>
            <a:endParaRPr lang="en-GU" dirty="0"/>
          </a:p>
        </p:txBody>
      </p:sp>
      <p:pic>
        <p:nvPicPr>
          <p:cNvPr id="5" name="Picture 4">
            <a:extLst>
              <a:ext uri="{FF2B5EF4-FFF2-40B4-BE49-F238E27FC236}">
                <a16:creationId xmlns:a16="http://schemas.microsoft.com/office/drawing/2014/main" id="{506DEB4D-9CB2-ACE0-B657-D778B48A680C}"/>
              </a:ext>
            </a:extLst>
          </p:cNvPr>
          <p:cNvPicPr>
            <a:picLocks noChangeAspect="1"/>
          </p:cNvPicPr>
          <p:nvPr/>
        </p:nvPicPr>
        <p:blipFill>
          <a:blip r:embed="rId4"/>
          <a:stretch>
            <a:fillRect/>
          </a:stretch>
        </p:blipFill>
        <p:spPr>
          <a:xfrm>
            <a:off x="6057872" y="479742"/>
            <a:ext cx="1603387" cy="1999661"/>
          </a:xfrm>
          <a:prstGeom prst="rect">
            <a:avLst/>
          </a:prstGeom>
          <a:ln w="19050">
            <a:solidFill>
              <a:schemeClr val="tx1"/>
            </a:solidFill>
          </a:ln>
        </p:spPr>
      </p:pic>
      <p:pic>
        <p:nvPicPr>
          <p:cNvPr id="8" name="Picture 7">
            <a:extLst>
              <a:ext uri="{FF2B5EF4-FFF2-40B4-BE49-F238E27FC236}">
                <a16:creationId xmlns:a16="http://schemas.microsoft.com/office/drawing/2014/main" id="{1CE8C8A0-C6B2-2C22-838D-7CF0629D9495}"/>
              </a:ext>
            </a:extLst>
          </p:cNvPr>
          <p:cNvPicPr>
            <a:picLocks noChangeAspect="1"/>
          </p:cNvPicPr>
          <p:nvPr/>
        </p:nvPicPr>
        <p:blipFill>
          <a:blip r:embed="rId5"/>
          <a:stretch>
            <a:fillRect/>
          </a:stretch>
        </p:blipFill>
        <p:spPr>
          <a:xfrm>
            <a:off x="116544" y="198754"/>
            <a:ext cx="1079086" cy="2030144"/>
          </a:xfrm>
          <a:prstGeom prst="rect">
            <a:avLst/>
          </a:prstGeom>
        </p:spPr>
      </p:pic>
    </p:spTree>
    <p:extLst>
      <p:ext uri="{BB962C8B-B14F-4D97-AF65-F5344CB8AC3E}">
        <p14:creationId xmlns:p14="http://schemas.microsoft.com/office/powerpoint/2010/main" val="8731479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8D09C-54E0-3186-B3EE-92E75970AF01}"/>
            </a:ext>
          </a:extLst>
        </p:cNvPr>
        <p:cNvGrpSpPr/>
        <p:nvPr/>
      </p:nvGrpSpPr>
      <p:grpSpPr>
        <a:xfrm>
          <a:off x="0" y="0"/>
          <a:ext cx="0" cy="0"/>
          <a:chOff x="0" y="0"/>
          <a:chExt cx="0" cy="0"/>
        </a:xfrm>
      </p:grpSpPr>
      <p:pic>
        <p:nvPicPr>
          <p:cNvPr id="6" name="Picture 5" descr="A map of the area&#10;&#10;AI-generated content may be incorrect.">
            <a:extLst>
              <a:ext uri="{FF2B5EF4-FFF2-40B4-BE49-F238E27FC236}">
                <a16:creationId xmlns:a16="http://schemas.microsoft.com/office/drawing/2014/main" id="{FAC8905B-5EEE-1B6C-1E61-35CD0F7B7462}"/>
              </a:ext>
            </a:extLst>
          </p:cNvPr>
          <p:cNvPicPr>
            <a:picLocks noChangeAspect="1"/>
          </p:cNvPicPr>
          <p:nvPr/>
        </p:nvPicPr>
        <p:blipFill>
          <a:blip r:embed="rId3">
            <a:extLst>
              <a:ext uri="{28A0092B-C50C-407E-A947-70E740481C1C}">
                <a14:useLocalDpi xmlns:a14="http://schemas.microsoft.com/office/drawing/2010/main" val="0"/>
              </a:ext>
            </a:extLst>
          </a:blip>
          <a:srcRect l="4190" r="-4190"/>
          <a:stretch>
            <a:fillRect/>
          </a:stretch>
        </p:blipFill>
        <p:spPr>
          <a:xfrm>
            <a:off x="-16529" y="0"/>
            <a:ext cx="12188389" cy="6858000"/>
          </a:xfrm>
          <a:prstGeom prst="rect">
            <a:avLst/>
          </a:prstGeom>
        </p:spPr>
      </p:pic>
      <p:sp>
        <p:nvSpPr>
          <p:cNvPr id="2" name="Rectangle 1">
            <a:extLst>
              <a:ext uri="{FF2B5EF4-FFF2-40B4-BE49-F238E27FC236}">
                <a16:creationId xmlns:a16="http://schemas.microsoft.com/office/drawing/2014/main" id="{E6789644-F071-5B91-CC0B-97C9F980D44F}"/>
              </a:ext>
            </a:extLst>
          </p:cNvPr>
          <p:cNvSpPr/>
          <p:nvPr/>
        </p:nvSpPr>
        <p:spPr>
          <a:xfrm>
            <a:off x="9233647" y="-2"/>
            <a:ext cx="2958353" cy="6858001"/>
          </a:xfrm>
          <a:prstGeom prst="rect">
            <a:avLst/>
          </a:prstGeom>
          <a:solidFill>
            <a:schemeClr val="bg1"/>
          </a:solidFill>
          <a:ln>
            <a:noFill/>
          </a:ln>
          <a:effectLst>
            <a:innerShdw blurRad="63500" dist="50800" dir="108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dirty="0">
              <a:solidFill>
                <a:schemeClr val="tx1"/>
              </a:solidFill>
            </a:endParaRPr>
          </a:p>
        </p:txBody>
      </p:sp>
      <p:sp>
        <p:nvSpPr>
          <p:cNvPr id="3" name="TextBox 2">
            <a:extLst>
              <a:ext uri="{FF2B5EF4-FFF2-40B4-BE49-F238E27FC236}">
                <a16:creationId xmlns:a16="http://schemas.microsoft.com/office/drawing/2014/main" id="{3C151781-391F-6053-E080-1FD4E5E64CC4}"/>
              </a:ext>
            </a:extLst>
          </p:cNvPr>
          <p:cNvSpPr txBox="1"/>
          <p:nvPr/>
        </p:nvSpPr>
        <p:spPr>
          <a:xfrm>
            <a:off x="9350187" y="1715153"/>
            <a:ext cx="2725269" cy="523220"/>
          </a:xfrm>
          <a:prstGeom prst="rect">
            <a:avLst/>
          </a:prstGeom>
          <a:noFill/>
        </p:spPr>
        <p:txBody>
          <a:bodyPr wrap="square" rtlCol="0">
            <a:spAutoFit/>
          </a:bodyPr>
          <a:lstStyle/>
          <a:p>
            <a:pPr algn="ctr"/>
            <a:r>
              <a:rPr lang="en-US" sz="2800" b="1" dirty="0">
                <a:latin typeface="Rockwell" panose="02060603020205020403" pitchFamily="18" charset="0"/>
              </a:rPr>
              <a:t>Scenario 3</a:t>
            </a:r>
            <a:endParaRPr lang="en-GU" sz="2800" b="1" dirty="0">
              <a:latin typeface="Rockwell" panose="02060603020205020403" pitchFamily="18" charset="0"/>
            </a:endParaRPr>
          </a:p>
        </p:txBody>
      </p:sp>
      <p:sp>
        <p:nvSpPr>
          <p:cNvPr id="4" name="TextBox 3">
            <a:extLst>
              <a:ext uri="{FF2B5EF4-FFF2-40B4-BE49-F238E27FC236}">
                <a16:creationId xmlns:a16="http://schemas.microsoft.com/office/drawing/2014/main" id="{C7BE24E7-7422-6DE5-744B-B8CFA92F69F2}"/>
              </a:ext>
            </a:extLst>
          </p:cNvPr>
          <p:cNvSpPr txBox="1"/>
          <p:nvPr/>
        </p:nvSpPr>
        <p:spPr>
          <a:xfrm>
            <a:off x="9445997" y="2238374"/>
            <a:ext cx="2533650" cy="2129878"/>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dirty="0"/>
              <a:t>Polygons: legumes, agriculture, recharge</a:t>
            </a:r>
          </a:p>
          <a:p>
            <a:pPr marL="285750" indent="-285750">
              <a:lnSpc>
                <a:spcPct val="150000"/>
              </a:lnSpc>
              <a:buFont typeface="Arial" panose="020B0604020202020204" pitchFamily="34" charset="0"/>
              <a:buChar char="•"/>
            </a:pPr>
            <a:r>
              <a:rPr lang="en-US" dirty="0"/>
              <a:t>Points: septic tanks</a:t>
            </a:r>
          </a:p>
          <a:p>
            <a:pPr marL="285750" indent="-285750">
              <a:lnSpc>
                <a:spcPct val="150000"/>
              </a:lnSpc>
              <a:buFont typeface="Arial" panose="020B0604020202020204" pitchFamily="34" charset="0"/>
              <a:buChar char="•"/>
            </a:pPr>
            <a:r>
              <a:rPr lang="en-US" dirty="0"/>
              <a:t>Pumping on </a:t>
            </a:r>
          </a:p>
          <a:p>
            <a:pPr marL="285750" indent="-285750">
              <a:lnSpc>
                <a:spcPct val="150000"/>
              </a:lnSpc>
              <a:buFont typeface="Arial" panose="020B0604020202020204" pitchFamily="34" charset="0"/>
              <a:buChar char="•"/>
            </a:pPr>
            <a:endParaRPr lang="en-US" dirty="0"/>
          </a:p>
        </p:txBody>
      </p:sp>
      <p:pic>
        <p:nvPicPr>
          <p:cNvPr id="7" name="Picture 6">
            <a:extLst>
              <a:ext uri="{FF2B5EF4-FFF2-40B4-BE49-F238E27FC236}">
                <a16:creationId xmlns:a16="http://schemas.microsoft.com/office/drawing/2014/main" id="{8F21AA1E-83BB-3705-594B-A827F365732E}"/>
              </a:ext>
            </a:extLst>
          </p:cNvPr>
          <p:cNvPicPr>
            <a:picLocks noChangeAspect="1"/>
          </p:cNvPicPr>
          <p:nvPr/>
        </p:nvPicPr>
        <p:blipFill>
          <a:blip r:embed="rId4"/>
          <a:stretch>
            <a:fillRect/>
          </a:stretch>
        </p:blipFill>
        <p:spPr>
          <a:xfrm>
            <a:off x="6222332" y="198941"/>
            <a:ext cx="1695983" cy="2402643"/>
          </a:xfrm>
          <a:prstGeom prst="rect">
            <a:avLst/>
          </a:prstGeom>
          <a:ln w="19050">
            <a:solidFill>
              <a:schemeClr val="tx1"/>
            </a:solidFill>
          </a:ln>
        </p:spPr>
      </p:pic>
      <p:pic>
        <p:nvPicPr>
          <p:cNvPr id="8" name="Picture 7">
            <a:extLst>
              <a:ext uri="{FF2B5EF4-FFF2-40B4-BE49-F238E27FC236}">
                <a16:creationId xmlns:a16="http://schemas.microsoft.com/office/drawing/2014/main" id="{4EAC416C-C276-DAAB-41D5-586A4EDA7D39}"/>
              </a:ext>
            </a:extLst>
          </p:cNvPr>
          <p:cNvPicPr>
            <a:picLocks noChangeAspect="1"/>
          </p:cNvPicPr>
          <p:nvPr/>
        </p:nvPicPr>
        <p:blipFill>
          <a:blip r:embed="rId5"/>
          <a:stretch>
            <a:fillRect/>
          </a:stretch>
        </p:blipFill>
        <p:spPr>
          <a:xfrm>
            <a:off x="116544" y="198941"/>
            <a:ext cx="1069497" cy="2039432"/>
          </a:xfrm>
          <a:prstGeom prst="rect">
            <a:avLst/>
          </a:prstGeom>
        </p:spPr>
      </p:pic>
    </p:spTree>
    <p:extLst>
      <p:ext uri="{BB962C8B-B14F-4D97-AF65-F5344CB8AC3E}">
        <p14:creationId xmlns:p14="http://schemas.microsoft.com/office/powerpoint/2010/main" val="39176633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the world&#10;&#10;AI-generated content may be incorrect.">
            <a:extLst>
              <a:ext uri="{FF2B5EF4-FFF2-40B4-BE49-F238E27FC236}">
                <a16:creationId xmlns:a16="http://schemas.microsoft.com/office/drawing/2014/main" id="{8156A82D-AC3A-D6F2-D8F0-F4EE53B57E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1" cy="6860032"/>
          </a:xfrm>
          <a:prstGeom prst="rect">
            <a:avLst/>
          </a:prstGeom>
        </p:spPr>
      </p:pic>
      <p:pic>
        <p:nvPicPr>
          <p:cNvPr id="5" name="Picture 4" descr="A map of a city&#10;&#10;AI-generated content may be incorrect.">
            <a:extLst>
              <a:ext uri="{FF2B5EF4-FFF2-40B4-BE49-F238E27FC236}">
                <a16:creationId xmlns:a16="http://schemas.microsoft.com/office/drawing/2014/main" id="{B1156793-2F14-32FC-E3B2-23FF7855B7BC}"/>
              </a:ext>
            </a:extLst>
          </p:cNvPr>
          <p:cNvPicPr>
            <a:picLocks noChangeAspect="1"/>
          </p:cNvPicPr>
          <p:nvPr/>
        </p:nvPicPr>
        <p:blipFill>
          <a:blip r:embed="rId4">
            <a:extLst>
              <a:ext uri="{28A0092B-C50C-407E-A947-70E740481C1C}">
                <a14:useLocalDpi xmlns:a14="http://schemas.microsoft.com/office/drawing/2010/main" val="0"/>
              </a:ext>
            </a:extLst>
          </a:blip>
          <a:srcRect r="17936"/>
          <a:stretch>
            <a:fillRect/>
          </a:stretch>
        </p:blipFill>
        <p:spPr>
          <a:xfrm>
            <a:off x="537175" y="411747"/>
            <a:ext cx="8801169" cy="6034505"/>
          </a:xfrm>
          <a:prstGeom prst="rect">
            <a:avLst/>
          </a:prstGeom>
          <a:effectLst>
            <a:outerShdw blurRad="50800" dist="38100" dir="10800000" algn="r" rotWithShape="0">
              <a:prstClr val="black">
                <a:alpha val="40000"/>
              </a:prstClr>
            </a:outerShdw>
          </a:effectLst>
        </p:spPr>
      </p:pic>
    </p:spTree>
    <p:extLst>
      <p:ext uri="{BB962C8B-B14F-4D97-AF65-F5344CB8AC3E}">
        <p14:creationId xmlns:p14="http://schemas.microsoft.com/office/powerpoint/2010/main" val="3928713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EAAF63F-AE10-1DFB-0C14-7FF36EC32988}"/>
              </a:ext>
            </a:extLst>
          </p:cNvPr>
          <p:cNvPicPr>
            <a:picLocks noChangeAspect="1"/>
          </p:cNvPicPr>
          <p:nvPr/>
        </p:nvPicPr>
        <p:blipFill rotWithShape="1">
          <a:blip r:embed="rId3">
            <a:alphaModFix amt="78000"/>
          </a:blip>
          <a:srcRect l="39428"/>
          <a:stretch/>
        </p:blipFill>
        <p:spPr>
          <a:xfrm>
            <a:off x="3028440" y="-1409132"/>
            <a:ext cx="10294468" cy="9676263"/>
          </a:xfrm>
          <a:prstGeom prst="rect">
            <a:avLst/>
          </a:prstGeom>
          <a:effectLst>
            <a:softEdge rad="800100"/>
          </a:effectLst>
        </p:spPr>
      </p:pic>
      <p:sp>
        <p:nvSpPr>
          <p:cNvPr id="2" name="TextBox 1">
            <a:extLst>
              <a:ext uri="{FF2B5EF4-FFF2-40B4-BE49-F238E27FC236}">
                <a16:creationId xmlns:a16="http://schemas.microsoft.com/office/drawing/2014/main" id="{FD176689-3FDC-1D87-3D57-388B1BDCD1DB}"/>
              </a:ext>
            </a:extLst>
          </p:cNvPr>
          <p:cNvSpPr txBox="1"/>
          <p:nvPr/>
        </p:nvSpPr>
        <p:spPr>
          <a:xfrm>
            <a:off x="0" y="140465"/>
            <a:ext cx="6673754" cy="707886"/>
          </a:xfrm>
          <a:prstGeom prst="rect">
            <a:avLst/>
          </a:prstGeom>
          <a:gradFill flip="none" rotWithShape="1">
            <a:gsLst>
              <a:gs pos="0">
                <a:srgbClr val="5B9BD5">
                  <a:lumMod val="67000"/>
                </a:srgbClr>
              </a:gs>
              <a:gs pos="48000">
                <a:srgbClr val="5B9BD5">
                  <a:lumMod val="97000"/>
                  <a:lumOff val="3000"/>
                </a:srgbClr>
              </a:gs>
              <a:gs pos="100000">
                <a:srgbClr val="5B9BD5">
                  <a:lumMod val="60000"/>
                  <a:lumOff val="40000"/>
                </a:srgbClr>
              </a:gs>
            </a:gsLst>
            <a:lin ang="16200000" scaled="1"/>
            <a:tileRect/>
          </a:gradFill>
          <a:ln>
            <a:noFill/>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dirty="0">
                <a:ln>
                  <a:noFill/>
                </a:ln>
                <a:solidFill>
                  <a:prstClr val="white"/>
                </a:solidFill>
                <a:effectLst/>
                <a:uLnTx/>
                <a:uFillTx/>
                <a:latin typeface="Rockwell" panose="02060603020205020403" pitchFamily="18" charset="0"/>
                <a:ea typeface="Calibri" panose="020F0502020204030204" pitchFamily="34" charset="0"/>
                <a:cs typeface="Calibri" panose="020F0502020204030204" pitchFamily="34" charset="0"/>
              </a:rPr>
              <a:t>Limitations</a:t>
            </a:r>
            <a:endParaRPr kumimoji="0" lang="en-GU" sz="4000" b="0" i="0" u="none" strike="noStrike" kern="0" cap="none" spc="0" normalizeH="0" baseline="0" noProof="0" dirty="0">
              <a:ln>
                <a:noFill/>
              </a:ln>
              <a:solidFill>
                <a:prstClr val="white"/>
              </a:solidFill>
              <a:effectLst/>
              <a:uLnTx/>
              <a:uFillTx/>
              <a:latin typeface="Rockwell" panose="02060603020205020403" pitchFamily="18"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908E2702-6A35-6016-2ED4-F97A017BF874}"/>
              </a:ext>
            </a:extLst>
          </p:cNvPr>
          <p:cNvSpPr txBox="1"/>
          <p:nvPr/>
        </p:nvSpPr>
        <p:spPr>
          <a:xfrm>
            <a:off x="63894" y="1679107"/>
            <a:ext cx="12064211" cy="4354269"/>
          </a:xfrm>
          <a:prstGeom prst="rect">
            <a:avLst/>
          </a:prstGeom>
          <a:solidFill>
            <a:schemeClr val="bg1">
              <a:alpha val="70000"/>
            </a:schemeClr>
          </a:solidFill>
          <a:effectLst>
            <a:outerShdw blurRad="50800" dist="38100" dir="2700000" algn="tl" rotWithShape="0">
              <a:prstClr val="black">
                <a:alpha val="40000"/>
              </a:prstClr>
            </a:outerShdw>
          </a:effectLst>
        </p:spPr>
        <p:txBody>
          <a:bodyPr wrap="square" rtlCol="0">
            <a:spAutoFit/>
          </a:bodyPr>
          <a:lstStyle/>
          <a:p>
            <a:pPr marL="571500" indent="-571500">
              <a:lnSpc>
                <a:spcPct val="150000"/>
              </a:lnSpc>
              <a:spcBef>
                <a:spcPts val="1200"/>
              </a:spcBef>
              <a:buFont typeface="Arial" panose="020B0604020202020204" pitchFamily="34" charset="0"/>
              <a:buChar char="•"/>
            </a:pPr>
            <a:r>
              <a:rPr lang="en-US" sz="2800" b="1" dirty="0">
                <a:latin typeface="Rockwell" panose="02060603020205020403" pitchFamily="18" charset="0"/>
              </a:rPr>
              <a:t>Assumptions in Modeling</a:t>
            </a:r>
          </a:p>
          <a:p>
            <a:pPr marL="1028700" lvl="1" indent="-571500">
              <a:lnSpc>
                <a:spcPct val="150000"/>
              </a:lnSpc>
              <a:buFont typeface="Arial" panose="020B0604020202020204" pitchFamily="34" charset="0"/>
              <a:buChar char="•"/>
            </a:pPr>
            <a:r>
              <a:rPr lang="en-US" sz="2800" dirty="0">
                <a:latin typeface="Rockwell" panose="02060603020205020403" pitchFamily="18" charset="0"/>
              </a:rPr>
              <a:t>Estimated flow rates and nitrate-N concentrations</a:t>
            </a:r>
          </a:p>
          <a:p>
            <a:pPr marL="1028700" lvl="1" indent="-571500">
              <a:lnSpc>
                <a:spcPct val="150000"/>
              </a:lnSpc>
              <a:buFont typeface="Arial" panose="020B0604020202020204" pitchFamily="34" charset="0"/>
              <a:buChar char="•"/>
            </a:pPr>
            <a:r>
              <a:rPr lang="en-US" sz="2800" dirty="0">
                <a:latin typeface="Rockwell" panose="02060603020205020403" pitchFamily="18" charset="0"/>
              </a:rPr>
              <a:t>Hydraulic properties and </a:t>
            </a:r>
            <a:r>
              <a:rPr lang="en-US" sz="2800" dirty="0" err="1">
                <a:latin typeface="Rockwell" panose="02060603020205020403" pitchFamily="18" charset="0"/>
              </a:rPr>
              <a:t>dispersivity</a:t>
            </a:r>
            <a:r>
              <a:rPr lang="en-US" sz="2800" dirty="0">
                <a:latin typeface="Rockwell" panose="02060603020205020403" pitchFamily="18" charset="0"/>
              </a:rPr>
              <a:t> values from regional studies</a:t>
            </a:r>
            <a:endParaRPr lang="en-US" sz="2800" b="1" dirty="0">
              <a:latin typeface="Rockwell" panose="02060603020205020403" pitchFamily="18" charset="0"/>
            </a:endParaRPr>
          </a:p>
          <a:p>
            <a:pPr marL="571500" indent="-571500">
              <a:lnSpc>
                <a:spcPct val="150000"/>
              </a:lnSpc>
              <a:spcBef>
                <a:spcPts val="1200"/>
              </a:spcBef>
              <a:buFont typeface="Arial" panose="020B0604020202020204" pitchFamily="34" charset="0"/>
              <a:buChar char="•"/>
            </a:pPr>
            <a:r>
              <a:rPr lang="en-US" sz="2800" b="1" dirty="0">
                <a:latin typeface="Rockwell" panose="02060603020205020403" pitchFamily="18" charset="0"/>
              </a:rPr>
              <a:t>Data Availability </a:t>
            </a:r>
          </a:p>
          <a:p>
            <a:pPr marL="1028700" lvl="1" indent="-571500">
              <a:lnSpc>
                <a:spcPct val="150000"/>
              </a:lnSpc>
              <a:spcBef>
                <a:spcPts val="1200"/>
              </a:spcBef>
              <a:buFont typeface="Arial" panose="020B0604020202020204" pitchFamily="34" charset="0"/>
              <a:buChar char="•"/>
            </a:pPr>
            <a:r>
              <a:rPr lang="en-US" sz="2800" dirty="0">
                <a:latin typeface="Rockwell" panose="02060603020205020403" pitchFamily="18" charset="0"/>
              </a:rPr>
              <a:t>Land cover classifications</a:t>
            </a:r>
          </a:p>
          <a:p>
            <a:pPr marL="1028700" lvl="1" indent="-571500">
              <a:lnSpc>
                <a:spcPct val="150000"/>
              </a:lnSpc>
              <a:spcBef>
                <a:spcPts val="1200"/>
              </a:spcBef>
              <a:buFont typeface="Arial" panose="020B0604020202020204" pitchFamily="34" charset="0"/>
              <a:buChar char="•"/>
            </a:pPr>
            <a:r>
              <a:rPr lang="en-US" sz="2800" dirty="0">
                <a:latin typeface="Rockwell" panose="02060603020205020403" pitchFamily="18" charset="0"/>
              </a:rPr>
              <a:t>Septic data points </a:t>
            </a:r>
          </a:p>
        </p:txBody>
      </p:sp>
    </p:spTree>
    <p:extLst>
      <p:ext uri="{BB962C8B-B14F-4D97-AF65-F5344CB8AC3E}">
        <p14:creationId xmlns:p14="http://schemas.microsoft.com/office/powerpoint/2010/main" val="6511485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D8C0ED0-9727-1F4A-88C9-3641BFD8A266}"/>
              </a:ext>
            </a:extLst>
          </p:cNvPr>
          <p:cNvSpPr/>
          <p:nvPr/>
        </p:nvSpPr>
        <p:spPr>
          <a:xfrm>
            <a:off x="0" y="0"/>
            <a:ext cx="12192000" cy="6858000"/>
          </a:xfrm>
          <a:prstGeom prst="rect">
            <a:avLst/>
          </a:prstGeom>
          <a:solidFill>
            <a:schemeClr val="bg2">
              <a:lumMod val="90000"/>
              <a:alpha val="4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U"/>
          </a:p>
        </p:txBody>
      </p:sp>
      <p:sp>
        <p:nvSpPr>
          <p:cNvPr id="42" name="TextBox 41">
            <a:extLst>
              <a:ext uri="{FF2B5EF4-FFF2-40B4-BE49-F238E27FC236}">
                <a16:creationId xmlns:a16="http://schemas.microsoft.com/office/drawing/2014/main" id="{BE62829E-68B6-9DA5-EAF3-59639FD94DD9}"/>
              </a:ext>
            </a:extLst>
          </p:cNvPr>
          <p:cNvSpPr txBox="1"/>
          <p:nvPr/>
        </p:nvSpPr>
        <p:spPr>
          <a:xfrm>
            <a:off x="1148328" y="2604837"/>
            <a:ext cx="10185643" cy="1631216"/>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ctr"/>
            <a:r>
              <a:rPr lang="en-US" sz="10000" b="1" dirty="0">
                <a:ln w="9525">
                  <a:solidFill>
                    <a:schemeClr val="bg1"/>
                  </a:solidFill>
                  <a:prstDash val="solid"/>
                </a:ln>
                <a:latin typeface="Rockwell" panose="02060603020205020403" pitchFamily="18" charset="0"/>
              </a:rPr>
              <a:t>Thank you! </a:t>
            </a:r>
            <a:endParaRPr lang="en-GU" sz="10000" b="1" dirty="0">
              <a:ln w="9525">
                <a:solidFill>
                  <a:schemeClr val="bg1"/>
                </a:solidFill>
                <a:prstDash val="solid"/>
              </a:ln>
              <a:latin typeface="Rockwell" panose="02060603020205020403" pitchFamily="18" charset="0"/>
            </a:endParaRPr>
          </a:p>
        </p:txBody>
      </p:sp>
      <p:sp>
        <p:nvSpPr>
          <p:cNvPr id="2" name="TextBox 1">
            <a:extLst>
              <a:ext uri="{FF2B5EF4-FFF2-40B4-BE49-F238E27FC236}">
                <a16:creationId xmlns:a16="http://schemas.microsoft.com/office/drawing/2014/main" id="{C5441282-7B81-75CA-3653-8BC62AD48A6F}"/>
              </a:ext>
            </a:extLst>
          </p:cNvPr>
          <p:cNvSpPr txBox="1"/>
          <p:nvPr/>
        </p:nvSpPr>
        <p:spPr>
          <a:xfrm>
            <a:off x="3776428" y="4236053"/>
            <a:ext cx="4929443" cy="461665"/>
          </a:xfrm>
          <a:prstGeom prst="rect">
            <a:avLst/>
          </a:prstGeom>
          <a:noFill/>
          <a:ln>
            <a:noFill/>
          </a:ln>
        </p:spPr>
        <p:txBody>
          <a:bodyPr wrap="square" rtlCol="0">
            <a:spAutoFit/>
          </a:bodyPr>
          <a:lstStyle/>
          <a:p>
            <a:pPr algn="ctr"/>
            <a:r>
              <a:rPr lang="en-US" sz="2400" i="1" dirty="0"/>
              <a:t>Any Questions?</a:t>
            </a:r>
            <a:endParaRPr lang="en-GU" sz="2400" i="1" dirty="0"/>
          </a:p>
        </p:txBody>
      </p:sp>
    </p:spTree>
    <p:extLst>
      <p:ext uri="{BB962C8B-B14F-4D97-AF65-F5344CB8AC3E}">
        <p14:creationId xmlns:p14="http://schemas.microsoft.com/office/powerpoint/2010/main" val="34997529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1948A6-CFFA-0107-C854-DB5B003C9E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E49BE3BC-C5B2-E0D3-600E-2D6C3A10EB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0400" y="1538514"/>
            <a:ext cx="1890486" cy="1890486"/>
          </a:xfrm>
          <a:prstGeom prst="rect">
            <a:avLst/>
          </a:prstGeom>
        </p:spPr>
      </p:pic>
    </p:spTree>
    <p:extLst>
      <p:ext uri="{BB962C8B-B14F-4D97-AF65-F5344CB8AC3E}">
        <p14:creationId xmlns:p14="http://schemas.microsoft.com/office/powerpoint/2010/main" val="15670734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2875F-6E31-ED0A-901F-54C4772AC38B}"/>
            </a:ext>
          </a:extLst>
        </p:cNvPr>
        <p:cNvGrpSpPr/>
        <p:nvPr/>
      </p:nvGrpSpPr>
      <p:grpSpPr>
        <a:xfrm>
          <a:off x="0" y="0"/>
          <a:ext cx="0" cy="0"/>
          <a:chOff x="0" y="0"/>
          <a:chExt cx="0" cy="0"/>
        </a:xfrm>
      </p:grpSpPr>
      <p:pic>
        <p:nvPicPr>
          <p:cNvPr id="17" name="Picture 16" descr="A map of the ocean&#10;&#10;AI-generated content may be incorrect.">
            <a:extLst>
              <a:ext uri="{FF2B5EF4-FFF2-40B4-BE49-F238E27FC236}">
                <a16:creationId xmlns:a16="http://schemas.microsoft.com/office/drawing/2014/main" id="{029C4948-6DED-57BC-8EA1-E88DB9AFF1B4}"/>
              </a:ext>
            </a:extLst>
          </p:cNvPr>
          <p:cNvPicPr>
            <a:picLocks noChangeAspect="1"/>
          </p:cNvPicPr>
          <p:nvPr/>
        </p:nvPicPr>
        <p:blipFill>
          <a:blip r:embed="rId3">
            <a:extLst>
              <a:ext uri="{28A0092B-C50C-407E-A947-70E740481C1C}">
                <a14:useLocalDpi xmlns:a14="http://schemas.microsoft.com/office/drawing/2010/main" val="0"/>
              </a:ext>
            </a:extLst>
          </a:blip>
          <a:srcRect l="19967" t="1525" b="18442"/>
          <a:stretch>
            <a:fillRect/>
          </a:stretch>
        </p:blipFill>
        <p:spPr>
          <a:xfrm>
            <a:off x="3611" y="-81023"/>
            <a:ext cx="12188389" cy="6858000"/>
          </a:xfrm>
          <a:prstGeom prst="rect">
            <a:avLst/>
          </a:prstGeom>
        </p:spPr>
      </p:pic>
      <p:pic>
        <p:nvPicPr>
          <p:cNvPr id="13" name="Picture 12">
            <a:extLst>
              <a:ext uri="{FF2B5EF4-FFF2-40B4-BE49-F238E27FC236}">
                <a16:creationId xmlns:a16="http://schemas.microsoft.com/office/drawing/2014/main" id="{CAE87234-774A-7EE9-373E-7A20DC254704}"/>
              </a:ext>
            </a:extLst>
          </p:cNvPr>
          <p:cNvPicPr>
            <a:picLocks noChangeAspect="1"/>
          </p:cNvPicPr>
          <p:nvPr/>
        </p:nvPicPr>
        <p:blipFill>
          <a:blip r:embed="rId4"/>
          <a:stretch>
            <a:fillRect/>
          </a:stretch>
        </p:blipFill>
        <p:spPr>
          <a:xfrm>
            <a:off x="5880909" y="756320"/>
            <a:ext cx="1072989" cy="2036240"/>
          </a:xfrm>
          <a:prstGeom prst="rect">
            <a:avLst/>
          </a:prstGeom>
        </p:spPr>
      </p:pic>
    </p:spTree>
    <p:extLst>
      <p:ext uri="{BB962C8B-B14F-4D97-AF65-F5344CB8AC3E}">
        <p14:creationId xmlns:p14="http://schemas.microsoft.com/office/powerpoint/2010/main" val="12630170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map of a sea&#10;&#10;AI-generated content may be incorrect.">
            <a:extLst>
              <a:ext uri="{FF2B5EF4-FFF2-40B4-BE49-F238E27FC236}">
                <a16:creationId xmlns:a16="http://schemas.microsoft.com/office/drawing/2014/main" id="{702171C4-C5BE-DC69-4B74-77B1C5A7F1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88389" cy="6858000"/>
          </a:xfrm>
          <a:prstGeom prst="rect">
            <a:avLst/>
          </a:prstGeom>
        </p:spPr>
      </p:pic>
      <p:pic>
        <p:nvPicPr>
          <p:cNvPr id="2" name="Picture 1">
            <a:extLst>
              <a:ext uri="{FF2B5EF4-FFF2-40B4-BE49-F238E27FC236}">
                <a16:creationId xmlns:a16="http://schemas.microsoft.com/office/drawing/2014/main" id="{AFE34DCD-80FC-65E8-EA68-68E7C35C4409}"/>
              </a:ext>
            </a:extLst>
          </p:cNvPr>
          <p:cNvPicPr>
            <a:picLocks noChangeAspect="1"/>
          </p:cNvPicPr>
          <p:nvPr/>
        </p:nvPicPr>
        <p:blipFill>
          <a:blip r:embed="rId4"/>
          <a:stretch>
            <a:fillRect/>
          </a:stretch>
        </p:blipFill>
        <p:spPr>
          <a:xfrm>
            <a:off x="8820706" y="4226932"/>
            <a:ext cx="1069497" cy="2039432"/>
          </a:xfrm>
          <a:prstGeom prst="rect">
            <a:avLst/>
          </a:prstGeom>
        </p:spPr>
      </p:pic>
    </p:spTree>
    <p:extLst>
      <p:ext uri="{BB962C8B-B14F-4D97-AF65-F5344CB8AC3E}">
        <p14:creationId xmlns:p14="http://schemas.microsoft.com/office/powerpoint/2010/main" val="36623511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DC070E9-DE01-F19D-9026-0295338E23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88389" cy="6858000"/>
          </a:xfrm>
          <a:prstGeom prst="rect">
            <a:avLst/>
          </a:prstGeom>
        </p:spPr>
      </p:pic>
      <p:pic>
        <p:nvPicPr>
          <p:cNvPr id="2" name="Picture 1">
            <a:extLst>
              <a:ext uri="{FF2B5EF4-FFF2-40B4-BE49-F238E27FC236}">
                <a16:creationId xmlns:a16="http://schemas.microsoft.com/office/drawing/2014/main" id="{44B3E0E7-E0A0-6012-E8C7-45FD1C81A097}"/>
              </a:ext>
            </a:extLst>
          </p:cNvPr>
          <p:cNvPicPr>
            <a:picLocks noChangeAspect="1"/>
          </p:cNvPicPr>
          <p:nvPr/>
        </p:nvPicPr>
        <p:blipFill>
          <a:blip r:embed="rId4"/>
          <a:stretch>
            <a:fillRect/>
          </a:stretch>
        </p:blipFill>
        <p:spPr>
          <a:xfrm>
            <a:off x="8762832" y="2074039"/>
            <a:ext cx="1069497" cy="2039432"/>
          </a:xfrm>
          <a:prstGeom prst="rect">
            <a:avLst/>
          </a:prstGeom>
        </p:spPr>
      </p:pic>
    </p:spTree>
    <p:extLst>
      <p:ext uri="{BB962C8B-B14F-4D97-AF65-F5344CB8AC3E}">
        <p14:creationId xmlns:p14="http://schemas.microsoft.com/office/powerpoint/2010/main" val="31516258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0CE3A6-9289-2D3F-BF99-208D849B1786}"/>
              </a:ext>
            </a:extLst>
          </p:cNvPr>
          <p:cNvSpPr txBox="1"/>
          <p:nvPr/>
        </p:nvSpPr>
        <p:spPr>
          <a:xfrm>
            <a:off x="0" y="140465"/>
            <a:ext cx="6673754" cy="707886"/>
          </a:xfrm>
          <a:prstGeom prst="rect">
            <a:avLst/>
          </a:prstGeom>
          <a:gradFill flip="none" rotWithShape="1">
            <a:gsLst>
              <a:gs pos="0">
                <a:srgbClr val="5B9BD5">
                  <a:lumMod val="67000"/>
                </a:srgbClr>
              </a:gs>
              <a:gs pos="48000">
                <a:srgbClr val="5B9BD5">
                  <a:lumMod val="97000"/>
                  <a:lumOff val="3000"/>
                </a:srgbClr>
              </a:gs>
              <a:gs pos="100000">
                <a:srgbClr val="5B9BD5">
                  <a:lumMod val="60000"/>
                  <a:lumOff val="40000"/>
                </a:srgbClr>
              </a:gs>
            </a:gsLst>
            <a:lin ang="16200000" scaled="1"/>
            <a:tileRect/>
          </a:gradFill>
          <a:ln>
            <a:noFill/>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dirty="0">
                <a:ln>
                  <a:noFill/>
                </a:ln>
                <a:solidFill>
                  <a:prstClr val="white"/>
                </a:solidFill>
                <a:effectLst/>
                <a:uLnTx/>
                <a:uFillTx/>
                <a:latin typeface="Rockwell" panose="02060603020205020403" pitchFamily="18" charset="0"/>
                <a:ea typeface="Calibri" panose="020F0502020204030204" pitchFamily="34" charset="0"/>
                <a:cs typeface="Calibri" panose="020F0502020204030204" pitchFamily="34" charset="0"/>
              </a:rPr>
              <a:t>Background</a:t>
            </a:r>
            <a:endParaRPr kumimoji="0" lang="en-GU" sz="4000" b="0" i="0" u="none" strike="noStrike" kern="0" cap="none" spc="0" normalizeH="0" baseline="0" noProof="0" dirty="0">
              <a:ln>
                <a:noFill/>
              </a:ln>
              <a:solidFill>
                <a:prstClr val="white"/>
              </a:solidFill>
              <a:effectLst/>
              <a:uLnTx/>
              <a:uFillTx/>
              <a:latin typeface="Rockwell" panose="02060603020205020403" pitchFamily="18"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1B972073-1EE0-FEC0-C98F-9CED184E15E5}"/>
              </a:ext>
            </a:extLst>
          </p:cNvPr>
          <p:cNvPicPr>
            <a:picLocks noChangeAspect="1"/>
          </p:cNvPicPr>
          <p:nvPr/>
        </p:nvPicPr>
        <p:blipFill>
          <a:blip r:embed="rId3"/>
          <a:stretch>
            <a:fillRect/>
          </a:stretch>
        </p:blipFill>
        <p:spPr>
          <a:xfrm>
            <a:off x="1533054" y="1431312"/>
            <a:ext cx="9125892" cy="2976566"/>
          </a:xfrm>
          <a:prstGeom prst="rect">
            <a:avLst/>
          </a:prstGeom>
        </p:spPr>
      </p:pic>
      <p:pic>
        <p:nvPicPr>
          <p:cNvPr id="10" name="Picture 9">
            <a:extLst>
              <a:ext uri="{FF2B5EF4-FFF2-40B4-BE49-F238E27FC236}">
                <a16:creationId xmlns:a16="http://schemas.microsoft.com/office/drawing/2014/main" id="{792C3BB8-448B-205D-E6ED-1FBBCA677978}"/>
              </a:ext>
            </a:extLst>
          </p:cNvPr>
          <p:cNvPicPr>
            <a:picLocks noChangeAspect="1"/>
          </p:cNvPicPr>
          <p:nvPr/>
        </p:nvPicPr>
        <p:blipFill>
          <a:blip r:embed="rId4"/>
          <a:stretch>
            <a:fillRect/>
          </a:stretch>
        </p:blipFill>
        <p:spPr>
          <a:xfrm>
            <a:off x="3370852" y="4753057"/>
            <a:ext cx="5450296" cy="1847248"/>
          </a:xfrm>
          <a:prstGeom prst="rect">
            <a:avLst/>
          </a:prstGeom>
        </p:spPr>
      </p:pic>
      <p:pic>
        <p:nvPicPr>
          <p:cNvPr id="11" name="Picture 10">
            <a:extLst>
              <a:ext uri="{FF2B5EF4-FFF2-40B4-BE49-F238E27FC236}">
                <a16:creationId xmlns:a16="http://schemas.microsoft.com/office/drawing/2014/main" id="{5CB1BCA4-9954-D203-06AE-68DC231BB74D}"/>
              </a:ext>
            </a:extLst>
          </p:cNvPr>
          <p:cNvPicPr>
            <a:picLocks noChangeAspect="1"/>
          </p:cNvPicPr>
          <p:nvPr/>
        </p:nvPicPr>
        <p:blipFill>
          <a:blip r:embed="rId5"/>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173179C3-2F5C-4785-8BC9-19F54DBB45A5}"/>
              </a:ext>
            </a:extLst>
          </p:cNvPr>
          <p:cNvPicPr>
            <a:picLocks noChangeAspect="1"/>
          </p:cNvPicPr>
          <p:nvPr/>
        </p:nvPicPr>
        <p:blipFill>
          <a:blip r:embed="rId6"/>
          <a:stretch>
            <a:fillRect/>
          </a:stretch>
        </p:blipFill>
        <p:spPr>
          <a:xfrm>
            <a:off x="0" y="0"/>
            <a:ext cx="12230896" cy="6879879"/>
          </a:xfrm>
          <a:prstGeom prst="rect">
            <a:avLst/>
          </a:prstGeom>
        </p:spPr>
      </p:pic>
    </p:spTree>
    <p:extLst>
      <p:ext uri="{BB962C8B-B14F-4D97-AF65-F5344CB8AC3E}">
        <p14:creationId xmlns:p14="http://schemas.microsoft.com/office/powerpoint/2010/main" val="3174154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17731</TotalTime>
  <Words>2009</Words>
  <Application>Microsoft Macintosh PowerPoint</Application>
  <PresentationFormat>Widescreen</PresentationFormat>
  <Paragraphs>155</Paragraphs>
  <Slides>20</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Aptos</vt:lpstr>
      <vt:lpstr>Aptos Display</vt:lpstr>
      <vt:lpstr>Arial</vt:lpstr>
      <vt:lpstr>Calibri</vt:lpstr>
      <vt:lpstr>Rockwell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Atasha Bautista</dc:creator>
  <cp:lastModifiedBy>Atasha Bautista</cp:lastModifiedBy>
  <cp:revision>6</cp:revision>
  <dcterms:created xsi:type="dcterms:W3CDTF">2025-07-28T03:24:47Z</dcterms:created>
  <dcterms:modified xsi:type="dcterms:W3CDTF">2026-09-24T22:38:13Z</dcterms:modified>
</cp:coreProperties>
</file>