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4"/>
  </p:notesMasterIdLst>
  <p:handoutMasterIdLst>
    <p:handoutMasterId r:id="rId15"/>
  </p:handoutMasterIdLst>
  <p:sldIdLst>
    <p:sldId id="504" r:id="rId2"/>
    <p:sldId id="652" r:id="rId3"/>
    <p:sldId id="613" r:id="rId4"/>
    <p:sldId id="662" r:id="rId5"/>
    <p:sldId id="657" r:id="rId6"/>
    <p:sldId id="621" r:id="rId7"/>
    <p:sldId id="452" r:id="rId8"/>
    <p:sldId id="622" r:id="rId9"/>
    <p:sldId id="623" r:id="rId10"/>
    <p:sldId id="390" r:id="rId11"/>
    <p:sldId id="655" r:id="rId12"/>
    <p:sldId id="654" r:id="rId13"/>
  </p:sldIdLst>
  <p:sldSz cx="12192000" cy="6858000"/>
  <p:notesSz cx="6735763" cy="98663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160"/>
    <p:restoredTop sz="96170" autoAdjust="0"/>
  </p:normalViewPr>
  <p:slideViewPr>
    <p:cSldViewPr snapToGrid="0">
      <p:cViewPr varScale="1">
        <p:scale>
          <a:sx n="103" d="100"/>
          <a:sy n="103" d="100"/>
        </p:scale>
        <p:origin x="192" y="49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3815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57" d="100"/>
          <a:sy n="57" d="100"/>
        </p:scale>
        <p:origin x="2832" y="7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userId="198e1880ecd3fa4a" providerId="LiveId" clId="{6E37F640-41FE-43DB-8BE5-B683F04AD6FC}"/>
    <pc:docChg chg="custSel modSld">
      <pc:chgData name="" userId="198e1880ecd3fa4a" providerId="LiveId" clId="{6E37F640-41FE-43DB-8BE5-B683F04AD6FC}" dt="2026-04-22T05:49:45.562" v="614" actId="20577"/>
      <pc:docMkLst>
        <pc:docMk/>
      </pc:docMkLst>
      <pc:sldChg chg="modSp">
        <pc:chgData name="" userId="198e1880ecd3fa4a" providerId="LiveId" clId="{6E37F640-41FE-43DB-8BE5-B683F04AD6FC}" dt="2026-04-22T05:46:38.530" v="543" actId="20577"/>
        <pc:sldMkLst>
          <pc:docMk/>
          <pc:sldMk cId="3256129414" sldId="452"/>
        </pc:sldMkLst>
        <pc:spChg chg="mod">
          <ac:chgData name="" userId="198e1880ecd3fa4a" providerId="LiveId" clId="{6E37F640-41FE-43DB-8BE5-B683F04AD6FC}" dt="2026-04-22T05:46:38.530" v="543" actId="20577"/>
          <ac:spMkLst>
            <pc:docMk/>
            <pc:sldMk cId="3256129414" sldId="452"/>
            <ac:spMk id="4" creationId="{46DE3351-8E10-B046-BC7E-F1E1BBB60155}"/>
          </ac:spMkLst>
        </pc:spChg>
      </pc:sldChg>
      <pc:sldChg chg="modSp">
        <pc:chgData name="" userId="198e1880ecd3fa4a" providerId="LiveId" clId="{6E37F640-41FE-43DB-8BE5-B683F04AD6FC}" dt="2026-04-22T05:47:02.264" v="551" actId="20577"/>
        <pc:sldMkLst>
          <pc:docMk/>
          <pc:sldMk cId="904778313" sldId="498"/>
        </pc:sldMkLst>
        <pc:spChg chg="mod">
          <ac:chgData name="" userId="198e1880ecd3fa4a" providerId="LiveId" clId="{6E37F640-41FE-43DB-8BE5-B683F04AD6FC}" dt="2026-04-22T05:47:02.264" v="551" actId="20577"/>
          <ac:spMkLst>
            <pc:docMk/>
            <pc:sldMk cId="904778313" sldId="498"/>
            <ac:spMk id="2" creationId="{00000000-0000-0000-0000-000000000000}"/>
          </ac:spMkLst>
        </pc:spChg>
      </pc:sldChg>
      <pc:sldChg chg="modSp">
        <pc:chgData name="" userId="198e1880ecd3fa4a" providerId="LiveId" clId="{6E37F640-41FE-43DB-8BE5-B683F04AD6FC}" dt="2026-04-22T05:46:09.732" v="535" actId="20577"/>
        <pc:sldMkLst>
          <pc:docMk/>
          <pc:sldMk cId="1903958888" sldId="613"/>
        </pc:sldMkLst>
        <pc:spChg chg="mod">
          <ac:chgData name="" userId="198e1880ecd3fa4a" providerId="LiveId" clId="{6E37F640-41FE-43DB-8BE5-B683F04AD6FC}" dt="2026-04-22T05:46:09.732" v="535" actId="20577"/>
          <ac:spMkLst>
            <pc:docMk/>
            <pc:sldMk cId="1903958888" sldId="613"/>
            <ac:spMk id="2" creationId="{00000000-0000-0000-0000-000000000000}"/>
          </ac:spMkLst>
        </pc:spChg>
      </pc:sldChg>
      <pc:sldChg chg="modSp">
        <pc:chgData name="" userId="198e1880ecd3fa4a" providerId="LiveId" clId="{6E37F640-41FE-43DB-8BE5-B683F04AD6FC}" dt="2026-04-22T05:47:56.905" v="577" actId="20577"/>
        <pc:sldMkLst>
          <pc:docMk/>
          <pc:sldMk cId="3799541680" sldId="620"/>
        </pc:sldMkLst>
        <pc:spChg chg="mod">
          <ac:chgData name="" userId="198e1880ecd3fa4a" providerId="LiveId" clId="{6E37F640-41FE-43DB-8BE5-B683F04AD6FC}" dt="2026-04-22T05:47:56.905" v="577" actId="20577"/>
          <ac:spMkLst>
            <pc:docMk/>
            <pc:sldMk cId="3799541680" sldId="620"/>
            <ac:spMk id="3" creationId="{00000000-0000-0000-0000-000000000000}"/>
          </ac:spMkLst>
        </pc:spChg>
      </pc:sldChg>
      <pc:sldChg chg="modSp">
        <pc:chgData name="" userId="198e1880ecd3fa4a" providerId="LiveId" clId="{6E37F640-41FE-43DB-8BE5-B683F04AD6FC}" dt="2026-04-22T05:46:32.655" v="541" actId="20577"/>
        <pc:sldMkLst>
          <pc:docMk/>
          <pc:sldMk cId="2050697881" sldId="621"/>
        </pc:sldMkLst>
        <pc:spChg chg="mod">
          <ac:chgData name="" userId="198e1880ecd3fa4a" providerId="LiveId" clId="{6E37F640-41FE-43DB-8BE5-B683F04AD6FC}" dt="2026-04-22T05:46:32.655" v="541" actId="20577"/>
          <ac:spMkLst>
            <pc:docMk/>
            <pc:sldMk cId="2050697881" sldId="621"/>
            <ac:spMk id="4" creationId="{66099D49-2288-7C4C-B5F9-610986788E2A}"/>
          </ac:spMkLst>
        </pc:spChg>
      </pc:sldChg>
      <pc:sldChg chg="modSp">
        <pc:chgData name="" userId="198e1880ecd3fa4a" providerId="LiveId" clId="{6E37F640-41FE-43DB-8BE5-B683F04AD6FC}" dt="2026-04-22T05:46:44.029" v="545" actId="20577"/>
        <pc:sldMkLst>
          <pc:docMk/>
          <pc:sldMk cId="2682594905" sldId="622"/>
        </pc:sldMkLst>
        <pc:spChg chg="mod">
          <ac:chgData name="" userId="198e1880ecd3fa4a" providerId="LiveId" clId="{6E37F640-41FE-43DB-8BE5-B683F04AD6FC}" dt="2026-04-22T05:46:44.029" v="545" actId="20577"/>
          <ac:spMkLst>
            <pc:docMk/>
            <pc:sldMk cId="2682594905" sldId="622"/>
            <ac:spMk id="4" creationId="{46DE3351-8E10-B046-BC7E-F1E1BBB60155}"/>
          </ac:spMkLst>
        </pc:spChg>
      </pc:sldChg>
      <pc:sldChg chg="modSp">
        <pc:chgData name="" userId="198e1880ecd3fa4a" providerId="LiveId" clId="{6E37F640-41FE-43DB-8BE5-B683F04AD6FC}" dt="2026-04-22T05:46:49.890" v="547" actId="20577"/>
        <pc:sldMkLst>
          <pc:docMk/>
          <pc:sldMk cId="1147492263" sldId="623"/>
        </pc:sldMkLst>
        <pc:spChg chg="mod">
          <ac:chgData name="" userId="198e1880ecd3fa4a" providerId="LiveId" clId="{6E37F640-41FE-43DB-8BE5-B683F04AD6FC}" dt="2026-04-22T05:46:49.890" v="547" actId="20577"/>
          <ac:spMkLst>
            <pc:docMk/>
            <pc:sldMk cId="1147492263" sldId="623"/>
            <ac:spMk id="17" creationId="{AC3CDBDD-CDA6-69F5-EE79-A620F36D435E}"/>
          </ac:spMkLst>
        </pc:spChg>
      </pc:sldChg>
      <pc:sldChg chg="modSp">
        <pc:chgData name="" userId="198e1880ecd3fa4a" providerId="LiveId" clId="{6E37F640-41FE-43DB-8BE5-B683F04AD6FC}" dt="2026-04-22T05:49:45.562" v="614" actId="20577"/>
        <pc:sldMkLst>
          <pc:docMk/>
          <pc:sldMk cId="3145227427" sldId="652"/>
        </pc:sldMkLst>
        <pc:spChg chg="mod">
          <ac:chgData name="" userId="198e1880ecd3fa4a" providerId="LiveId" clId="{6E37F640-41FE-43DB-8BE5-B683F04AD6FC}" dt="2026-04-22T05:46:03.264" v="533" actId="20577"/>
          <ac:spMkLst>
            <pc:docMk/>
            <pc:sldMk cId="3145227427" sldId="652"/>
            <ac:spMk id="2" creationId="{00000000-0000-0000-0000-000000000000}"/>
          </ac:spMkLst>
        </pc:spChg>
        <pc:spChg chg="mod">
          <ac:chgData name="" userId="198e1880ecd3fa4a" providerId="LiveId" clId="{6E37F640-41FE-43DB-8BE5-B683F04AD6FC}" dt="2026-04-22T05:48:59.687" v="609" actId="20577"/>
          <ac:spMkLst>
            <pc:docMk/>
            <pc:sldMk cId="3145227427" sldId="652"/>
            <ac:spMk id="3" creationId="{3E986B02-B597-2E42-B4E5-7C6FC5BC07FD}"/>
          </ac:spMkLst>
        </pc:spChg>
        <pc:graphicFrameChg chg="mod modGraphic">
          <ac:chgData name="" userId="198e1880ecd3fa4a" providerId="LiveId" clId="{6E37F640-41FE-43DB-8BE5-B683F04AD6FC}" dt="2026-04-22T05:49:45.562" v="614" actId="20577"/>
          <ac:graphicFrameMkLst>
            <pc:docMk/>
            <pc:sldMk cId="3145227427" sldId="652"/>
            <ac:graphicFrameMk id="8" creationId="{FEABE7AC-5533-2741-A5F5-A342F57E47C2}"/>
          </ac:graphicFrameMkLst>
        </pc:graphicFrameChg>
      </pc:sldChg>
      <pc:sldChg chg="modSp">
        <pc:chgData name="" userId="198e1880ecd3fa4a" providerId="LiveId" clId="{6E37F640-41FE-43DB-8BE5-B683F04AD6FC}" dt="2026-04-22T05:46:18.357" v="537" actId="20577"/>
        <pc:sldMkLst>
          <pc:docMk/>
          <pc:sldMk cId="577063814" sldId="654"/>
        </pc:sldMkLst>
        <pc:spChg chg="mod">
          <ac:chgData name="" userId="198e1880ecd3fa4a" providerId="LiveId" clId="{6E37F640-41FE-43DB-8BE5-B683F04AD6FC}" dt="2026-04-22T05:46:18.357" v="537" actId="20577"/>
          <ac:spMkLst>
            <pc:docMk/>
            <pc:sldMk cId="577063814" sldId="654"/>
            <ac:spMk id="2" creationId="{1BB86744-6C7B-D561-1E38-5172BE071A52}"/>
          </ac:spMkLst>
        </pc:spChg>
      </pc:sldChg>
      <pc:sldChg chg="addSp modSp">
        <pc:chgData name="" userId="198e1880ecd3fa4a" providerId="LiveId" clId="{6E37F640-41FE-43DB-8BE5-B683F04AD6FC}" dt="2026-04-22T05:48:06.717" v="581" actId="20577"/>
        <pc:sldMkLst>
          <pc:docMk/>
          <pc:sldMk cId="2086326908" sldId="655"/>
        </pc:sldMkLst>
        <pc:spChg chg="mod">
          <ac:chgData name="" userId="198e1880ecd3fa4a" providerId="LiveId" clId="{6E37F640-41FE-43DB-8BE5-B683F04AD6FC}" dt="2026-04-22T05:44:14.889" v="530" actId="14100"/>
          <ac:spMkLst>
            <pc:docMk/>
            <pc:sldMk cId="2086326908" sldId="655"/>
            <ac:spMk id="3" creationId="{F61FE58E-48EB-53DD-709A-0B3A4E4C374A}"/>
          </ac:spMkLst>
        </pc:spChg>
        <pc:spChg chg="mod">
          <ac:chgData name="" userId="198e1880ecd3fa4a" providerId="LiveId" clId="{6E37F640-41FE-43DB-8BE5-B683F04AD6FC}" dt="2026-04-22T05:48:06.717" v="581" actId="20577"/>
          <ac:spMkLst>
            <pc:docMk/>
            <pc:sldMk cId="2086326908" sldId="655"/>
            <ac:spMk id="4" creationId="{2DB423A6-397B-838D-62DC-24596E6E19C0}"/>
          </ac:spMkLst>
        </pc:spChg>
        <pc:spChg chg="mod">
          <ac:chgData name="" userId="198e1880ecd3fa4a" providerId="LiveId" clId="{6E37F640-41FE-43DB-8BE5-B683F04AD6FC}" dt="2026-04-22T05:43:38.436" v="526" actId="404"/>
          <ac:spMkLst>
            <pc:docMk/>
            <pc:sldMk cId="2086326908" sldId="655"/>
            <ac:spMk id="10" creationId="{78839CEC-1166-6FFD-BEB8-240C3F1BCCE2}"/>
          </ac:spMkLst>
        </pc:spChg>
        <pc:spChg chg="mod">
          <ac:chgData name="" userId="198e1880ecd3fa4a" providerId="LiveId" clId="{6E37F640-41FE-43DB-8BE5-B683F04AD6FC}" dt="2026-04-22T05:43:59.451" v="528" actId="122"/>
          <ac:spMkLst>
            <pc:docMk/>
            <pc:sldMk cId="2086326908" sldId="655"/>
            <ac:spMk id="11" creationId="{E4AEF00D-A1B5-3554-FFAE-CC9D087A8936}"/>
          </ac:spMkLst>
        </pc:spChg>
        <pc:spChg chg="mod">
          <ac:chgData name="" userId="198e1880ecd3fa4a" providerId="LiveId" clId="{6E37F640-41FE-43DB-8BE5-B683F04AD6FC}" dt="2026-04-22T05:44:37.140" v="531" actId="20577"/>
          <ac:spMkLst>
            <pc:docMk/>
            <pc:sldMk cId="2086326908" sldId="655"/>
            <ac:spMk id="14" creationId="{03CD7282-7E23-2B81-D9C7-86E52BAB2968}"/>
          </ac:spMkLst>
        </pc:spChg>
        <pc:spChg chg="mod">
          <ac:chgData name="" userId="198e1880ecd3fa4a" providerId="LiveId" clId="{6E37F640-41FE-43DB-8BE5-B683F04AD6FC}" dt="2026-04-22T05:39:33.967" v="359" actId="1038"/>
          <ac:spMkLst>
            <pc:docMk/>
            <pc:sldMk cId="2086326908" sldId="655"/>
            <ac:spMk id="15" creationId="{5697C28A-22AB-CF07-F9A3-28A27FD3FAAD}"/>
          </ac:spMkLst>
        </pc:spChg>
        <pc:spChg chg="mod">
          <ac:chgData name="" userId="198e1880ecd3fa4a" providerId="LiveId" clId="{6E37F640-41FE-43DB-8BE5-B683F04AD6FC}" dt="2026-04-22T05:39:40.170" v="373" actId="1038"/>
          <ac:spMkLst>
            <pc:docMk/>
            <pc:sldMk cId="2086326908" sldId="655"/>
            <ac:spMk id="21" creationId="{A3440EE9-9820-F729-B213-ECEAB2BE39E2}"/>
          </ac:spMkLst>
        </pc:spChg>
        <pc:spChg chg="mod">
          <ac:chgData name="" userId="198e1880ecd3fa4a" providerId="LiveId" clId="{6E37F640-41FE-43DB-8BE5-B683F04AD6FC}" dt="2026-04-22T05:44:11.132" v="529" actId="14100"/>
          <ac:spMkLst>
            <pc:docMk/>
            <pc:sldMk cId="2086326908" sldId="655"/>
            <ac:spMk id="25" creationId="{04ACFB24-C440-78FA-09AA-19099058886E}"/>
          </ac:spMkLst>
        </pc:spChg>
        <pc:spChg chg="mod">
          <ac:chgData name="" userId="198e1880ecd3fa4a" providerId="LiveId" clId="{6E37F640-41FE-43DB-8BE5-B683F04AD6FC}" dt="2026-04-22T05:39:15.561" v="328" actId="1076"/>
          <ac:spMkLst>
            <pc:docMk/>
            <pc:sldMk cId="2086326908" sldId="655"/>
            <ac:spMk id="28" creationId="{0FC8D21A-0E80-7AFA-3632-BF94983165C2}"/>
          </ac:spMkLst>
        </pc:spChg>
        <pc:spChg chg="add mod">
          <ac:chgData name="" userId="198e1880ecd3fa4a" providerId="LiveId" clId="{6E37F640-41FE-43DB-8BE5-B683F04AD6FC}" dt="2026-04-22T05:39:23.264" v="330" actId="1076"/>
          <ac:spMkLst>
            <pc:docMk/>
            <pc:sldMk cId="2086326908" sldId="655"/>
            <ac:spMk id="32" creationId="{259FE2F1-F78B-4D6C-9D7E-A1B38621EE71}"/>
          </ac:spMkLst>
        </pc:spChg>
        <pc:picChg chg="mod">
          <ac:chgData name="" userId="198e1880ecd3fa4a" providerId="LiveId" clId="{6E37F640-41FE-43DB-8BE5-B683F04AD6FC}" dt="2026-04-22T05:39:36.467" v="366" actId="1038"/>
          <ac:picMkLst>
            <pc:docMk/>
            <pc:sldMk cId="2086326908" sldId="655"/>
            <ac:picMk id="6" creationId="{4ECFAD44-7DBA-C90A-48AF-E2D021F20984}"/>
          </ac:picMkLst>
        </pc:picChg>
        <pc:picChg chg="mod">
          <ac:chgData name="" userId="198e1880ecd3fa4a" providerId="LiveId" clId="{6E37F640-41FE-43DB-8BE5-B683F04AD6FC}" dt="2026-04-22T05:42:51.561" v="479" actId="1076"/>
          <ac:picMkLst>
            <pc:docMk/>
            <pc:sldMk cId="2086326908" sldId="655"/>
            <ac:picMk id="7" creationId="{F9F02E9C-B02C-5784-352A-E79C7E9C43A4}"/>
          </ac:picMkLst>
        </pc:picChg>
        <pc:picChg chg="mod">
          <ac:chgData name="" userId="198e1880ecd3fa4a" providerId="LiveId" clId="{6E37F640-41FE-43DB-8BE5-B683F04AD6FC}" dt="2026-04-22T05:39:44.305" v="383" actId="1038"/>
          <ac:picMkLst>
            <pc:docMk/>
            <pc:sldMk cId="2086326908" sldId="655"/>
            <ac:picMk id="12" creationId="{9711D0C2-E0C1-F56C-3AD6-8BC7774BC762}"/>
          </ac:picMkLst>
        </pc:picChg>
        <pc:picChg chg="mod">
          <ac:chgData name="" userId="198e1880ecd3fa4a" providerId="LiveId" clId="{6E37F640-41FE-43DB-8BE5-B683F04AD6FC}" dt="2026-04-22T05:43:01.757" v="480" actId="1076"/>
          <ac:picMkLst>
            <pc:docMk/>
            <pc:sldMk cId="2086326908" sldId="655"/>
            <ac:picMk id="13" creationId="{48986314-A05C-8BC8-EAFF-493E732E679C}"/>
          </ac:picMkLst>
        </pc:picChg>
        <pc:picChg chg="mod">
          <ac:chgData name="" userId="198e1880ecd3fa4a" providerId="LiveId" clId="{6E37F640-41FE-43DB-8BE5-B683F04AD6FC}" dt="2026-04-22T05:39:12.374" v="327" actId="1076"/>
          <ac:picMkLst>
            <pc:docMk/>
            <pc:sldMk cId="2086326908" sldId="655"/>
            <ac:picMk id="27" creationId="{B28BA0CA-2D15-733E-91FB-68C0CE0A534B}"/>
          </ac:picMkLst>
        </pc:picChg>
        <pc:picChg chg="add mod">
          <ac:chgData name="" userId="198e1880ecd3fa4a" providerId="LiveId" clId="{6E37F640-41FE-43DB-8BE5-B683F04AD6FC}" dt="2026-04-22T05:39:19.655" v="329" actId="1076"/>
          <ac:picMkLst>
            <pc:docMk/>
            <pc:sldMk cId="2086326908" sldId="655"/>
            <ac:picMk id="30" creationId="{AF1E3D1A-7417-46C6-8669-A52D45FE3C45}"/>
          </ac:picMkLst>
        </pc:picChg>
      </pc:sldChg>
      <pc:sldChg chg="modSp">
        <pc:chgData name="" userId="198e1880ecd3fa4a" providerId="LiveId" clId="{6E37F640-41FE-43DB-8BE5-B683F04AD6FC}" dt="2026-04-22T05:46:26.437" v="539" actId="20577"/>
        <pc:sldMkLst>
          <pc:docMk/>
          <pc:sldMk cId="1411173541" sldId="657"/>
        </pc:sldMkLst>
        <pc:spChg chg="mod">
          <ac:chgData name="" userId="198e1880ecd3fa4a" providerId="LiveId" clId="{6E37F640-41FE-43DB-8BE5-B683F04AD6FC}" dt="2026-04-22T05:46:26.437" v="539" actId="20577"/>
          <ac:spMkLst>
            <pc:docMk/>
            <pc:sldMk cId="1411173541" sldId="657"/>
            <ac:spMk id="4" creationId="{FFAD9CC4-0166-0217-B84F-2A0A44396A00}"/>
          </ac:spMkLst>
        </pc:spChg>
      </pc:sldChg>
      <pc:sldChg chg="modSp">
        <pc:chgData name="" userId="198e1880ecd3fa4a" providerId="LiveId" clId="{6E37F640-41FE-43DB-8BE5-B683F04AD6FC}" dt="2026-04-22T05:47:21.248" v="563" actId="20577"/>
        <pc:sldMkLst>
          <pc:docMk/>
          <pc:sldMk cId="2580802519" sldId="658"/>
        </pc:sldMkLst>
        <pc:spChg chg="mod">
          <ac:chgData name="" userId="198e1880ecd3fa4a" providerId="LiveId" clId="{6E37F640-41FE-43DB-8BE5-B683F04AD6FC}" dt="2026-04-22T05:47:21.248" v="563" actId="20577"/>
          <ac:spMkLst>
            <pc:docMk/>
            <pc:sldMk cId="2580802519" sldId="658"/>
            <ac:spMk id="5" creationId="{6459D371-A5BA-FE41-8100-D093D52B4F63}"/>
          </ac:spMkLst>
        </pc:spChg>
      </pc:sldChg>
      <pc:sldChg chg="modSp">
        <pc:chgData name="" userId="198e1880ecd3fa4a" providerId="LiveId" clId="{6E37F640-41FE-43DB-8BE5-B683F04AD6FC}" dt="2026-04-22T05:47:43.482" v="573" actId="20577"/>
        <pc:sldMkLst>
          <pc:docMk/>
          <pc:sldMk cId="971717276" sldId="668"/>
        </pc:sldMkLst>
        <pc:spChg chg="mod">
          <ac:chgData name="" userId="198e1880ecd3fa4a" providerId="LiveId" clId="{6E37F640-41FE-43DB-8BE5-B683F04AD6FC}" dt="2026-04-22T05:47:43.482" v="573" actId="20577"/>
          <ac:spMkLst>
            <pc:docMk/>
            <pc:sldMk cId="971717276" sldId="668"/>
            <ac:spMk id="5" creationId="{00000000-0000-0000-0000-000000000000}"/>
          </ac:spMkLst>
        </pc:spChg>
      </pc:sldChg>
      <pc:sldChg chg="modSp">
        <pc:chgData name="" userId="198e1880ecd3fa4a" providerId="LiveId" clId="{6E37F640-41FE-43DB-8BE5-B683F04AD6FC}" dt="2026-04-22T05:47:11.262" v="557" actId="20577"/>
        <pc:sldMkLst>
          <pc:docMk/>
          <pc:sldMk cId="2167416497" sldId="669"/>
        </pc:sldMkLst>
        <pc:spChg chg="mod">
          <ac:chgData name="" userId="198e1880ecd3fa4a" providerId="LiveId" clId="{6E37F640-41FE-43DB-8BE5-B683F04AD6FC}" dt="2026-04-22T05:47:11.262" v="557" actId="20577"/>
          <ac:spMkLst>
            <pc:docMk/>
            <pc:sldMk cId="2167416497" sldId="669"/>
            <ac:spMk id="3" creationId="{09988275-C5EA-9690-8281-169305FAD5C4}"/>
          </ac:spMkLst>
        </pc:spChg>
      </pc:sldChg>
      <pc:sldChg chg="modSp">
        <pc:chgData name="" userId="198e1880ecd3fa4a" providerId="LiveId" clId="{6E37F640-41FE-43DB-8BE5-B683F04AD6FC}" dt="2026-04-22T05:46:56.041" v="549" actId="20577"/>
        <pc:sldMkLst>
          <pc:docMk/>
          <pc:sldMk cId="426720519" sldId="672"/>
        </pc:sldMkLst>
        <pc:spChg chg="mod">
          <ac:chgData name="" userId="198e1880ecd3fa4a" providerId="LiveId" clId="{6E37F640-41FE-43DB-8BE5-B683F04AD6FC}" dt="2026-04-22T05:46:56.041" v="549" actId="20577"/>
          <ac:spMkLst>
            <pc:docMk/>
            <pc:sldMk cId="426720519" sldId="672"/>
            <ac:spMk id="2" creationId="{00000000-0000-0000-0000-000000000000}"/>
          </ac:spMkLst>
        </pc:spChg>
      </pc:sldChg>
    </pc:docChg>
  </pc:docChgLst>
  <pc:docChgLst>
    <pc:chgData userId="198e1880ecd3fa4a" providerId="LiveId" clId="{4A9533C7-2AE9-4B16-98D4-D0E57874942A}"/>
    <pc:docChg chg="modSld sldOrd modNotesMaster modHandout">
      <pc:chgData name="" userId="198e1880ecd3fa4a" providerId="LiveId" clId="{4A9533C7-2AE9-4B16-98D4-D0E57874942A}" dt="2026-04-27T07:18:35.384" v="19"/>
      <pc:docMkLst>
        <pc:docMk/>
      </pc:docMkLst>
      <pc:sldChg chg="modSp modNotes">
        <pc:chgData name="" userId="198e1880ecd3fa4a" providerId="LiveId" clId="{4A9533C7-2AE9-4B16-98D4-D0E57874942A}" dt="2026-04-27T07:18:35.384" v="19"/>
        <pc:sldMkLst>
          <pc:docMk/>
          <pc:sldMk cId="1635477496" sldId="504"/>
        </pc:sldMkLst>
        <pc:spChg chg="mod">
          <ac:chgData name="" userId="198e1880ecd3fa4a" providerId="LiveId" clId="{4A9533C7-2AE9-4B16-98D4-D0E57874942A}" dt="2026-04-27T05:57:08.290" v="7" actId="20577"/>
          <ac:spMkLst>
            <pc:docMk/>
            <pc:sldMk cId="1635477496" sldId="504"/>
            <ac:spMk id="3" creationId="{00000000-0000-0000-0000-000000000000}"/>
          </ac:spMkLst>
        </pc:spChg>
      </pc:sldChg>
      <pc:sldChg chg="modSp">
        <pc:chgData name="" userId="198e1880ecd3fa4a" providerId="LiveId" clId="{4A9533C7-2AE9-4B16-98D4-D0E57874942A}" dt="2026-04-27T05:58:57.315" v="14" actId="20577"/>
        <pc:sldMkLst>
          <pc:docMk/>
          <pc:sldMk cId="3145227427" sldId="652"/>
        </pc:sldMkLst>
        <pc:spChg chg="mod">
          <ac:chgData name="" userId="198e1880ecd3fa4a" providerId="LiveId" clId="{4A9533C7-2AE9-4B16-98D4-D0E57874942A}" dt="2026-04-27T05:58:57.315" v="14" actId="20577"/>
          <ac:spMkLst>
            <pc:docMk/>
            <pc:sldMk cId="3145227427" sldId="652"/>
            <ac:spMk id="7" creationId="{0DE1B60B-9007-E647-B0BD-D6E3FC6A5A4A}"/>
          </ac:spMkLst>
        </pc:spChg>
        <pc:graphicFrameChg chg="modGraphic">
          <ac:chgData name="" userId="198e1880ecd3fa4a" providerId="LiveId" clId="{4A9533C7-2AE9-4B16-98D4-D0E57874942A}" dt="2026-04-27T05:57:34.559" v="13" actId="20577"/>
          <ac:graphicFrameMkLst>
            <pc:docMk/>
            <pc:sldMk cId="3145227427" sldId="652"/>
            <ac:graphicFrameMk id="8" creationId="{FEABE7AC-5533-2741-A5F5-A342F57E47C2}"/>
          </ac:graphicFrameMkLst>
        </pc:graphicFrameChg>
      </pc:sldChg>
      <pc:sldChg chg="ord">
        <pc:chgData name="" userId="198e1880ecd3fa4a" providerId="LiveId" clId="{4A9533C7-2AE9-4B16-98D4-D0E57874942A}" dt="2026-04-27T06:15:32.147" v="16"/>
        <pc:sldMkLst>
          <pc:docMk/>
          <pc:sldMk cId="3977518377" sldId="673"/>
        </pc:sldMkLst>
      </pc:sldChg>
    </pc:docChg>
  </pc:docChgLst>
  <pc:docChgLst>
    <pc:chgData name="Rajneesh Singh" userId="198e1880ecd3fa4a" providerId="LiveId" clId="{7A226C47-4BF0-9C4A-9F7B-F580AF1CB951}"/>
    <pc:docChg chg="undo custSel addSld delSld modSld sldOrd">
      <pc:chgData name="Rajneesh Singh" userId="198e1880ecd3fa4a" providerId="LiveId" clId="{7A226C47-4BF0-9C4A-9F7B-F580AF1CB951}" dt="2026-04-29T19:57:58.665" v="1144" actId="20577"/>
      <pc:docMkLst>
        <pc:docMk/>
      </pc:docMkLst>
      <pc:sldChg chg="modSp mod">
        <pc:chgData name="Rajneesh Singh" userId="198e1880ecd3fa4a" providerId="LiveId" clId="{7A226C47-4BF0-9C4A-9F7B-F580AF1CB951}" dt="2026-04-28T18:06:43.180" v="941" actId="20577"/>
        <pc:sldMkLst>
          <pc:docMk/>
          <pc:sldMk cId="904778313" sldId="498"/>
        </pc:sldMkLst>
        <pc:spChg chg="mod">
          <ac:chgData name="Rajneesh Singh" userId="198e1880ecd3fa4a" providerId="LiveId" clId="{7A226C47-4BF0-9C4A-9F7B-F580AF1CB951}" dt="2026-04-28T18:06:43.180" v="941" actId="20577"/>
          <ac:spMkLst>
            <pc:docMk/>
            <pc:sldMk cId="904778313" sldId="498"/>
            <ac:spMk id="50" creationId="{00000000-0000-0000-0000-000000000000}"/>
          </ac:spMkLst>
        </pc:spChg>
      </pc:sldChg>
      <pc:sldChg chg="ord">
        <pc:chgData name="Rajneesh Singh" userId="198e1880ecd3fa4a" providerId="LiveId" clId="{7A226C47-4BF0-9C4A-9F7B-F580AF1CB951}" dt="2026-04-29T10:32:29.989" v="1141" actId="20578"/>
        <pc:sldMkLst>
          <pc:docMk/>
          <pc:sldMk cId="2392507117" sldId="507"/>
        </pc:sldMkLst>
      </pc:sldChg>
      <pc:sldChg chg="ord">
        <pc:chgData name="Rajneesh Singh" userId="198e1880ecd3fa4a" providerId="LiveId" clId="{7A226C47-4BF0-9C4A-9F7B-F580AF1CB951}" dt="2026-04-29T10:32:27.955" v="1140" actId="20578"/>
        <pc:sldMkLst>
          <pc:docMk/>
          <pc:sldMk cId="4031428840" sldId="617"/>
        </pc:sldMkLst>
      </pc:sldChg>
      <pc:sldChg chg="modSp mod">
        <pc:chgData name="Rajneesh Singh" userId="198e1880ecd3fa4a" providerId="LiveId" clId="{7A226C47-4BF0-9C4A-9F7B-F580AF1CB951}" dt="2026-04-29T10:08:45.862" v="1122" actId="20577"/>
        <pc:sldMkLst>
          <pc:docMk/>
          <pc:sldMk cId="3799541680" sldId="620"/>
        </pc:sldMkLst>
        <pc:spChg chg="mod">
          <ac:chgData name="Rajneesh Singh" userId="198e1880ecd3fa4a" providerId="LiveId" clId="{7A226C47-4BF0-9C4A-9F7B-F580AF1CB951}" dt="2026-04-29T10:08:45.862" v="1122" actId="20577"/>
          <ac:spMkLst>
            <pc:docMk/>
            <pc:sldMk cId="3799541680" sldId="620"/>
            <ac:spMk id="21" creationId="{00000000-0000-0000-0000-000000000000}"/>
          </ac:spMkLst>
        </pc:spChg>
        <pc:spChg chg="mod">
          <ac:chgData name="Rajneesh Singh" userId="198e1880ecd3fa4a" providerId="LiveId" clId="{7A226C47-4BF0-9C4A-9F7B-F580AF1CB951}" dt="2026-04-23T18:30:55.072" v="209" actId="20577"/>
          <ac:spMkLst>
            <pc:docMk/>
            <pc:sldMk cId="3799541680" sldId="620"/>
            <ac:spMk id="23" creationId="{2757B1FD-45BC-884C-8DDD-0590C56FEF3D}"/>
          </ac:spMkLst>
        </pc:spChg>
      </pc:sldChg>
      <pc:sldChg chg="modSp mod">
        <pc:chgData name="Rajneesh Singh" userId="198e1880ecd3fa4a" providerId="LiveId" clId="{7A226C47-4BF0-9C4A-9F7B-F580AF1CB951}" dt="2026-04-26T04:19:31.335" v="475" actId="1076"/>
        <pc:sldMkLst>
          <pc:docMk/>
          <pc:sldMk cId="2682594905" sldId="622"/>
        </pc:sldMkLst>
        <pc:spChg chg="mod">
          <ac:chgData name="Rajneesh Singh" userId="198e1880ecd3fa4a" providerId="LiveId" clId="{7A226C47-4BF0-9C4A-9F7B-F580AF1CB951}" dt="2026-04-26T04:19:31.335" v="475" actId="1076"/>
          <ac:spMkLst>
            <pc:docMk/>
            <pc:sldMk cId="2682594905" sldId="622"/>
            <ac:spMk id="9" creationId="{7E7EB8D8-0D0C-73C9-1C69-1C97CC3D237A}"/>
          </ac:spMkLst>
        </pc:spChg>
      </pc:sldChg>
      <pc:sldChg chg="modSp mod">
        <pc:chgData name="Rajneesh Singh" userId="198e1880ecd3fa4a" providerId="LiveId" clId="{7A226C47-4BF0-9C4A-9F7B-F580AF1CB951}" dt="2026-04-29T10:07:45.142" v="1087" actId="20577"/>
        <pc:sldMkLst>
          <pc:docMk/>
          <pc:sldMk cId="1147492263" sldId="623"/>
        </pc:sldMkLst>
        <pc:spChg chg="mod">
          <ac:chgData name="Rajneesh Singh" userId="198e1880ecd3fa4a" providerId="LiveId" clId="{7A226C47-4BF0-9C4A-9F7B-F580AF1CB951}" dt="2026-04-29T10:07:31.664" v="1069" actId="20577"/>
          <ac:spMkLst>
            <pc:docMk/>
            <pc:sldMk cId="1147492263" sldId="623"/>
            <ac:spMk id="7" creationId="{68FE5F3A-2147-B41A-6D36-D3B0BE81F159}"/>
          </ac:spMkLst>
        </pc:spChg>
        <pc:spChg chg="mod">
          <ac:chgData name="Rajneesh Singh" userId="198e1880ecd3fa4a" providerId="LiveId" clId="{7A226C47-4BF0-9C4A-9F7B-F580AF1CB951}" dt="2026-04-29T10:07:45.142" v="1087" actId="20577"/>
          <ac:spMkLst>
            <pc:docMk/>
            <pc:sldMk cId="1147492263" sldId="623"/>
            <ac:spMk id="8" creationId="{20693778-8D33-570D-808B-0277E1BC3235}"/>
          </ac:spMkLst>
        </pc:spChg>
      </pc:sldChg>
      <pc:sldChg chg="modSp mod">
        <pc:chgData name="Rajneesh Singh" userId="198e1880ecd3fa4a" providerId="LiveId" clId="{7A226C47-4BF0-9C4A-9F7B-F580AF1CB951}" dt="2026-04-29T19:57:58.665" v="1144" actId="20577"/>
        <pc:sldMkLst>
          <pc:docMk/>
          <pc:sldMk cId="3145227427" sldId="652"/>
        </pc:sldMkLst>
        <pc:graphicFrameChg chg="modGraphic">
          <ac:chgData name="Rajneesh Singh" userId="198e1880ecd3fa4a" providerId="LiveId" clId="{7A226C47-4BF0-9C4A-9F7B-F580AF1CB951}" dt="2026-04-29T19:57:58.665" v="1144" actId="20577"/>
          <ac:graphicFrameMkLst>
            <pc:docMk/>
            <pc:sldMk cId="3145227427" sldId="652"/>
            <ac:graphicFrameMk id="8" creationId="{FEABE7AC-5533-2741-A5F5-A342F57E47C2}"/>
          </ac:graphicFrameMkLst>
        </pc:graphicFrameChg>
      </pc:sldChg>
      <pc:sldChg chg="modSp mod">
        <pc:chgData name="Rajneesh Singh" userId="198e1880ecd3fa4a" providerId="LiveId" clId="{7A226C47-4BF0-9C4A-9F7B-F580AF1CB951}" dt="2026-04-29T10:18:38.669" v="1137" actId="20577"/>
        <pc:sldMkLst>
          <pc:docMk/>
          <pc:sldMk cId="577063814" sldId="654"/>
        </pc:sldMkLst>
        <pc:spChg chg="mod">
          <ac:chgData name="Rajneesh Singh" userId="198e1880ecd3fa4a" providerId="LiveId" clId="{7A226C47-4BF0-9C4A-9F7B-F580AF1CB951}" dt="2026-04-29T10:18:38.669" v="1137" actId="20577"/>
          <ac:spMkLst>
            <pc:docMk/>
            <pc:sldMk cId="577063814" sldId="654"/>
            <ac:spMk id="5" creationId="{8CC0342A-0C00-2E9F-EEAA-7216D5EBC0F4}"/>
          </ac:spMkLst>
        </pc:spChg>
      </pc:sldChg>
      <pc:sldChg chg="addSp delSp modSp mod">
        <pc:chgData name="Rajneesh Singh" userId="198e1880ecd3fa4a" providerId="LiveId" clId="{7A226C47-4BF0-9C4A-9F7B-F580AF1CB951}" dt="2026-04-29T10:06:44.701" v="1061" actId="1076"/>
        <pc:sldMkLst>
          <pc:docMk/>
          <pc:sldMk cId="2086326908" sldId="655"/>
        </pc:sldMkLst>
        <pc:spChg chg="mod">
          <ac:chgData name="Rajneesh Singh" userId="198e1880ecd3fa4a" providerId="LiveId" clId="{7A226C47-4BF0-9C4A-9F7B-F580AF1CB951}" dt="2026-04-29T08:54:20.456" v="1049" actId="20577"/>
          <ac:spMkLst>
            <pc:docMk/>
            <pc:sldMk cId="2086326908" sldId="655"/>
            <ac:spMk id="14" creationId="{03CD7282-7E23-2B81-D9C7-86E52BAB2968}"/>
          </ac:spMkLst>
        </pc:spChg>
        <pc:picChg chg="del">
          <ac:chgData name="Rajneesh Singh" userId="198e1880ecd3fa4a" providerId="LiveId" clId="{7A226C47-4BF0-9C4A-9F7B-F580AF1CB951}" dt="2026-04-29T08:53:35.119" v="1019" actId="478"/>
          <ac:picMkLst>
            <pc:docMk/>
            <pc:sldMk cId="2086326908" sldId="655"/>
            <ac:picMk id="9" creationId="{2B7F0151-C2C2-019E-1210-7DEC1A80B01A}"/>
          </ac:picMkLst>
        </pc:picChg>
        <pc:picChg chg="add del mod modCrop">
          <ac:chgData name="Rajneesh Singh" userId="198e1880ecd3fa4a" providerId="LiveId" clId="{7A226C47-4BF0-9C4A-9F7B-F580AF1CB951}" dt="2026-04-29T10:06:13.069" v="1054" actId="478"/>
          <ac:picMkLst>
            <pc:docMk/>
            <pc:sldMk cId="2086326908" sldId="655"/>
            <ac:picMk id="16" creationId="{99D8573F-847C-8D44-29F0-BD40423E6523}"/>
          </ac:picMkLst>
        </pc:picChg>
        <pc:picChg chg="add mod">
          <ac:chgData name="Rajneesh Singh" userId="198e1880ecd3fa4a" providerId="LiveId" clId="{7A226C47-4BF0-9C4A-9F7B-F580AF1CB951}" dt="2026-04-29T10:06:44.701" v="1061" actId="1076"/>
          <ac:picMkLst>
            <pc:docMk/>
            <pc:sldMk cId="2086326908" sldId="655"/>
            <ac:picMk id="20" creationId="{AAC57627-E81A-F159-5894-6815C045981A}"/>
          </ac:picMkLst>
        </pc:picChg>
      </pc:sldChg>
      <pc:sldChg chg="modSp mod">
        <pc:chgData name="Rajneesh Singh" userId="198e1880ecd3fa4a" providerId="LiveId" clId="{7A226C47-4BF0-9C4A-9F7B-F580AF1CB951}" dt="2026-04-28T13:10:43.838" v="933" actId="122"/>
        <pc:sldMkLst>
          <pc:docMk/>
          <pc:sldMk cId="2580802519" sldId="658"/>
        </pc:sldMkLst>
        <pc:spChg chg="mod">
          <ac:chgData name="Rajneesh Singh" userId="198e1880ecd3fa4a" providerId="LiveId" clId="{7A226C47-4BF0-9C4A-9F7B-F580AF1CB951}" dt="2026-04-28T13:10:43.838" v="933" actId="122"/>
          <ac:spMkLst>
            <pc:docMk/>
            <pc:sldMk cId="2580802519" sldId="658"/>
            <ac:spMk id="6" creationId="{DB9DAC2D-8FB3-93D1-62E6-3C35D2F117F2}"/>
          </ac:spMkLst>
        </pc:spChg>
      </pc:sldChg>
      <pc:sldChg chg="modSp mod">
        <pc:chgData name="Rajneesh Singh" userId="198e1880ecd3fa4a" providerId="LiveId" clId="{7A226C47-4BF0-9C4A-9F7B-F580AF1CB951}" dt="2026-04-28T13:09:34.231" v="868" actId="1035"/>
        <pc:sldMkLst>
          <pc:docMk/>
          <pc:sldMk cId="971717276" sldId="668"/>
        </pc:sldMkLst>
        <pc:spChg chg="mod">
          <ac:chgData name="Rajneesh Singh" userId="198e1880ecd3fa4a" providerId="LiveId" clId="{7A226C47-4BF0-9C4A-9F7B-F580AF1CB951}" dt="2026-04-28T13:09:34.231" v="868" actId="1035"/>
          <ac:spMkLst>
            <pc:docMk/>
            <pc:sldMk cId="971717276" sldId="668"/>
            <ac:spMk id="2" creationId="{00000000-0000-0000-0000-000000000000}"/>
          </ac:spMkLst>
        </pc:spChg>
        <pc:spChg chg="mod">
          <ac:chgData name="Rajneesh Singh" userId="198e1880ecd3fa4a" providerId="LiveId" clId="{7A226C47-4BF0-9C4A-9F7B-F580AF1CB951}" dt="2026-04-28T13:05:32.316" v="781" actId="1076"/>
          <ac:spMkLst>
            <pc:docMk/>
            <pc:sldMk cId="971717276" sldId="668"/>
            <ac:spMk id="3" creationId="{00000000-0000-0000-0000-000000000000}"/>
          </ac:spMkLst>
        </pc:spChg>
        <pc:spChg chg="mod">
          <ac:chgData name="Rajneesh Singh" userId="198e1880ecd3fa4a" providerId="LiveId" clId="{7A226C47-4BF0-9C4A-9F7B-F580AF1CB951}" dt="2026-04-28T13:09:26.340" v="862" actId="13926"/>
          <ac:spMkLst>
            <pc:docMk/>
            <pc:sldMk cId="971717276" sldId="668"/>
            <ac:spMk id="6" creationId="{98786CF9-4076-4272-B693-23043AEB856F}"/>
          </ac:spMkLst>
        </pc:spChg>
      </pc:sldChg>
      <pc:sldChg chg="modSp mod">
        <pc:chgData name="Rajneesh Singh" userId="198e1880ecd3fa4a" providerId="LiveId" clId="{7A226C47-4BF0-9C4A-9F7B-F580AF1CB951}" dt="2026-04-28T13:10:33.056" v="932" actId="27636"/>
        <pc:sldMkLst>
          <pc:docMk/>
          <pc:sldMk cId="2167416497" sldId="669"/>
        </pc:sldMkLst>
        <pc:spChg chg="mod">
          <ac:chgData name="Rajneesh Singh" userId="198e1880ecd3fa4a" providerId="LiveId" clId="{7A226C47-4BF0-9C4A-9F7B-F580AF1CB951}" dt="2026-04-28T13:10:33.056" v="932" actId="27636"/>
          <ac:spMkLst>
            <pc:docMk/>
            <pc:sldMk cId="2167416497" sldId="669"/>
            <ac:spMk id="46" creationId="{156C2585-AE04-20DC-CA7B-77E7DD5B37FE}"/>
          </ac:spMkLst>
        </pc:spChg>
      </pc:sldChg>
      <pc:sldChg chg="del">
        <pc:chgData name="Rajneesh Singh" userId="198e1880ecd3fa4a" providerId="LiveId" clId="{7A226C47-4BF0-9C4A-9F7B-F580AF1CB951}" dt="2026-04-29T10:32:36.629" v="1142" actId="2696"/>
        <pc:sldMkLst>
          <pc:docMk/>
          <pc:sldMk cId="2308333166" sldId="670"/>
        </pc:sldMkLst>
      </pc:sldChg>
      <pc:sldChg chg="addSp modSp mod modAnim">
        <pc:chgData name="Rajneesh Singh" userId="198e1880ecd3fa4a" providerId="LiveId" clId="{7A226C47-4BF0-9C4A-9F7B-F580AF1CB951}" dt="2026-04-29T10:10:54.133" v="1124" actId="14100"/>
        <pc:sldMkLst>
          <pc:docMk/>
          <pc:sldMk cId="426720519" sldId="672"/>
        </pc:sldMkLst>
        <pc:spChg chg="mod">
          <ac:chgData name="Rajneesh Singh" userId="198e1880ecd3fa4a" providerId="LiveId" clId="{7A226C47-4BF0-9C4A-9F7B-F580AF1CB951}" dt="2026-04-24T03:46:40.648" v="263" actId="1076"/>
          <ac:spMkLst>
            <pc:docMk/>
            <pc:sldMk cId="426720519" sldId="672"/>
            <ac:spMk id="3" creationId="{866239B3-4FFA-3D0A-3315-C8D07117C1FA}"/>
          </ac:spMkLst>
        </pc:spChg>
        <pc:spChg chg="mod">
          <ac:chgData name="Rajneesh Singh" userId="198e1880ecd3fa4a" providerId="LiveId" clId="{7A226C47-4BF0-9C4A-9F7B-F580AF1CB951}" dt="2026-04-24T03:44:54.968" v="231" actId="1076"/>
          <ac:spMkLst>
            <pc:docMk/>
            <pc:sldMk cId="426720519" sldId="672"/>
            <ac:spMk id="10" creationId="{00000000-0000-0000-0000-000000000000}"/>
          </ac:spMkLst>
        </pc:spChg>
        <pc:spChg chg="mod">
          <ac:chgData name="Rajneesh Singh" userId="198e1880ecd3fa4a" providerId="LiveId" clId="{7A226C47-4BF0-9C4A-9F7B-F580AF1CB951}" dt="2026-04-24T03:46:59.368" v="265" actId="14100"/>
          <ac:spMkLst>
            <pc:docMk/>
            <pc:sldMk cId="426720519" sldId="672"/>
            <ac:spMk id="15" creationId="{00000000-0000-0000-0000-000000000000}"/>
          </ac:spMkLst>
        </pc:spChg>
        <pc:spChg chg="mod">
          <ac:chgData name="Rajneesh Singh" userId="198e1880ecd3fa4a" providerId="LiveId" clId="{7A226C47-4BF0-9C4A-9F7B-F580AF1CB951}" dt="2026-04-24T03:45:51.250" v="256" actId="1076"/>
          <ac:spMkLst>
            <pc:docMk/>
            <pc:sldMk cId="426720519" sldId="672"/>
            <ac:spMk id="42" creationId="{00000000-0000-0000-0000-000000000000}"/>
          </ac:spMkLst>
        </pc:spChg>
        <pc:grpChg chg="add mod">
          <ac:chgData name="Rajneesh Singh" userId="198e1880ecd3fa4a" providerId="LiveId" clId="{7A226C47-4BF0-9C4A-9F7B-F580AF1CB951}" dt="2026-04-24T03:46:49.306" v="264" actId="164"/>
          <ac:grpSpMkLst>
            <pc:docMk/>
            <pc:sldMk cId="426720519" sldId="672"/>
            <ac:grpSpMk id="26" creationId="{8DFADE27-9F4E-0DFC-28C2-0B76E0B703FF}"/>
          </ac:grpSpMkLst>
        </pc:grpChg>
        <pc:grpChg chg="mod">
          <ac:chgData name="Rajneesh Singh" userId="198e1880ecd3fa4a" providerId="LiveId" clId="{7A226C47-4BF0-9C4A-9F7B-F580AF1CB951}" dt="2026-04-24T03:46:49.306" v="264" actId="164"/>
          <ac:grpSpMkLst>
            <pc:docMk/>
            <pc:sldMk cId="426720519" sldId="672"/>
            <ac:grpSpMk id="51" creationId="{02AC4810-6A11-DDEB-2B5E-AC0E6B996334}"/>
          </ac:grpSpMkLst>
        </pc:grpChg>
        <pc:picChg chg="mod">
          <ac:chgData name="Rajneesh Singh" userId="198e1880ecd3fa4a" providerId="LiveId" clId="{7A226C47-4BF0-9C4A-9F7B-F580AF1CB951}" dt="2026-04-29T10:10:49.405" v="1123" actId="14100"/>
          <ac:picMkLst>
            <pc:docMk/>
            <pc:sldMk cId="426720519" sldId="672"/>
            <ac:picMk id="8" creationId="{00000000-0000-0000-0000-000000000000}"/>
          </ac:picMkLst>
        </pc:picChg>
        <pc:picChg chg="add mod">
          <ac:chgData name="Rajneesh Singh" userId="198e1880ecd3fa4a" providerId="LiveId" clId="{7A226C47-4BF0-9C4A-9F7B-F580AF1CB951}" dt="2026-04-29T10:10:54.133" v="1124" actId="14100"/>
          <ac:picMkLst>
            <pc:docMk/>
            <pc:sldMk cId="426720519" sldId="672"/>
            <ac:picMk id="23" creationId="{02D18360-6E05-8C8C-881F-3B02A1C06FC6}"/>
          </ac:picMkLst>
        </pc:picChg>
      </pc:sldChg>
      <pc:sldChg chg="addSp delSp modSp new mod ord">
        <pc:chgData name="Rajneesh Singh" userId="198e1880ecd3fa4a" providerId="LiveId" clId="{7A226C47-4BF0-9C4A-9F7B-F580AF1CB951}" dt="2026-04-29T10:32:21.896" v="1138" actId="20578"/>
        <pc:sldMkLst>
          <pc:docMk/>
          <pc:sldMk cId="3977518377" sldId="673"/>
        </pc:sldMkLst>
        <pc:spChg chg="mod">
          <ac:chgData name="Rajneesh Singh" userId="198e1880ecd3fa4a" providerId="LiveId" clId="{7A226C47-4BF0-9C4A-9F7B-F580AF1CB951}" dt="2026-04-24T06:08:29.551" v="426" actId="1035"/>
          <ac:spMkLst>
            <pc:docMk/>
            <pc:sldMk cId="3977518377" sldId="673"/>
            <ac:spMk id="3" creationId="{219D1FB1-A6EB-0E36-CC29-63491ED066A7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BFBEEA6-E220-493D-9D17-ABFF49B3913B}" type="doc">
      <dgm:prSet loTypeId="urn:microsoft.com/office/officeart/2005/8/layout/radial5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IN"/>
        </a:p>
      </dgm:t>
    </dgm:pt>
    <dgm:pt modelId="{19914FE0-2E3B-414D-B392-46C5EE0AE7DC}">
      <dgm:prSet phldrT="[Text]" custT="1"/>
      <dgm:spPr/>
      <dgm:t>
        <a:bodyPr/>
        <a:lstStyle/>
        <a:p>
          <a:r>
            <a:rPr lang="en-IN" sz="1000" b="1" dirty="0"/>
            <a:t>Cattle feedlot WW</a:t>
          </a:r>
        </a:p>
      </dgm:t>
    </dgm:pt>
    <dgm:pt modelId="{312D8F91-42F1-4BB8-8465-85DAF837F8A3}" type="parTrans" cxnId="{7D7CE7B0-A8AA-4BB3-9E8A-BDD176BB95D3}">
      <dgm:prSet/>
      <dgm:spPr/>
      <dgm:t>
        <a:bodyPr/>
        <a:lstStyle/>
        <a:p>
          <a:endParaRPr lang="en-IN"/>
        </a:p>
      </dgm:t>
    </dgm:pt>
    <dgm:pt modelId="{0BEFBF1B-B076-4C42-8524-FA0AF2AF32D5}" type="sibTrans" cxnId="{7D7CE7B0-A8AA-4BB3-9E8A-BDD176BB95D3}">
      <dgm:prSet/>
      <dgm:spPr/>
      <dgm:t>
        <a:bodyPr/>
        <a:lstStyle/>
        <a:p>
          <a:endParaRPr lang="en-IN"/>
        </a:p>
      </dgm:t>
    </dgm:pt>
    <dgm:pt modelId="{C8DCAF07-F04F-4202-AAAF-FAB5F0A31A33}">
      <dgm:prSet phldrT="[Text]" custT="1"/>
      <dgm:spPr>
        <a:solidFill>
          <a:srgbClr val="00B0F0"/>
        </a:solidFill>
      </dgm:spPr>
      <dgm:t>
        <a:bodyPr/>
        <a:lstStyle/>
        <a:p>
          <a:r>
            <a:rPr lang="en-IN" sz="1000" b="1" dirty="0"/>
            <a:t>Organics</a:t>
          </a:r>
        </a:p>
      </dgm:t>
    </dgm:pt>
    <dgm:pt modelId="{50CB4B9D-F37E-4CD5-8DB1-A8F72CE00477}" type="parTrans" cxnId="{81FC9C1E-CFBF-413A-9EF0-FCF8F9C4FBC1}">
      <dgm:prSet/>
      <dgm:spPr/>
      <dgm:t>
        <a:bodyPr/>
        <a:lstStyle/>
        <a:p>
          <a:endParaRPr lang="en-IN"/>
        </a:p>
      </dgm:t>
    </dgm:pt>
    <dgm:pt modelId="{A279D823-EFF7-463B-AEE6-C548EC8E79CA}" type="sibTrans" cxnId="{81FC9C1E-CFBF-413A-9EF0-FCF8F9C4FBC1}">
      <dgm:prSet/>
      <dgm:spPr/>
      <dgm:t>
        <a:bodyPr/>
        <a:lstStyle/>
        <a:p>
          <a:endParaRPr lang="en-IN"/>
        </a:p>
      </dgm:t>
    </dgm:pt>
    <dgm:pt modelId="{14B9C539-55B9-4250-8D08-6FE7A93BD444}">
      <dgm:prSet phldrT="[Text]" custT="1"/>
      <dgm:spPr>
        <a:solidFill>
          <a:srgbClr val="00B050"/>
        </a:solidFill>
      </dgm:spPr>
      <dgm:t>
        <a:bodyPr/>
        <a:lstStyle/>
        <a:p>
          <a:r>
            <a:rPr lang="en-IN" sz="1000" b="1" dirty="0"/>
            <a:t>Antibiotics</a:t>
          </a:r>
        </a:p>
      </dgm:t>
    </dgm:pt>
    <dgm:pt modelId="{0AED9DCF-DE78-42FE-9EEC-76E0F918BC24}" type="parTrans" cxnId="{421343B7-77E3-4FB3-9FA3-43C8AB1992AA}">
      <dgm:prSet/>
      <dgm:spPr/>
      <dgm:t>
        <a:bodyPr/>
        <a:lstStyle/>
        <a:p>
          <a:endParaRPr lang="en-IN"/>
        </a:p>
      </dgm:t>
    </dgm:pt>
    <dgm:pt modelId="{0BD424C7-D1EA-48DF-A6DE-002DEDB8106C}" type="sibTrans" cxnId="{421343B7-77E3-4FB3-9FA3-43C8AB1992AA}">
      <dgm:prSet/>
      <dgm:spPr/>
      <dgm:t>
        <a:bodyPr/>
        <a:lstStyle/>
        <a:p>
          <a:endParaRPr lang="en-IN"/>
        </a:p>
      </dgm:t>
    </dgm:pt>
    <dgm:pt modelId="{1474C8A3-3BF1-4880-BAD0-40FFC327EE33}">
      <dgm:prSet phldrT="[Text]" custT="1"/>
      <dgm:spPr>
        <a:solidFill>
          <a:srgbClr val="7030A0"/>
        </a:solidFill>
      </dgm:spPr>
      <dgm:t>
        <a:bodyPr/>
        <a:lstStyle/>
        <a:p>
          <a:r>
            <a:rPr lang="en-IN" sz="1000" b="1" dirty="0"/>
            <a:t>Solids</a:t>
          </a:r>
        </a:p>
      </dgm:t>
    </dgm:pt>
    <dgm:pt modelId="{B50632C7-2E30-40C7-A9A1-4C784BA057DF}" type="parTrans" cxnId="{908044D2-575A-4915-A897-394861AF975C}">
      <dgm:prSet/>
      <dgm:spPr/>
      <dgm:t>
        <a:bodyPr/>
        <a:lstStyle/>
        <a:p>
          <a:endParaRPr lang="en-IN"/>
        </a:p>
      </dgm:t>
    </dgm:pt>
    <dgm:pt modelId="{B8C47931-F1C1-49BA-A67D-B2D2C96418EA}" type="sibTrans" cxnId="{908044D2-575A-4915-A897-394861AF975C}">
      <dgm:prSet/>
      <dgm:spPr/>
      <dgm:t>
        <a:bodyPr/>
        <a:lstStyle/>
        <a:p>
          <a:endParaRPr lang="en-IN"/>
        </a:p>
      </dgm:t>
    </dgm:pt>
    <dgm:pt modelId="{E7009118-4D95-4B3B-92FB-FDE0EE592F54}">
      <dgm:prSet phldrT="[Text]" custT="1"/>
      <dgm:spPr>
        <a:solidFill>
          <a:srgbClr val="C00000"/>
        </a:solidFill>
      </dgm:spPr>
      <dgm:t>
        <a:bodyPr/>
        <a:lstStyle/>
        <a:p>
          <a:r>
            <a:rPr lang="en-IN" sz="1000" b="1" dirty="0"/>
            <a:t>Nutrients</a:t>
          </a:r>
        </a:p>
      </dgm:t>
    </dgm:pt>
    <dgm:pt modelId="{4B4BF0E4-A4C2-4C64-8EB3-BF48785828A1}" type="parTrans" cxnId="{CC27F60C-950E-42C9-8AE1-D4E90449FDB4}">
      <dgm:prSet/>
      <dgm:spPr/>
      <dgm:t>
        <a:bodyPr/>
        <a:lstStyle/>
        <a:p>
          <a:endParaRPr lang="en-IN"/>
        </a:p>
      </dgm:t>
    </dgm:pt>
    <dgm:pt modelId="{E53BC00C-6647-45BB-B802-F840D7E381B3}" type="sibTrans" cxnId="{CC27F60C-950E-42C9-8AE1-D4E90449FDB4}">
      <dgm:prSet/>
      <dgm:spPr/>
      <dgm:t>
        <a:bodyPr/>
        <a:lstStyle/>
        <a:p>
          <a:endParaRPr lang="en-IN"/>
        </a:p>
      </dgm:t>
    </dgm:pt>
    <dgm:pt modelId="{A51D4020-402C-4351-823A-C880ABC1BC3D}">
      <dgm:prSet custT="1"/>
      <dgm:spPr>
        <a:solidFill>
          <a:srgbClr val="FFC000"/>
        </a:solidFill>
      </dgm:spPr>
      <dgm:t>
        <a:bodyPr/>
        <a:lstStyle/>
        <a:p>
          <a:r>
            <a:rPr lang="en-IN" sz="1000" b="1" dirty="0"/>
            <a:t>Pathogens</a:t>
          </a:r>
        </a:p>
      </dgm:t>
    </dgm:pt>
    <dgm:pt modelId="{CB954F3D-898E-40DC-94CE-2C7CDD735893}" type="parTrans" cxnId="{3C1C8920-626E-48C7-B3DC-BE6393147AD2}">
      <dgm:prSet/>
      <dgm:spPr/>
      <dgm:t>
        <a:bodyPr/>
        <a:lstStyle/>
        <a:p>
          <a:endParaRPr lang="en-IN"/>
        </a:p>
      </dgm:t>
    </dgm:pt>
    <dgm:pt modelId="{A12B02A0-9A35-4872-964B-0F62FFE03E24}" type="sibTrans" cxnId="{3C1C8920-626E-48C7-B3DC-BE6393147AD2}">
      <dgm:prSet/>
      <dgm:spPr/>
      <dgm:t>
        <a:bodyPr/>
        <a:lstStyle/>
        <a:p>
          <a:endParaRPr lang="en-IN"/>
        </a:p>
      </dgm:t>
    </dgm:pt>
    <dgm:pt modelId="{5C5FB224-DA40-448A-A362-28C421A8A6C9}" type="pres">
      <dgm:prSet presAssocID="{7BFBEEA6-E220-493D-9D17-ABFF49B3913B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8C76B1A9-BE46-4C83-9F5D-54A064C93C38}" type="pres">
      <dgm:prSet presAssocID="{19914FE0-2E3B-414D-B392-46C5EE0AE7DC}" presName="centerShape" presStyleLbl="node0" presStyleIdx="0" presStyleCnt="1" custScaleX="115082" custLinFactNeighborY="-979"/>
      <dgm:spPr/>
    </dgm:pt>
    <dgm:pt modelId="{F1C66306-D049-46C1-AF3A-E05ECF3F3DC7}" type="pres">
      <dgm:prSet presAssocID="{50CB4B9D-F37E-4CD5-8DB1-A8F72CE00477}" presName="parTrans" presStyleLbl="sibTrans2D1" presStyleIdx="0" presStyleCnt="5"/>
      <dgm:spPr/>
    </dgm:pt>
    <dgm:pt modelId="{0F0255D4-571E-4F45-9E3E-AB9D6F87B2E1}" type="pres">
      <dgm:prSet presAssocID="{50CB4B9D-F37E-4CD5-8DB1-A8F72CE00477}" presName="connectorText" presStyleLbl="sibTrans2D1" presStyleIdx="0" presStyleCnt="5"/>
      <dgm:spPr/>
    </dgm:pt>
    <dgm:pt modelId="{6F1BA464-BB96-4307-8AD6-784511B6D14C}" type="pres">
      <dgm:prSet presAssocID="{C8DCAF07-F04F-4202-AAAF-FAB5F0A31A33}" presName="node" presStyleLbl="node1" presStyleIdx="0" presStyleCnt="5" custScaleX="155296" custRadScaleRad="90879">
        <dgm:presLayoutVars>
          <dgm:bulletEnabled val="1"/>
        </dgm:presLayoutVars>
      </dgm:prSet>
      <dgm:spPr/>
    </dgm:pt>
    <dgm:pt modelId="{4DE6CAC9-5601-4603-97D9-966952D9C4A0}" type="pres">
      <dgm:prSet presAssocID="{0AED9DCF-DE78-42FE-9EEC-76E0F918BC24}" presName="parTrans" presStyleLbl="sibTrans2D1" presStyleIdx="1" presStyleCnt="5"/>
      <dgm:spPr/>
    </dgm:pt>
    <dgm:pt modelId="{CDB792CE-7F1F-4F83-A74B-D94199C2383D}" type="pres">
      <dgm:prSet presAssocID="{0AED9DCF-DE78-42FE-9EEC-76E0F918BC24}" presName="connectorText" presStyleLbl="sibTrans2D1" presStyleIdx="1" presStyleCnt="5"/>
      <dgm:spPr/>
    </dgm:pt>
    <dgm:pt modelId="{150B1367-04FE-4519-82DE-4AA64945CD7F}" type="pres">
      <dgm:prSet presAssocID="{14B9C539-55B9-4250-8D08-6FE7A93BD444}" presName="node" presStyleLbl="node1" presStyleIdx="1" presStyleCnt="5" custScaleX="139751" custRadScaleRad="97700" custRadScaleInc="-2163">
        <dgm:presLayoutVars>
          <dgm:bulletEnabled val="1"/>
        </dgm:presLayoutVars>
      </dgm:prSet>
      <dgm:spPr/>
    </dgm:pt>
    <dgm:pt modelId="{EB5B35F4-6BCF-44B8-8456-51B12AA4F9F9}" type="pres">
      <dgm:prSet presAssocID="{CB954F3D-898E-40DC-94CE-2C7CDD735893}" presName="parTrans" presStyleLbl="sibTrans2D1" presStyleIdx="2" presStyleCnt="5"/>
      <dgm:spPr/>
    </dgm:pt>
    <dgm:pt modelId="{1C371EDC-0D73-49C2-B5FC-8719D57202F7}" type="pres">
      <dgm:prSet presAssocID="{CB954F3D-898E-40DC-94CE-2C7CDD735893}" presName="connectorText" presStyleLbl="sibTrans2D1" presStyleIdx="2" presStyleCnt="5"/>
      <dgm:spPr/>
    </dgm:pt>
    <dgm:pt modelId="{D0F91531-1AC8-4436-BD0A-FA4DD3199746}" type="pres">
      <dgm:prSet presAssocID="{A51D4020-402C-4351-823A-C880ABC1BC3D}" presName="node" presStyleLbl="node1" presStyleIdx="2" presStyleCnt="5" custScaleX="127036" custRadScaleRad="93787" custRadScaleInc="-7802">
        <dgm:presLayoutVars>
          <dgm:bulletEnabled val="1"/>
        </dgm:presLayoutVars>
      </dgm:prSet>
      <dgm:spPr/>
    </dgm:pt>
    <dgm:pt modelId="{5F19DA7E-AD96-453D-B26F-295BA6CF6CDA}" type="pres">
      <dgm:prSet presAssocID="{B50632C7-2E30-40C7-A9A1-4C784BA057DF}" presName="parTrans" presStyleLbl="sibTrans2D1" presStyleIdx="3" presStyleCnt="5"/>
      <dgm:spPr/>
    </dgm:pt>
    <dgm:pt modelId="{87E3A4EE-36FB-46E4-99E1-898031E63ABF}" type="pres">
      <dgm:prSet presAssocID="{B50632C7-2E30-40C7-A9A1-4C784BA057DF}" presName="connectorText" presStyleLbl="sibTrans2D1" presStyleIdx="3" presStyleCnt="5"/>
      <dgm:spPr/>
    </dgm:pt>
    <dgm:pt modelId="{D1321A63-AFED-4204-8856-4AEE4BB65F93}" type="pres">
      <dgm:prSet presAssocID="{1474C8A3-3BF1-4880-BAD0-40FFC327EE33}" presName="node" presStyleLbl="node1" presStyleIdx="3" presStyleCnt="5" custScaleX="140568" custRadScaleRad="90912" custRadScaleInc="-2526">
        <dgm:presLayoutVars>
          <dgm:bulletEnabled val="1"/>
        </dgm:presLayoutVars>
      </dgm:prSet>
      <dgm:spPr/>
    </dgm:pt>
    <dgm:pt modelId="{6DB3DBAD-34AC-4AC6-84DC-F5F173DBB8A0}" type="pres">
      <dgm:prSet presAssocID="{4B4BF0E4-A4C2-4C64-8EB3-BF48785828A1}" presName="parTrans" presStyleLbl="sibTrans2D1" presStyleIdx="4" presStyleCnt="5"/>
      <dgm:spPr/>
    </dgm:pt>
    <dgm:pt modelId="{C0F2F738-9CD8-4A56-9BB6-0D597A20C72E}" type="pres">
      <dgm:prSet presAssocID="{4B4BF0E4-A4C2-4C64-8EB3-BF48785828A1}" presName="connectorText" presStyleLbl="sibTrans2D1" presStyleIdx="4" presStyleCnt="5"/>
      <dgm:spPr/>
    </dgm:pt>
    <dgm:pt modelId="{3C0D8504-1F80-48D0-8FF9-C6A990320E0B}" type="pres">
      <dgm:prSet presAssocID="{E7009118-4D95-4B3B-92FB-FDE0EE592F54}" presName="node" presStyleLbl="node1" presStyleIdx="4" presStyleCnt="5" custScaleX="127503" custRadScaleRad="95056" custRadScaleInc="2697">
        <dgm:presLayoutVars>
          <dgm:bulletEnabled val="1"/>
        </dgm:presLayoutVars>
      </dgm:prSet>
      <dgm:spPr/>
    </dgm:pt>
  </dgm:ptLst>
  <dgm:cxnLst>
    <dgm:cxn modelId="{CC27F60C-950E-42C9-8AE1-D4E90449FDB4}" srcId="{19914FE0-2E3B-414D-B392-46C5EE0AE7DC}" destId="{E7009118-4D95-4B3B-92FB-FDE0EE592F54}" srcOrd="4" destOrd="0" parTransId="{4B4BF0E4-A4C2-4C64-8EB3-BF48785828A1}" sibTransId="{E53BC00C-6647-45BB-B802-F840D7E381B3}"/>
    <dgm:cxn modelId="{7B262F14-7277-47C8-8B7A-9C153E6DFDC8}" type="presOf" srcId="{14B9C539-55B9-4250-8D08-6FE7A93BD444}" destId="{150B1367-04FE-4519-82DE-4AA64945CD7F}" srcOrd="0" destOrd="0" presId="urn:microsoft.com/office/officeart/2005/8/layout/radial5"/>
    <dgm:cxn modelId="{52B19A1B-C630-4D3C-A25E-F6B92DE11C57}" type="presOf" srcId="{19914FE0-2E3B-414D-B392-46C5EE0AE7DC}" destId="{8C76B1A9-BE46-4C83-9F5D-54A064C93C38}" srcOrd="0" destOrd="0" presId="urn:microsoft.com/office/officeart/2005/8/layout/radial5"/>
    <dgm:cxn modelId="{81FC9C1E-CFBF-413A-9EF0-FCF8F9C4FBC1}" srcId="{19914FE0-2E3B-414D-B392-46C5EE0AE7DC}" destId="{C8DCAF07-F04F-4202-AAAF-FAB5F0A31A33}" srcOrd="0" destOrd="0" parTransId="{50CB4B9D-F37E-4CD5-8DB1-A8F72CE00477}" sibTransId="{A279D823-EFF7-463B-AEE6-C548EC8E79CA}"/>
    <dgm:cxn modelId="{3C1C8920-626E-48C7-B3DC-BE6393147AD2}" srcId="{19914FE0-2E3B-414D-B392-46C5EE0AE7DC}" destId="{A51D4020-402C-4351-823A-C880ABC1BC3D}" srcOrd="2" destOrd="0" parTransId="{CB954F3D-898E-40DC-94CE-2C7CDD735893}" sibTransId="{A12B02A0-9A35-4872-964B-0F62FFE03E24}"/>
    <dgm:cxn modelId="{919C912F-A5DD-4EF4-AE1B-53AB81516AC6}" type="presOf" srcId="{B50632C7-2E30-40C7-A9A1-4C784BA057DF}" destId="{5F19DA7E-AD96-453D-B26F-295BA6CF6CDA}" srcOrd="0" destOrd="0" presId="urn:microsoft.com/office/officeart/2005/8/layout/radial5"/>
    <dgm:cxn modelId="{8453B534-116E-47CA-BD4C-BD32F8104945}" type="presOf" srcId="{0AED9DCF-DE78-42FE-9EEC-76E0F918BC24}" destId="{4DE6CAC9-5601-4603-97D9-966952D9C4A0}" srcOrd="0" destOrd="0" presId="urn:microsoft.com/office/officeart/2005/8/layout/radial5"/>
    <dgm:cxn modelId="{07085B36-B662-482C-B344-7C55B7496CF3}" type="presOf" srcId="{C8DCAF07-F04F-4202-AAAF-FAB5F0A31A33}" destId="{6F1BA464-BB96-4307-8AD6-784511B6D14C}" srcOrd="0" destOrd="0" presId="urn:microsoft.com/office/officeart/2005/8/layout/radial5"/>
    <dgm:cxn modelId="{93528437-B2EE-4CB0-A1A4-8FD6898BCCAC}" type="presOf" srcId="{CB954F3D-898E-40DC-94CE-2C7CDD735893}" destId="{EB5B35F4-6BCF-44B8-8456-51B12AA4F9F9}" srcOrd="0" destOrd="0" presId="urn:microsoft.com/office/officeart/2005/8/layout/radial5"/>
    <dgm:cxn modelId="{C6613443-50E1-4CEA-8342-1953BB7B0C98}" type="presOf" srcId="{7BFBEEA6-E220-493D-9D17-ABFF49B3913B}" destId="{5C5FB224-DA40-448A-A362-28C421A8A6C9}" srcOrd="0" destOrd="0" presId="urn:microsoft.com/office/officeart/2005/8/layout/radial5"/>
    <dgm:cxn modelId="{3ECDFA61-1F48-42CB-9AE8-D008CBF8DEC6}" type="presOf" srcId="{1474C8A3-3BF1-4880-BAD0-40FFC327EE33}" destId="{D1321A63-AFED-4204-8856-4AEE4BB65F93}" srcOrd="0" destOrd="0" presId="urn:microsoft.com/office/officeart/2005/8/layout/radial5"/>
    <dgm:cxn modelId="{E0DA7175-62BA-4E63-B7D6-737CFC8029D4}" type="presOf" srcId="{0AED9DCF-DE78-42FE-9EEC-76E0F918BC24}" destId="{CDB792CE-7F1F-4F83-A74B-D94199C2383D}" srcOrd="1" destOrd="0" presId="urn:microsoft.com/office/officeart/2005/8/layout/radial5"/>
    <dgm:cxn modelId="{0750DC75-B7E5-4BA5-A8BC-20A50C2C8FDD}" type="presOf" srcId="{50CB4B9D-F37E-4CD5-8DB1-A8F72CE00477}" destId="{0F0255D4-571E-4F45-9E3E-AB9D6F87B2E1}" srcOrd="1" destOrd="0" presId="urn:microsoft.com/office/officeart/2005/8/layout/radial5"/>
    <dgm:cxn modelId="{79B9D07E-7BC4-4332-B208-F65EFC379451}" type="presOf" srcId="{50CB4B9D-F37E-4CD5-8DB1-A8F72CE00477}" destId="{F1C66306-D049-46C1-AF3A-E05ECF3F3DC7}" srcOrd="0" destOrd="0" presId="urn:microsoft.com/office/officeart/2005/8/layout/radial5"/>
    <dgm:cxn modelId="{B1513E80-AE7B-4FD4-9D31-69EA01E46469}" type="presOf" srcId="{4B4BF0E4-A4C2-4C64-8EB3-BF48785828A1}" destId="{C0F2F738-9CD8-4A56-9BB6-0D597A20C72E}" srcOrd="1" destOrd="0" presId="urn:microsoft.com/office/officeart/2005/8/layout/radial5"/>
    <dgm:cxn modelId="{AFA9B78E-CCED-454F-A413-406DB01DF8FE}" type="presOf" srcId="{E7009118-4D95-4B3B-92FB-FDE0EE592F54}" destId="{3C0D8504-1F80-48D0-8FF9-C6A990320E0B}" srcOrd="0" destOrd="0" presId="urn:microsoft.com/office/officeart/2005/8/layout/radial5"/>
    <dgm:cxn modelId="{FE646597-4038-4615-9F78-8FA6F4A0E015}" type="presOf" srcId="{CB954F3D-898E-40DC-94CE-2C7CDD735893}" destId="{1C371EDC-0D73-49C2-B5FC-8719D57202F7}" srcOrd="1" destOrd="0" presId="urn:microsoft.com/office/officeart/2005/8/layout/radial5"/>
    <dgm:cxn modelId="{0F12FA9D-66FC-4AAF-95D3-3460036C1CE3}" type="presOf" srcId="{4B4BF0E4-A4C2-4C64-8EB3-BF48785828A1}" destId="{6DB3DBAD-34AC-4AC6-84DC-F5F173DBB8A0}" srcOrd="0" destOrd="0" presId="urn:microsoft.com/office/officeart/2005/8/layout/radial5"/>
    <dgm:cxn modelId="{A0E89EA5-507F-4C91-82D9-2DA9F01B9F33}" type="presOf" srcId="{B50632C7-2E30-40C7-A9A1-4C784BA057DF}" destId="{87E3A4EE-36FB-46E4-99E1-898031E63ABF}" srcOrd="1" destOrd="0" presId="urn:microsoft.com/office/officeart/2005/8/layout/radial5"/>
    <dgm:cxn modelId="{7D7CE7B0-A8AA-4BB3-9E8A-BDD176BB95D3}" srcId="{7BFBEEA6-E220-493D-9D17-ABFF49B3913B}" destId="{19914FE0-2E3B-414D-B392-46C5EE0AE7DC}" srcOrd="0" destOrd="0" parTransId="{312D8F91-42F1-4BB8-8465-85DAF837F8A3}" sibTransId="{0BEFBF1B-B076-4C42-8524-FA0AF2AF32D5}"/>
    <dgm:cxn modelId="{421343B7-77E3-4FB3-9FA3-43C8AB1992AA}" srcId="{19914FE0-2E3B-414D-B392-46C5EE0AE7DC}" destId="{14B9C539-55B9-4250-8D08-6FE7A93BD444}" srcOrd="1" destOrd="0" parTransId="{0AED9DCF-DE78-42FE-9EEC-76E0F918BC24}" sibTransId="{0BD424C7-D1EA-48DF-A6DE-002DEDB8106C}"/>
    <dgm:cxn modelId="{BA1FC1CB-AA7B-4087-8C80-FE8FA5133C72}" type="presOf" srcId="{A51D4020-402C-4351-823A-C880ABC1BC3D}" destId="{D0F91531-1AC8-4436-BD0A-FA4DD3199746}" srcOrd="0" destOrd="0" presId="urn:microsoft.com/office/officeart/2005/8/layout/radial5"/>
    <dgm:cxn modelId="{908044D2-575A-4915-A897-394861AF975C}" srcId="{19914FE0-2E3B-414D-B392-46C5EE0AE7DC}" destId="{1474C8A3-3BF1-4880-BAD0-40FFC327EE33}" srcOrd="3" destOrd="0" parTransId="{B50632C7-2E30-40C7-A9A1-4C784BA057DF}" sibTransId="{B8C47931-F1C1-49BA-A67D-B2D2C96418EA}"/>
    <dgm:cxn modelId="{A9CD855E-CD72-4F77-96A3-5DC3A78B09DE}" type="presParOf" srcId="{5C5FB224-DA40-448A-A362-28C421A8A6C9}" destId="{8C76B1A9-BE46-4C83-9F5D-54A064C93C38}" srcOrd="0" destOrd="0" presId="urn:microsoft.com/office/officeart/2005/8/layout/radial5"/>
    <dgm:cxn modelId="{35C69F56-6C0A-446D-A138-AF8BB363AF0B}" type="presParOf" srcId="{5C5FB224-DA40-448A-A362-28C421A8A6C9}" destId="{F1C66306-D049-46C1-AF3A-E05ECF3F3DC7}" srcOrd="1" destOrd="0" presId="urn:microsoft.com/office/officeart/2005/8/layout/radial5"/>
    <dgm:cxn modelId="{E32A7E8F-6079-4226-8A6B-864873664057}" type="presParOf" srcId="{F1C66306-D049-46C1-AF3A-E05ECF3F3DC7}" destId="{0F0255D4-571E-4F45-9E3E-AB9D6F87B2E1}" srcOrd="0" destOrd="0" presId="urn:microsoft.com/office/officeart/2005/8/layout/radial5"/>
    <dgm:cxn modelId="{B531E808-50FE-4B7E-994A-C8EDE443429D}" type="presParOf" srcId="{5C5FB224-DA40-448A-A362-28C421A8A6C9}" destId="{6F1BA464-BB96-4307-8AD6-784511B6D14C}" srcOrd="2" destOrd="0" presId="urn:microsoft.com/office/officeart/2005/8/layout/radial5"/>
    <dgm:cxn modelId="{18040E4F-8964-4254-A709-3448CD70ECA0}" type="presParOf" srcId="{5C5FB224-DA40-448A-A362-28C421A8A6C9}" destId="{4DE6CAC9-5601-4603-97D9-966952D9C4A0}" srcOrd="3" destOrd="0" presId="urn:microsoft.com/office/officeart/2005/8/layout/radial5"/>
    <dgm:cxn modelId="{FCBFFF8A-DB86-49EE-9BD1-426D84F3388B}" type="presParOf" srcId="{4DE6CAC9-5601-4603-97D9-966952D9C4A0}" destId="{CDB792CE-7F1F-4F83-A74B-D94199C2383D}" srcOrd="0" destOrd="0" presId="urn:microsoft.com/office/officeart/2005/8/layout/radial5"/>
    <dgm:cxn modelId="{892C22D8-5771-48FB-9E94-31EB0F19E309}" type="presParOf" srcId="{5C5FB224-DA40-448A-A362-28C421A8A6C9}" destId="{150B1367-04FE-4519-82DE-4AA64945CD7F}" srcOrd="4" destOrd="0" presId="urn:microsoft.com/office/officeart/2005/8/layout/radial5"/>
    <dgm:cxn modelId="{70BE06F2-9080-44E6-AB1E-4AA991E169FE}" type="presParOf" srcId="{5C5FB224-DA40-448A-A362-28C421A8A6C9}" destId="{EB5B35F4-6BCF-44B8-8456-51B12AA4F9F9}" srcOrd="5" destOrd="0" presId="urn:microsoft.com/office/officeart/2005/8/layout/radial5"/>
    <dgm:cxn modelId="{150EF16B-F7B6-4C97-A34D-DD85091F04F4}" type="presParOf" srcId="{EB5B35F4-6BCF-44B8-8456-51B12AA4F9F9}" destId="{1C371EDC-0D73-49C2-B5FC-8719D57202F7}" srcOrd="0" destOrd="0" presId="urn:microsoft.com/office/officeart/2005/8/layout/radial5"/>
    <dgm:cxn modelId="{4C6B00DF-FDAA-4086-9BA6-8E5761C5E962}" type="presParOf" srcId="{5C5FB224-DA40-448A-A362-28C421A8A6C9}" destId="{D0F91531-1AC8-4436-BD0A-FA4DD3199746}" srcOrd="6" destOrd="0" presId="urn:microsoft.com/office/officeart/2005/8/layout/radial5"/>
    <dgm:cxn modelId="{4297EC9E-25C7-4883-9A59-012CBBA6EAB4}" type="presParOf" srcId="{5C5FB224-DA40-448A-A362-28C421A8A6C9}" destId="{5F19DA7E-AD96-453D-B26F-295BA6CF6CDA}" srcOrd="7" destOrd="0" presId="urn:microsoft.com/office/officeart/2005/8/layout/radial5"/>
    <dgm:cxn modelId="{FE146332-080A-4713-87AA-95CBA32BFDDD}" type="presParOf" srcId="{5F19DA7E-AD96-453D-B26F-295BA6CF6CDA}" destId="{87E3A4EE-36FB-46E4-99E1-898031E63ABF}" srcOrd="0" destOrd="0" presId="urn:microsoft.com/office/officeart/2005/8/layout/radial5"/>
    <dgm:cxn modelId="{905D338E-E143-435F-85DB-7975EC1FAD91}" type="presParOf" srcId="{5C5FB224-DA40-448A-A362-28C421A8A6C9}" destId="{D1321A63-AFED-4204-8856-4AEE4BB65F93}" srcOrd="8" destOrd="0" presId="urn:microsoft.com/office/officeart/2005/8/layout/radial5"/>
    <dgm:cxn modelId="{45768999-C0D5-4DD5-BBEA-65E016937243}" type="presParOf" srcId="{5C5FB224-DA40-448A-A362-28C421A8A6C9}" destId="{6DB3DBAD-34AC-4AC6-84DC-F5F173DBB8A0}" srcOrd="9" destOrd="0" presId="urn:microsoft.com/office/officeart/2005/8/layout/radial5"/>
    <dgm:cxn modelId="{62D7D314-0C3E-441F-B72B-140D4A1B94A5}" type="presParOf" srcId="{6DB3DBAD-34AC-4AC6-84DC-F5F173DBB8A0}" destId="{C0F2F738-9CD8-4A56-9BB6-0D597A20C72E}" srcOrd="0" destOrd="0" presId="urn:microsoft.com/office/officeart/2005/8/layout/radial5"/>
    <dgm:cxn modelId="{01341375-98C0-4447-AE71-42E26243E34F}" type="presParOf" srcId="{5C5FB224-DA40-448A-A362-28C421A8A6C9}" destId="{3C0D8504-1F80-48D0-8FF9-C6A990320E0B}" srcOrd="10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C76B1A9-BE46-4C83-9F5D-54A064C93C38}">
      <dsp:nvSpPr>
        <dsp:cNvPr id="0" name=""/>
        <dsp:cNvSpPr/>
      </dsp:nvSpPr>
      <dsp:spPr>
        <a:xfrm>
          <a:off x="1658195" y="1007715"/>
          <a:ext cx="683960" cy="59432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000" b="1" kern="1200" dirty="0"/>
            <a:t>Cattle feedlot WW</a:t>
          </a:r>
        </a:p>
      </dsp:txBody>
      <dsp:txXfrm>
        <a:off x="1758359" y="1094752"/>
        <a:ext cx="483632" cy="420250"/>
      </dsp:txXfrm>
    </dsp:sp>
    <dsp:sp modelId="{F1C66306-D049-46C1-AF3A-E05ECF3F3DC7}">
      <dsp:nvSpPr>
        <dsp:cNvPr id="0" name=""/>
        <dsp:cNvSpPr/>
      </dsp:nvSpPr>
      <dsp:spPr>
        <a:xfrm rot="16200000">
          <a:off x="1941487" y="782007"/>
          <a:ext cx="117376" cy="23659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N" sz="1000" kern="1200"/>
        </a:p>
      </dsp:txBody>
      <dsp:txXfrm>
        <a:off x="1959094" y="846933"/>
        <a:ext cx="82163" cy="141958"/>
      </dsp:txXfrm>
    </dsp:sp>
    <dsp:sp modelId="{6F1BA464-BB96-4307-8AD6-784511B6D14C}">
      <dsp:nvSpPr>
        <dsp:cNvPr id="0" name=""/>
        <dsp:cNvSpPr/>
      </dsp:nvSpPr>
      <dsp:spPr>
        <a:xfrm>
          <a:off x="1459844" y="90379"/>
          <a:ext cx="1080661" cy="695871"/>
        </a:xfrm>
        <a:prstGeom prst="ellipse">
          <a:avLst/>
        </a:prstGeom>
        <a:solidFill>
          <a:srgbClr val="00B0F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000" b="1" kern="1200" dirty="0"/>
            <a:t>Organics</a:t>
          </a:r>
        </a:p>
      </dsp:txBody>
      <dsp:txXfrm>
        <a:off x="1618103" y="192287"/>
        <a:ext cx="764143" cy="492055"/>
      </dsp:txXfrm>
    </dsp:sp>
    <dsp:sp modelId="{4DE6CAC9-5601-4603-97D9-966952D9C4A0}">
      <dsp:nvSpPr>
        <dsp:cNvPr id="0" name=""/>
        <dsp:cNvSpPr/>
      </dsp:nvSpPr>
      <dsp:spPr>
        <a:xfrm rot="20538923">
          <a:off x="2349406" y="1063146"/>
          <a:ext cx="75788" cy="23659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N" sz="1000" kern="1200"/>
        </a:p>
      </dsp:txBody>
      <dsp:txXfrm>
        <a:off x="2349943" y="1113918"/>
        <a:ext cx="53052" cy="141958"/>
      </dsp:txXfrm>
    </dsp:sp>
    <dsp:sp modelId="{150B1367-04FE-4519-82DE-4AA64945CD7F}">
      <dsp:nvSpPr>
        <dsp:cNvPr id="0" name=""/>
        <dsp:cNvSpPr/>
      </dsp:nvSpPr>
      <dsp:spPr>
        <a:xfrm>
          <a:off x="2415366" y="669524"/>
          <a:ext cx="972487" cy="695871"/>
        </a:xfrm>
        <a:prstGeom prst="ellipse">
          <a:avLst/>
        </a:prstGeom>
        <a:solidFill>
          <a:srgbClr val="00B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000" b="1" kern="1200" dirty="0"/>
            <a:t>Antibiotics</a:t>
          </a:r>
        </a:p>
      </dsp:txBody>
      <dsp:txXfrm>
        <a:off x="2557783" y="771432"/>
        <a:ext cx="687653" cy="492055"/>
      </dsp:txXfrm>
    </dsp:sp>
    <dsp:sp modelId="{EB5B35F4-6BCF-44B8-8456-51B12AA4F9F9}">
      <dsp:nvSpPr>
        <dsp:cNvPr id="0" name=""/>
        <dsp:cNvSpPr/>
      </dsp:nvSpPr>
      <dsp:spPr>
        <a:xfrm rot="3115734">
          <a:off x="2200796" y="1524133"/>
          <a:ext cx="127559" cy="23659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N" sz="1000" kern="1200"/>
        </a:p>
      </dsp:txBody>
      <dsp:txXfrm>
        <a:off x="2208131" y="1556389"/>
        <a:ext cx="89291" cy="141958"/>
      </dsp:txXfrm>
    </dsp:sp>
    <dsp:sp modelId="{D0F91531-1AC8-4436-BD0A-FA4DD3199746}">
      <dsp:nvSpPr>
        <dsp:cNvPr id="0" name=""/>
        <dsp:cNvSpPr/>
      </dsp:nvSpPr>
      <dsp:spPr>
        <a:xfrm>
          <a:off x="2130985" y="1688238"/>
          <a:ext cx="884007" cy="695871"/>
        </a:xfrm>
        <a:prstGeom prst="ellipse">
          <a:avLst/>
        </a:prstGeom>
        <a:solidFill>
          <a:srgbClr val="FFC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000" b="1" kern="1200" dirty="0"/>
            <a:t>Pathogens</a:t>
          </a:r>
        </a:p>
      </dsp:txBody>
      <dsp:txXfrm>
        <a:off x="2260445" y="1790146"/>
        <a:ext cx="625087" cy="492055"/>
      </dsp:txXfrm>
    </dsp:sp>
    <dsp:sp modelId="{5F19DA7E-AD96-453D-B26F-295BA6CF6CDA}">
      <dsp:nvSpPr>
        <dsp:cNvPr id="0" name=""/>
        <dsp:cNvSpPr/>
      </dsp:nvSpPr>
      <dsp:spPr>
        <a:xfrm rot="7463614">
          <a:off x="1710516" y="1527241"/>
          <a:ext cx="112919" cy="23659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N" sz="1000" kern="1200"/>
        </a:p>
      </dsp:txBody>
      <dsp:txXfrm rot="10800000">
        <a:off x="1737022" y="1560583"/>
        <a:ext cx="79043" cy="141958"/>
      </dsp:txXfrm>
    </dsp:sp>
    <dsp:sp modelId="{D1321A63-AFED-4204-8856-4AEE4BB65F93}">
      <dsp:nvSpPr>
        <dsp:cNvPr id="0" name=""/>
        <dsp:cNvSpPr/>
      </dsp:nvSpPr>
      <dsp:spPr>
        <a:xfrm>
          <a:off x="1001772" y="1700959"/>
          <a:ext cx="978173" cy="695871"/>
        </a:xfrm>
        <a:prstGeom prst="ellipse">
          <a:avLst/>
        </a:prstGeom>
        <a:solidFill>
          <a:srgbClr val="7030A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000" b="1" kern="1200" dirty="0"/>
            <a:t>Solids</a:t>
          </a:r>
        </a:p>
      </dsp:txBody>
      <dsp:txXfrm>
        <a:off x="1145022" y="1802867"/>
        <a:ext cx="691673" cy="492055"/>
      </dsp:txXfrm>
    </dsp:sp>
    <dsp:sp modelId="{6DB3DBAD-34AC-4AC6-84DC-F5F173DBB8A0}">
      <dsp:nvSpPr>
        <dsp:cNvPr id="0" name=""/>
        <dsp:cNvSpPr/>
      </dsp:nvSpPr>
      <dsp:spPr>
        <a:xfrm rot="11870847">
          <a:off x="1568832" y="1060691"/>
          <a:ext cx="80717" cy="23659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N" sz="1000" kern="1200"/>
        </a:p>
      </dsp:txBody>
      <dsp:txXfrm rot="10800000">
        <a:off x="1592464" y="1111721"/>
        <a:ext cx="56502" cy="141958"/>
      </dsp:txXfrm>
    </dsp:sp>
    <dsp:sp modelId="{3C0D8504-1F80-48D0-8FF9-C6A990320E0B}">
      <dsp:nvSpPr>
        <dsp:cNvPr id="0" name=""/>
        <dsp:cNvSpPr/>
      </dsp:nvSpPr>
      <dsp:spPr>
        <a:xfrm>
          <a:off x="680512" y="674877"/>
          <a:ext cx="887257" cy="695871"/>
        </a:xfrm>
        <a:prstGeom prst="ellipse">
          <a:avLst/>
        </a:prstGeom>
        <a:solidFill>
          <a:srgbClr val="C0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000" b="1" kern="1200" dirty="0"/>
            <a:t>Nutrients</a:t>
          </a:r>
        </a:p>
      </dsp:txBody>
      <dsp:txXfrm>
        <a:off x="810448" y="776785"/>
        <a:ext cx="627385" cy="49205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15373" y="1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2D36A9-5138-495B-8944-EC455954B6EB}" type="datetimeFigureOut">
              <a:rPr lang="en-US" smtClean="0"/>
              <a:t>9/25/26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15373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15709C-6C0D-415B-9AFB-13FB4EFE83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76003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15373" y="1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9EFDFC-4B82-4EE3-B943-F4CB623DEB68}" type="datetimeFigureOut">
              <a:rPr lang="en-US" smtClean="0"/>
              <a:t>9/25/26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3577" y="4748163"/>
            <a:ext cx="5388610" cy="388486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15373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13D04C-2018-4552-8159-A1F6C4BA2C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8966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9575" y="1233488"/>
            <a:ext cx="5916613" cy="33289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13D04C-2018-4552-8159-A1F6C4BA2C6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73642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13D04C-2018-4552-8159-A1F6C4BA2C6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47390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13D04C-2018-4552-8159-A1F6C4BA2C61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90540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3CA8CB-10C6-8346-AA0C-190C3CCA9975}" type="datetime1">
              <a:rPr lang="en-IN" smtClean="0"/>
              <a:t>25/09/26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2C20E-EEA8-4096-A043-FEB637FC607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8C6B2-BDB4-E149-A45A-3C47474D4D42}" type="datetime1">
              <a:rPr lang="en-IN" smtClean="0"/>
              <a:t>25/09/26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2C20E-EEA8-4096-A043-FEB637FC607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B7A9A1-DD22-5B4A-A59B-6975489D6171}" type="datetime1">
              <a:rPr lang="en-IN" smtClean="0"/>
              <a:t>25/09/26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2C20E-EEA8-4096-A043-FEB637FC607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8B079-1FEC-CF48-A91B-967676D9727E}" type="datetime1">
              <a:rPr lang="en-IN" smtClean="0"/>
              <a:t>25/09/26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2C20E-EEA8-4096-A043-FEB637FC607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9ACF8-787B-BD4F-93A8-97FD713CA66F}" type="datetime1">
              <a:rPr lang="en-IN" smtClean="0"/>
              <a:t>25/09/26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2C20E-EEA8-4096-A043-FEB637FC607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0551FC-6696-E247-B209-8D0499484BDB}" type="datetime1">
              <a:rPr lang="en-IN" smtClean="0"/>
              <a:t>25/09/26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2C20E-EEA8-4096-A043-FEB637FC607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CD5B3-C7CB-D448-9167-CC90A4E63A39}" type="datetime1">
              <a:rPr lang="en-IN" smtClean="0"/>
              <a:t>25/09/26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2C20E-EEA8-4096-A043-FEB637FC607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8BCD00-6DBB-4D49-8C8A-A10FA1B0DF88}" type="datetime1">
              <a:rPr lang="en-IN" smtClean="0"/>
              <a:t>25/09/26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2C20E-EEA8-4096-A043-FEB637FC607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3FFFF5-563E-6943-85A2-60B2B89919E8}" type="datetime1">
              <a:rPr lang="en-IN" smtClean="0"/>
              <a:t>25/09/26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2C20E-EEA8-4096-A043-FEB637FC607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50A44-76B1-224A-BC57-CED405FA44E0}" type="datetime1">
              <a:rPr lang="en-IN" smtClean="0"/>
              <a:t>25/09/26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2C20E-EEA8-4096-A043-FEB637FC607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8A7D27-2DC1-BD45-8F5D-9D6331D954DB}" type="datetime1">
              <a:rPr lang="en-IN" smtClean="0"/>
              <a:t>25/09/26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2C20E-EEA8-4096-A043-FEB637FC607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D0D8DC-F5A9-7646-B548-E0873ECA74CE}" type="datetime1">
              <a:rPr lang="en-IN" smtClean="0"/>
              <a:t>25/09/26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92C20E-EEA8-4096-A043-FEB637FC60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08159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sing0881@umn.edu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e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emf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image" Target="../media/image27.png"/><Relationship Id="rId18" Type="http://schemas.openxmlformats.org/officeDocument/2006/relationships/image" Target="../media/image32.jpeg"/><Relationship Id="rId3" Type="http://schemas.openxmlformats.org/officeDocument/2006/relationships/image" Target="../media/image17.jpg"/><Relationship Id="rId7" Type="http://schemas.openxmlformats.org/officeDocument/2006/relationships/image" Target="../media/image21.png"/><Relationship Id="rId12" Type="http://schemas.openxmlformats.org/officeDocument/2006/relationships/image" Target="../media/image26.png"/><Relationship Id="rId17" Type="http://schemas.openxmlformats.org/officeDocument/2006/relationships/image" Target="../media/image31.png"/><Relationship Id="rId2" Type="http://schemas.openxmlformats.org/officeDocument/2006/relationships/image" Target="../media/image16.jpg"/><Relationship Id="rId16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11" Type="http://schemas.openxmlformats.org/officeDocument/2006/relationships/image" Target="../media/image25.png"/><Relationship Id="rId5" Type="http://schemas.openxmlformats.org/officeDocument/2006/relationships/image" Target="../media/image19.png"/><Relationship Id="rId15" Type="http://schemas.openxmlformats.org/officeDocument/2006/relationships/image" Target="../media/image29.png"/><Relationship Id="rId10" Type="http://schemas.openxmlformats.org/officeDocument/2006/relationships/image" Target="../media/image24.png"/><Relationship Id="rId19" Type="http://schemas.openxmlformats.org/officeDocument/2006/relationships/image" Target="../media/image33.jpeg"/><Relationship Id="rId4" Type="http://schemas.openxmlformats.org/officeDocument/2006/relationships/image" Target="../media/image18.jpeg"/><Relationship Id="rId9" Type="http://schemas.openxmlformats.org/officeDocument/2006/relationships/image" Target="../media/image23.png"/><Relationship Id="rId14" Type="http://schemas.openxmlformats.org/officeDocument/2006/relationships/image" Target="../media/image2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insideclimatenews.org/news/15072022/manure-eating-rooms-dairy-solution/" TargetMode="External"/><Relationship Id="rId2" Type="http://schemas.openxmlformats.org/officeDocument/2006/relationships/hyperlink" Target="mailto:https://www.youtube.com/watch?v=p2zqvvqNVY4&amp;t=1125s&amp;ab_channel=IntoTheOutdoors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farms.com/news/manure-eating-worms-could-be-the-dairy-industry-s-climate-solution-182287.aspx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  <a:alpha val="32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86897" y="4201458"/>
            <a:ext cx="8730123" cy="2220020"/>
          </a:xfrm>
        </p:spPr>
        <p:txBody>
          <a:bodyPr>
            <a:noAutofit/>
          </a:bodyPr>
          <a:lstStyle/>
          <a:p>
            <a:pPr marL="0" indent="0" algn="r">
              <a:buNone/>
            </a:pP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Presented by:</a:t>
            </a:r>
          </a:p>
          <a:p>
            <a:pPr marL="0" indent="0" algn="r">
              <a:buNone/>
            </a:pP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Rajneesh Singh, PhD </a:t>
            </a:r>
          </a:p>
          <a:p>
            <a:pPr marL="0" indent="0" algn="r">
              <a:buNone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Assistant Professor </a:t>
            </a:r>
          </a:p>
          <a:p>
            <a:pPr marL="0" indent="0" algn="r">
              <a:buNone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Water Environmental Research Institute (WERI) of the Western Pacific</a:t>
            </a:r>
          </a:p>
          <a:p>
            <a:pPr marL="0" indent="0" algn="r">
              <a:buNone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University of Guam, Mangilao, GU, USA </a:t>
            </a:r>
          </a:p>
          <a:p>
            <a:pPr marL="0" indent="0" algn="r">
              <a:buNone/>
            </a:pPr>
            <a:r>
              <a:rPr lang="en-US" sz="2000" u="sng" dirty="0">
                <a:latin typeface="Calibri" panose="020F0502020204030204" pitchFamily="34" charset="0"/>
                <a:cs typeface="Calibri" panose="020F0502020204030204" pitchFamily="34" charset="0"/>
                <a:hlinkClick r:id="rId3"/>
              </a:rPr>
              <a:t>singhraj@triton.uog.edu </a:t>
            </a:r>
            <a:endParaRPr lang="en-US" sz="2000" u="sng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3E3F60EB-8912-C942-A014-62E0471DB276}"/>
              </a:ext>
            </a:extLst>
          </p:cNvPr>
          <p:cNvSpPr txBox="1">
            <a:spLocks/>
          </p:cNvSpPr>
          <p:nvPr/>
        </p:nvSpPr>
        <p:spPr>
          <a:xfrm>
            <a:off x="5" y="4958576"/>
            <a:ext cx="5088673" cy="205182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7BB0A931-F6B2-964A-833F-0FED77BA86A7}"/>
              </a:ext>
            </a:extLst>
          </p:cNvPr>
          <p:cNvGrpSpPr/>
          <p:nvPr/>
        </p:nvGrpSpPr>
        <p:grpSpPr>
          <a:xfrm>
            <a:off x="253024" y="757118"/>
            <a:ext cx="1405055" cy="89211"/>
            <a:chOff x="769434" y="825189"/>
            <a:chExt cx="1784196" cy="133816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7A146EF6-C6DF-F545-B935-39C5CD068ED6}"/>
                </a:ext>
              </a:extLst>
            </p:cNvPr>
            <p:cNvSpPr/>
            <p:nvPr/>
          </p:nvSpPr>
          <p:spPr>
            <a:xfrm>
              <a:off x="769434" y="825189"/>
              <a:ext cx="892098" cy="133816"/>
            </a:xfrm>
            <a:prstGeom prst="rect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0DE46F4F-BFF2-E943-A79D-FD4DEF3AC560}"/>
                </a:ext>
              </a:extLst>
            </p:cNvPr>
            <p:cNvSpPr/>
            <p:nvPr/>
          </p:nvSpPr>
          <p:spPr>
            <a:xfrm>
              <a:off x="1661532" y="825189"/>
              <a:ext cx="892098" cy="133815"/>
            </a:xfrm>
            <a:prstGeom prst="rect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72D769FC-4D13-6649-A876-640773377779}"/>
              </a:ext>
            </a:extLst>
          </p:cNvPr>
          <p:cNvSpPr txBox="1"/>
          <p:nvPr/>
        </p:nvSpPr>
        <p:spPr>
          <a:xfrm>
            <a:off x="126904" y="687603"/>
            <a:ext cx="1037546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latin typeface="Calibri" panose="020F0502020204030204" pitchFamily="34" charset="0"/>
                <a:cs typeface="Calibri" panose="020F0502020204030204" pitchFamily="34" charset="0"/>
              </a:rPr>
              <a:t>Introductory Seminar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54774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0" y="-20423"/>
            <a:ext cx="12192000" cy="647700"/>
          </a:xfrm>
          <a:prstGeom prst="rect">
            <a:avLst/>
          </a:prstGeom>
          <a:solidFill>
            <a:srgbClr val="008080"/>
          </a:solidFill>
        </p:spPr>
        <p:txBody>
          <a:bodyPr vert="horz" lIns="113699" tIns="56849" rIns="113699" bIns="56849" anchor="b" anchorCtr="0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914377">
              <a:defRPr/>
            </a:pPr>
            <a:r>
              <a:rPr lang="en-US" dirty="0">
                <a:solidFill>
                  <a:sysClr val="window" lastClr="FFFFFF"/>
                </a:solidFill>
                <a:latin typeface="Bookman Old Style" panose="02050604050505020204" pitchFamily="18" charset="0"/>
                <a:ea typeface=""/>
                <a:cs typeface=""/>
              </a:rPr>
              <a:t>Brief Introduction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9541974" y="6565636"/>
            <a:ext cx="2743200" cy="365125"/>
          </a:xfrm>
        </p:spPr>
        <p:txBody>
          <a:bodyPr/>
          <a:lstStyle/>
          <a:p>
            <a:r>
              <a:rPr lang="en-US" b="1" dirty="0">
                <a:solidFill>
                  <a:schemeClr val="tx1"/>
                </a:solidFill>
              </a:rPr>
              <a:t>(1/7)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DE1B60B-9007-E647-B0BD-D6E3FC6A5A4A}"/>
              </a:ext>
            </a:extLst>
          </p:cNvPr>
          <p:cNvSpPr/>
          <p:nvPr/>
        </p:nvSpPr>
        <p:spPr>
          <a:xfrm>
            <a:off x="205486" y="582729"/>
            <a:ext cx="11445412" cy="37548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-342891" algn="just"/>
            <a:r>
              <a:rPr lang="en-IN" sz="2200" b="1" u="sng" dirty="0">
                <a:ea typeface="Calibri" charset="0"/>
                <a:cs typeface="Calibri" charset="0"/>
              </a:rPr>
              <a:t>Current affiliation:</a:t>
            </a:r>
          </a:p>
          <a:p>
            <a:pPr marL="9" indent="-342900" algn="just">
              <a:buFont typeface="Wingdings" pitchFamily="2" charset="2"/>
              <a:buChar char="§"/>
            </a:pPr>
            <a:r>
              <a:rPr lang="en-IN" b="1" dirty="0">
                <a:cs typeface="Calibri" charset="0"/>
              </a:rPr>
              <a:t>Assistant Professor </a:t>
            </a:r>
            <a:r>
              <a:rPr lang="en-IN" dirty="0">
                <a:cs typeface="Calibri" charset="0"/>
              </a:rPr>
              <a:t>at</a:t>
            </a:r>
            <a:r>
              <a:rPr lang="en-IN" b="1" dirty="0">
                <a:cs typeface="Calibri" charset="0"/>
              </a:rPr>
              <a:t> WERI, University of Guam, Mangilao, GU, USA (Sept 2026-Till date) </a:t>
            </a:r>
          </a:p>
          <a:p>
            <a:pPr indent="-342891" algn="just"/>
            <a:endParaRPr lang="en-IN" sz="700" b="1" u="sng" dirty="0">
              <a:ea typeface="Calibri" charset="0"/>
              <a:cs typeface="Calibri" charset="0"/>
            </a:endParaRPr>
          </a:p>
          <a:p>
            <a:pPr indent="-342891" algn="just"/>
            <a:r>
              <a:rPr lang="en-IN" sz="2200" b="1" u="sng" dirty="0">
                <a:ea typeface="Calibri" charset="0"/>
                <a:cs typeface="Calibri" charset="0"/>
              </a:rPr>
              <a:t>Previous experience:</a:t>
            </a:r>
            <a:endParaRPr lang="en-US" sz="2200" b="1" u="sng" dirty="0">
              <a:ea typeface="Calibri" charset="0"/>
              <a:cs typeface="Calibri" charset="0"/>
            </a:endParaRPr>
          </a:p>
          <a:p>
            <a:pPr marL="285744" indent="-342891" algn="just">
              <a:buFont typeface="Wingdings" charset="2"/>
              <a:buChar char="§"/>
              <a:tabLst>
                <a:tab pos="685783" algn="l"/>
              </a:tabLst>
            </a:pPr>
            <a:r>
              <a:rPr lang="en-IN" b="1" dirty="0">
                <a:cs typeface="Calibri" charset="0"/>
              </a:rPr>
              <a:t>Assistant Professor (Ramanujan Fellow) </a:t>
            </a:r>
            <a:r>
              <a:rPr lang="en-IN" dirty="0">
                <a:cs typeface="Calibri" charset="0"/>
              </a:rPr>
              <a:t>at</a:t>
            </a:r>
            <a:r>
              <a:rPr lang="en-IN" b="1" dirty="0">
                <a:cs typeface="Calibri" charset="0"/>
              </a:rPr>
              <a:t> Department of Hydrology, IIT Roorkee, India (May 2023-Sept 2026) </a:t>
            </a:r>
            <a:endParaRPr lang="en-IN" b="1" dirty="0">
              <a:ea typeface="Calibri" charset="0"/>
              <a:cs typeface="Calibri" charset="0"/>
            </a:endParaRPr>
          </a:p>
          <a:p>
            <a:pPr marL="285744" indent="-342891" algn="just">
              <a:buFont typeface="Wingdings" charset="2"/>
              <a:buChar char="§"/>
              <a:tabLst>
                <a:tab pos="685783" algn="l"/>
              </a:tabLst>
            </a:pPr>
            <a:r>
              <a:rPr lang="en-IN" b="1" dirty="0">
                <a:ea typeface="Calibri" charset="0"/>
                <a:cs typeface="Calibri" charset="0"/>
              </a:rPr>
              <a:t>Postdoctoral Research Associate </a:t>
            </a:r>
            <a:r>
              <a:rPr lang="en-IN" dirty="0">
                <a:ea typeface="Calibri" charset="0"/>
                <a:cs typeface="Calibri" charset="0"/>
              </a:rPr>
              <a:t>at</a:t>
            </a:r>
            <a:r>
              <a:rPr lang="en-IN" b="1" dirty="0">
                <a:ea typeface="Calibri" charset="0"/>
                <a:cs typeface="Calibri" charset="0"/>
              </a:rPr>
              <a:t> University of Minnesota (UMN), USA (March 2021-May 2023)</a:t>
            </a:r>
          </a:p>
          <a:p>
            <a:pPr marL="285744" indent="-342891" algn="just">
              <a:buFont typeface="Wingdings" charset="2"/>
              <a:buChar char="§"/>
              <a:tabLst>
                <a:tab pos="685783" algn="l"/>
              </a:tabLst>
            </a:pPr>
            <a:r>
              <a:rPr lang="en-IN" b="1" dirty="0">
                <a:ea typeface="Calibri" charset="0"/>
                <a:cs typeface="Calibri" charset="0"/>
              </a:rPr>
              <a:t>Postdoctoral Research Associate </a:t>
            </a:r>
            <a:r>
              <a:rPr lang="en-IN" dirty="0">
                <a:ea typeface="Calibri" charset="0"/>
                <a:cs typeface="Calibri" charset="0"/>
              </a:rPr>
              <a:t>at</a:t>
            </a:r>
            <a:r>
              <a:rPr lang="en-IN" b="1" dirty="0">
                <a:ea typeface="Calibri" charset="0"/>
                <a:cs typeface="Calibri" charset="0"/>
              </a:rPr>
              <a:t> University of Nebraska-Lincoln (UNL), USA (April 2019-March 2021)</a:t>
            </a:r>
          </a:p>
          <a:p>
            <a:pPr algn="just">
              <a:lnSpc>
                <a:spcPct val="150000"/>
              </a:lnSpc>
            </a:pPr>
            <a:r>
              <a:rPr lang="en-IN" sz="2200" b="1" u="sng" dirty="0">
                <a:ea typeface="Calibri" charset="0"/>
                <a:cs typeface="Calibri" charset="0"/>
              </a:rPr>
              <a:t>Academic qualification: </a:t>
            </a:r>
            <a:endParaRPr lang="en-US" sz="2200" dirty="0">
              <a:ea typeface="Calibri" charset="0"/>
              <a:cs typeface="Calibri" charset="0"/>
            </a:endParaRPr>
          </a:p>
          <a:p>
            <a:pPr marL="342891" indent="-342891" algn="just">
              <a:buFont typeface="Wingdings" charset="2"/>
              <a:buChar char="§"/>
            </a:pPr>
            <a:r>
              <a:rPr lang="en-US" b="1" dirty="0">
                <a:ea typeface="Calibri" charset="0"/>
                <a:cs typeface="Calibri" charset="0"/>
              </a:rPr>
              <a:t>Ph.D. </a:t>
            </a:r>
            <a:r>
              <a:rPr lang="en-US" dirty="0">
                <a:ea typeface="Calibri" charset="0"/>
                <a:cs typeface="Calibri" charset="0"/>
              </a:rPr>
              <a:t>in</a:t>
            </a:r>
            <a:r>
              <a:rPr lang="en-US" b="1" dirty="0">
                <a:ea typeface="Calibri" charset="0"/>
                <a:cs typeface="Calibri" charset="0"/>
              </a:rPr>
              <a:t> Environmental Engineering (Civil Engineering)</a:t>
            </a:r>
            <a:r>
              <a:rPr lang="en-US" dirty="0">
                <a:ea typeface="Calibri" charset="0"/>
                <a:cs typeface="Calibri" charset="0"/>
              </a:rPr>
              <a:t> from </a:t>
            </a:r>
            <a:r>
              <a:rPr lang="en-US" b="1" dirty="0">
                <a:ea typeface="Calibri" charset="0"/>
                <a:cs typeface="Calibri" charset="0"/>
              </a:rPr>
              <a:t>IIT Bhubaneswar (IIT-BBS), India (2014-2019)</a:t>
            </a:r>
          </a:p>
          <a:p>
            <a:pPr marL="800080" lvl="1" indent="-342891" algn="just">
              <a:buFont typeface="Courier New" charset="0"/>
              <a:buChar char="o"/>
            </a:pPr>
            <a:r>
              <a:rPr lang="en-US" sz="1400" b="1" dirty="0">
                <a:ea typeface="Calibri" charset="0"/>
                <a:cs typeface="Calibri" charset="0"/>
              </a:rPr>
              <a:t>Thesis title:</a:t>
            </a:r>
            <a:r>
              <a:rPr lang="en-US" sz="1400" dirty="0">
                <a:ea typeface="Calibri" charset="0"/>
                <a:cs typeface="Calibri" charset="0"/>
              </a:rPr>
              <a:t> </a:t>
            </a:r>
            <a:r>
              <a:rPr lang="en-GB" sz="1400" dirty="0" err="1">
                <a:ea typeface="Calibri" charset="0"/>
                <a:cs typeface="Calibri" charset="0"/>
              </a:rPr>
              <a:t>Vermifiltration</a:t>
            </a:r>
            <a:r>
              <a:rPr lang="en-GB" sz="1400" dirty="0">
                <a:ea typeface="Calibri" charset="0"/>
                <a:cs typeface="Calibri" charset="0"/>
              </a:rPr>
              <a:t> coupled with adsorption for the enhanced removal of organics &amp; nutrients from brewery wastewater	</a:t>
            </a:r>
            <a:endParaRPr lang="en-US" sz="1400" b="1" dirty="0">
              <a:ea typeface="Calibri" charset="0"/>
              <a:cs typeface="Calibri" charset="0"/>
            </a:endParaRPr>
          </a:p>
          <a:p>
            <a:pPr marL="342891" indent="-342891" algn="just">
              <a:buFont typeface="Wingdings" charset="2"/>
              <a:buChar char="§"/>
            </a:pPr>
            <a:r>
              <a:rPr lang="en-US" b="1" dirty="0">
                <a:ea typeface="Calibri" charset="0"/>
                <a:cs typeface="Calibri" charset="0"/>
              </a:rPr>
              <a:t>M. Tech. </a:t>
            </a:r>
            <a:r>
              <a:rPr lang="en-US" dirty="0">
                <a:ea typeface="Calibri" charset="0"/>
                <a:cs typeface="Calibri" charset="0"/>
              </a:rPr>
              <a:t>in</a:t>
            </a:r>
            <a:r>
              <a:rPr lang="en-US" b="1" dirty="0">
                <a:ea typeface="Calibri" charset="0"/>
                <a:cs typeface="Calibri" charset="0"/>
              </a:rPr>
              <a:t> Aquacultural Engineering (Agricultural Engineering)</a:t>
            </a:r>
            <a:r>
              <a:rPr lang="en-US" dirty="0">
                <a:ea typeface="Calibri" charset="0"/>
                <a:cs typeface="Calibri" charset="0"/>
              </a:rPr>
              <a:t> from </a:t>
            </a:r>
            <a:r>
              <a:rPr lang="en-US" b="1" dirty="0">
                <a:ea typeface="Calibri" charset="0"/>
                <a:cs typeface="Calibri" charset="0"/>
              </a:rPr>
              <a:t>IIT Kharagpur (IIT-KGP), India (2012-2014)</a:t>
            </a:r>
          </a:p>
          <a:p>
            <a:pPr marL="800080" lvl="1" indent="-342891" algn="just">
              <a:buFont typeface="Courier New" charset="0"/>
              <a:buChar char="o"/>
            </a:pPr>
            <a:r>
              <a:rPr lang="en-US" sz="1400" b="1" dirty="0">
                <a:ea typeface="Calibri" charset="0"/>
                <a:cs typeface="Calibri" charset="0"/>
              </a:rPr>
              <a:t>Thesis title:</a:t>
            </a:r>
            <a:r>
              <a:rPr lang="en-US" sz="1400" dirty="0">
                <a:ea typeface="Calibri" charset="0"/>
                <a:cs typeface="Calibri" charset="0"/>
              </a:rPr>
              <a:t> </a:t>
            </a:r>
            <a:r>
              <a:rPr lang="en-GB" sz="1400" dirty="0">
                <a:ea typeface="Calibri" charset="0"/>
                <a:cs typeface="Calibri" charset="0"/>
              </a:rPr>
              <a:t>Aquacultural wastewater treatment using aquaponics</a:t>
            </a:r>
          </a:p>
          <a:p>
            <a:pPr marL="342891" indent="-342891" algn="just">
              <a:buFont typeface="Wingdings" charset="2"/>
              <a:buChar char="§"/>
            </a:pPr>
            <a:r>
              <a:rPr lang="en-US" b="1" dirty="0">
                <a:ea typeface="Calibri" charset="0"/>
                <a:cs typeface="Calibri" charset="0"/>
              </a:rPr>
              <a:t>B. Tech. </a:t>
            </a:r>
            <a:r>
              <a:rPr lang="en-US" dirty="0">
                <a:ea typeface="Calibri" charset="0"/>
                <a:cs typeface="Calibri" charset="0"/>
              </a:rPr>
              <a:t>in</a:t>
            </a:r>
            <a:r>
              <a:rPr lang="en-US" b="1" dirty="0">
                <a:ea typeface="Calibri" charset="0"/>
                <a:cs typeface="Calibri" charset="0"/>
              </a:rPr>
              <a:t> Agricultural Engineering</a:t>
            </a:r>
            <a:r>
              <a:rPr lang="en-US" dirty="0">
                <a:ea typeface="Calibri" charset="0"/>
                <a:cs typeface="Calibri" charset="0"/>
              </a:rPr>
              <a:t> from </a:t>
            </a:r>
            <a:r>
              <a:rPr lang="en-US" b="1" dirty="0">
                <a:ea typeface="Calibri" charset="0"/>
                <a:cs typeface="Calibri" charset="0"/>
              </a:rPr>
              <a:t>CSA Univ. of Agriculture and Technology Kanpur, India (2008-2012)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FEABE7AC-5533-2741-A5F5-A342F57E47C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5067822"/>
              </p:ext>
            </p:extLst>
          </p:nvPr>
        </p:nvGraphicFramePr>
        <p:xfrm>
          <a:off x="4255129" y="4594137"/>
          <a:ext cx="7813012" cy="2101025"/>
        </p:xfrm>
        <a:graphic>
          <a:graphicData uri="http://schemas.openxmlformats.org/drawingml/2006/table">
            <a:tbl>
              <a:tblPr firstRow="1" firstCol="1" bandRow="1"/>
              <a:tblGrid>
                <a:gridCol w="32049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080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4474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Details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Numbers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067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50" dirty="0"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Journal publications (published + in-review)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50" dirty="0"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24 published (20 Q1 paper) (18 as 1</a:t>
                      </a:r>
                      <a:r>
                        <a:rPr lang="en-US" sz="1350" baseline="30000" dirty="0"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st</a:t>
                      </a:r>
                      <a:r>
                        <a:rPr lang="en-US" sz="1350" dirty="0"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 or Commun. author)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0670"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50" dirty="0"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Research grants (Ongoing/approved)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50" kern="1200" dirty="0"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$130K (PI) &amp; $50K (Co-PI)</a:t>
                      </a:r>
                      <a:endParaRPr lang="en-US" sz="1350" dirty="0">
                        <a:effectLst/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7653886"/>
                  </a:ext>
                </a:extLst>
              </a:tr>
              <a:tr h="200670"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50" dirty="0"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Patents granted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50" dirty="0"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6060176"/>
                  </a:ext>
                </a:extLst>
              </a:tr>
              <a:tr h="200670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50" kern="1200" dirty="0"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Book Chapters (SCOPUS)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50" dirty="0"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3 published + 1 in review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0670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50" kern="1200" dirty="0"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Books edited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50" dirty="0"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37748890"/>
                  </a:ext>
                </a:extLst>
              </a:tr>
              <a:tr h="20067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50" dirty="0"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Conference proceedings/abstracts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50" dirty="0"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15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00670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50" dirty="0"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Total citations (Ref.- Google Scholar)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50" kern="1200" dirty="0"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1040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00670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50" dirty="0"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H index / i10 index (Ref.- Google Scholar)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50" kern="1200" dirty="0"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15/19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7550376"/>
                  </a:ext>
                </a:extLst>
              </a:tr>
              <a:tr h="200670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50" dirty="0"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Research articles reviewed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50" kern="1200" dirty="0"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120+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703085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3E986B02-B597-2E42-B4E5-7C6FC5BC07FD}"/>
              </a:ext>
            </a:extLst>
          </p:cNvPr>
          <p:cNvSpPr txBox="1"/>
          <p:nvPr/>
        </p:nvSpPr>
        <p:spPr>
          <a:xfrm>
            <a:off x="206235" y="4460750"/>
            <a:ext cx="5253439" cy="2420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15000"/>
              </a:lnSpc>
            </a:pPr>
            <a:r>
              <a:rPr lang="en-US" sz="2200" b="1" u="sng" dirty="0">
                <a:ea typeface="Calibri" charset="0"/>
                <a:cs typeface="Calibri" charset="0"/>
              </a:rPr>
              <a:t>Research interests:</a:t>
            </a:r>
          </a:p>
          <a:p>
            <a:pPr marL="342891" indent="-342891" algn="just">
              <a:buFont typeface="Wingdings" charset="2"/>
              <a:buChar char="§"/>
            </a:pPr>
            <a:r>
              <a:rPr lang="en-GB" dirty="0">
                <a:ea typeface="Calibri" charset="0"/>
                <a:cs typeface="Calibri" charset="0"/>
              </a:rPr>
              <a:t>Agriculture &amp; food industry effluents</a:t>
            </a:r>
          </a:p>
          <a:p>
            <a:pPr marL="342891" indent="-342891" algn="just">
              <a:buFont typeface="Wingdings" charset="2"/>
              <a:buChar char="§"/>
            </a:pPr>
            <a:r>
              <a:rPr lang="en-GB" dirty="0">
                <a:ea typeface="Calibri" charset="0"/>
                <a:cs typeface="Calibri" charset="0"/>
              </a:rPr>
              <a:t>Agricultural reuse of wastewater</a:t>
            </a:r>
          </a:p>
          <a:p>
            <a:pPr marL="342891" indent="-342891" algn="just">
              <a:buFont typeface="Wingdings" charset="2"/>
              <a:buChar char="§"/>
            </a:pPr>
            <a:r>
              <a:rPr lang="en-GB" dirty="0">
                <a:ea typeface="Calibri" charset="0"/>
                <a:cs typeface="Calibri" charset="0"/>
              </a:rPr>
              <a:t>Rural sanitation</a:t>
            </a:r>
          </a:p>
          <a:p>
            <a:pPr marL="342891" indent="-342891" algn="just">
              <a:buFont typeface="Wingdings" charset="2"/>
              <a:buChar char="§"/>
            </a:pPr>
            <a:r>
              <a:rPr lang="en-GB" dirty="0" err="1">
                <a:ea typeface="Calibri" charset="0"/>
                <a:cs typeface="Calibri" charset="0"/>
              </a:rPr>
              <a:t>Bioclogging</a:t>
            </a:r>
            <a:endParaRPr lang="en-GB" dirty="0">
              <a:ea typeface="Calibri" charset="0"/>
              <a:cs typeface="Calibri" charset="0"/>
            </a:endParaRPr>
          </a:p>
          <a:p>
            <a:pPr marL="342891" indent="-342891" algn="just">
              <a:buFont typeface="Wingdings" charset="2"/>
              <a:buChar char="§"/>
            </a:pPr>
            <a:r>
              <a:rPr lang="en-GB" dirty="0">
                <a:ea typeface="Calibri" charset="0"/>
                <a:cs typeface="Calibri" charset="0"/>
              </a:rPr>
              <a:t>Greenhouse gas emission</a:t>
            </a:r>
          </a:p>
          <a:p>
            <a:pPr marL="342891" indent="-342891" algn="just">
              <a:buFont typeface="Wingdings" charset="2"/>
              <a:buChar char="§"/>
            </a:pPr>
            <a:r>
              <a:rPr lang="en-GB" dirty="0">
                <a:ea typeface="Calibri" charset="0"/>
                <a:cs typeface="Calibri" charset="0"/>
              </a:rPr>
              <a:t>Bioremediation</a:t>
            </a:r>
          </a:p>
          <a:p>
            <a:pPr marL="342891" indent="-342891" algn="just">
              <a:buFont typeface="Wingdings" charset="2"/>
              <a:buChar char="§"/>
            </a:pPr>
            <a:r>
              <a:rPr lang="en-GB" dirty="0">
                <a:ea typeface="Calibri" charset="0"/>
                <a:cs typeface="Calibri" charset="0"/>
              </a:rPr>
              <a:t>Stormwater/urban runoff treatment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76E0E27-A9FA-365C-4ADB-587FD42FE916}"/>
              </a:ext>
            </a:extLst>
          </p:cNvPr>
          <p:cNvSpPr txBox="1"/>
          <p:nvPr/>
        </p:nvSpPr>
        <p:spPr>
          <a:xfrm>
            <a:off x="8751977" y="6657009"/>
            <a:ext cx="226215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Note: *= Approved-Funding awaited</a:t>
            </a:r>
          </a:p>
        </p:txBody>
      </p:sp>
    </p:spTree>
    <p:extLst>
      <p:ext uri="{BB962C8B-B14F-4D97-AF65-F5344CB8AC3E}">
        <p14:creationId xmlns:p14="http://schemas.microsoft.com/office/powerpoint/2010/main" val="31452274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202" y="736761"/>
            <a:ext cx="9261652" cy="5933251"/>
          </a:xfrm>
        </p:spPr>
        <p:txBody>
          <a:bodyPr>
            <a:normAutofit fontScale="85000" lnSpcReduction="20000"/>
          </a:bodyPr>
          <a:lstStyle/>
          <a:p>
            <a:pPr algn="just">
              <a:buFont typeface="Wingdings" charset="2"/>
              <a:buChar char="§"/>
            </a:pPr>
            <a:r>
              <a:rPr lang="en-GB" sz="2200" b="1" dirty="0"/>
              <a:t>Wastewater treatment for agricultural reuse in rural communities </a:t>
            </a:r>
          </a:p>
          <a:p>
            <a:pPr lvl="1" algn="just">
              <a:buFont typeface="Courier New" panose="02070309020205020404" pitchFamily="49" charset="0"/>
              <a:buChar char="o"/>
            </a:pPr>
            <a:r>
              <a:rPr lang="en-GB" sz="1900" dirty="0"/>
              <a:t>Antibiotics removal from cattle wastewater</a:t>
            </a:r>
          </a:p>
          <a:p>
            <a:pPr marL="457189" lvl="1" indent="0" algn="just">
              <a:buNone/>
            </a:pPr>
            <a:endParaRPr lang="en-GB" sz="2200" b="1" dirty="0"/>
          </a:p>
          <a:p>
            <a:pPr algn="just">
              <a:buFont typeface="Wingdings" charset="2"/>
              <a:buChar char="§"/>
            </a:pPr>
            <a:r>
              <a:rPr lang="en-GB" sz="2200" b="1" dirty="0"/>
              <a:t>Application of discarded tire wastes for urban runoff management</a:t>
            </a:r>
          </a:p>
          <a:p>
            <a:pPr lvl="1" algn="just">
              <a:buFont typeface="Courier New" panose="02070309020205020404" pitchFamily="49" charset="0"/>
              <a:buChar char="o"/>
            </a:pPr>
            <a:r>
              <a:rPr lang="en-GB" sz="1900" dirty="0"/>
              <a:t>Development of design guidelines</a:t>
            </a:r>
          </a:p>
          <a:p>
            <a:pPr lvl="1" algn="just">
              <a:buFont typeface="Courier New" panose="02070309020205020404" pitchFamily="49" charset="0"/>
              <a:buChar char="o"/>
            </a:pPr>
            <a:r>
              <a:rPr lang="en-GB" sz="1900" dirty="0"/>
              <a:t>Determination of life span   </a:t>
            </a:r>
          </a:p>
          <a:p>
            <a:pPr lvl="1" algn="just">
              <a:buFont typeface="Courier New" panose="02070309020205020404" pitchFamily="49" charset="0"/>
              <a:buChar char="o"/>
            </a:pPr>
            <a:r>
              <a:rPr lang="en-GB" sz="1900" dirty="0"/>
              <a:t>Safe disposal of urban runoff to lakes</a:t>
            </a:r>
          </a:p>
          <a:p>
            <a:pPr marL="0" indent="0" algn="just">
              <a:buNone/>
            </a:pPr>
            <a:endParaRPr lang="en-GB" sz="2200" b="1" dirty="0"/>
          </a:p>
          <a:p>
            <a:pPr algn="just">
              <a:buFont typeface="Wingdings" charset="2"/>
              <a:buChar char="§"/>
            </a:pPr>
            <a:r>
              <a:rPr lang="en-GB" sz="2200" b="1" dirty="0"/>
              <a:t>Treatment and agricultural reuse of wastewaters using low-cost technologies</a:t>
            </a:r>
          </a:p>
          <a:p>
            <a:pPr lvl="1" algn="just">
              <a:buFont typeface="Courier New" charset="0"/>
              <a:buChar char="o"/>
            </a:pPr>
            <a:r>
              <a:rPr lang="en-GB" sz="1900" dirty="0"/>
              <a:t>Treatment of wastewaters from food and animal production units, 	</a:t>
            </a:r>
          </a:p>
          <a:p>
            <a:pPr lvl="1" algn="just">
              <a:buFont typeface="Courier New" charset="0"/>
              <a:buChar char="o"/>
            </a:pPr>
            <a:r>
              <a:rPr lang="en-GB" sz="1900" dirty="0"/>
              <a:t>Performance enhancement of cost-effective treatment systems, </a:t>
            </a:r>
          </a:p>
          <a:p>
            <a:pPr lvl="1" algn="just">
              <a:buFont typeface="Courier New" charset="0"/>
              <a:buChar char="o"/>
            </a:pPr>
            <a:r>
              <a:rPr lang="en-GB" sz="1900" dirty="0"/>
              <a:t>Impact of feeding pattern on treatment performance, gaseous emission, pathogen </a:t>
            </a:r>
          </a:p>
          <a:p>
            <a:pPr marL="457189" lvl="1" indent="0" algn="just">
              <a:buNone/>
            </a:pPr>
            <a:r>
              <a:rPr lang="en-GB" sz="1900" dirty="0"/>
              <a:t>    removal and life span of treatment systems </a:t>
            </a:r>
          </a:p>
          <a:p>
            <a:pPr marL="514338" indent="-514338" algn="just">
              <a:buFont typeface="+mj-lt"/>
              <a:buAutoNum type="arabicPeriod"/>
            </a:pPr>
            <a:endParaRPr lang="en-GB" sz="2000" dirty="0"/>
          </a:p>
          <a:p>
            <a:pPr algn="just">
              <a:buFont typeface="Wingdings" charset="2"/>
              <a:buChar char="§"/>
            </a:pPr>
            <a:r>
              <a:rPr lang="en-GB" sz="2200" b="1" dirty="0"/>
              <a:t>Encountering the limitations associated with the field-scale adoption of </a:t>
            </a:r>
            <a:r>
              <a:rPr lang="en-GB" sz="2200" b="1" dirty="0" err="1"/>
              <a:t>vermifilter</a:t>
            </a:r>
            <a:endParaRPr lang="en-GB" sz="2200" b="1" dirty="0"/>
          </a:p>
          <a:p>
            <a:pPr lvl="1" algn="just">
              <a:buFont typeface="Courier New" charset="0"/>
              <a:buChar char="o"/>
            </a:pPr>
            <a:r>
              <a:rPr lang="en-GB" sz="1900" dirty="0"/>
              <a:t>Mathematical tool for the design and scale-up of </a:t>
            </a:r>
            <a:r>
              <a:rPr lang="en-GB" sz="1900" dirty="0" err="1"/>
              <a:t>vermifiltration</a:t>
            </a:r>
            <a:r>
              <a:rPr lang="en-GB" sz="1900" dirty="0"/>
              <a:t> based treatment plants</a:t>
            </a:r>
          </a:p>
          <a:p>
            <a:pPr lvl="1" algn="just">
              <a:buFont typeface="Courier New" charset="0"/>
              <a:buChar char="o"/>
            </a:pPr>
            <a:r>
              <a:rPr lang="en-GB" sz="1900" dirty="0"/>
              <a:t>Increasing life span of </a:t>
            </a:r>
            <a:r>
              <a:rPr lang="en-GB" sz="1900" dirty="0" err="1"/>
              <a:t>vermifiltration</a:t>
            </a:r>
            <a:r>
              <a:rPr lang="en-GB" sz="1900" dirty="0"/>
              <a:t> </a:t>
            </a:r>
          </a:p>
          <a:p>
            <a:pPr lvl="1" algn="just">
              <a:buFont typeface="Courier New" charset="0"/>
              <a:buChar char="o"/>
            </a:pPr>
            <a:r>
              <a:rPr lang="en-GB" sz="1900" dirty="0"/>
              <a:t>Enhancement nutrient removal ability of </a:t>
            </a:r>
            <a:r>
              <a:rPr lang="en-GB" sz="1900" dirty="0" err="1"/>
              <a:t>vermifiltration</a:t>
            </a:r>
            <a:r>
              <a:rPr lang="en-GB" sz="1900" dirty="0"/>
              <a:t> </a:t>
            </a:r>
          </a:p>
          <a:p>
            <a:pPr algn="just">
              <a:buFont typeface="Wingdings" charset="2"/>
              <a:buChar char="§"/>
            </a:pPr>
            <a:r>
              <a:rPr lang="en-GB" sz="2200" b="1" dirty="0"/>
              <a:t>Macrophyte-assisted </a:t>
            </a:r>
            <a:r>
              <a:rPr lang="en-GB" sz="2200" b="1" dirty="0" err="1"/>
              <a:t>vermifiltration</a:t>
            </a:r>
            <a:r>
              <a:rPr lang="en-GB" sz="2200" b="1" dirty="0"/>
              <a:t> for treatment of dairy wastewater </a:t>
            </a:r>
          </a:p>
          <a:p>
            <a:pPr algn="just">
              <a:buFont typeface="Wingdings" charset="2"/>
              <a:buChar char="§"/>
            </a:pPr>
            <a:endParaRPr lang="en-GB" sz="2200" b="1" dirty="0"/>
          </a:p>
          <a:p>
            <a:pPr algn="just">
              <a:buFont typeface="Wingdings" pitchFamily="2" charset="2"/>
              <a:buChar char="§"/>
            </a:pPr>
            <a:r>
              <a:rPr lang="en-GB" sz="2200" b="1" dirty="0"/>
              <a:t>Treatment of aquacultural wastewater by combining trickling filter with Aquaponics</a:t>
            </a:r>
            <a:endParaRPr lang="en-US" sz="2200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" y="5"/>
            <a:ext cx="12192000" cy="659151"/>
          </a:xfrm>
          <a:prstGeom prst="rect">
            <a:avLst/>
          </a:prstGeom>
          <a:solidFill>
            <a:srgbClr val="008080"/>
          </a:solidFill>
        </p:spPr>
        <p:txBody>
          <a:bodyPr vert="horz" lIns="113699" tIns="56849" rIns="113699" bIns="56849" anchor="b" anchorCtr="0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914377">
              <a:defRPr/>
            </a:pPr>
            <a:r>
              <a:rPr lang="en-US" dirty="0">
                <a:solidFill>
                  <a:sysClr val="window" lastClr="FFFFFF"/>
                </a:solidFill>
                <a:latin typeface="Bookman Old Style" panose="02050604050505020204" pitchFamily="18" charset="0"/>
                <a:ea typeface=""/>
                <a:cs typeface=""/>
              </a:rPr>
              <a:t>Contribution to Research Projects (selected)</a:t>
            </a:r>
          </a:p>
        </p:txBody>
      </p:sp>
      <p:sp>
        <p:nvSpPr>
          <p:cNvPr id="7" name="Right Brace 6"/>
          <p:cNvSpPr/>
          <p:nvPr/>
        </p:nvSpPr>
        <p:spPr>
          <a:xfrm>
            <a:off x="9392729" y="2878902"/>
            <a:ext cx="623939" cy="1069895"/>
          </a:xfrm>
          <a:prstGeom prst="rightBrace">
            <a:avLst>
              <a:gd name="adj1" fmla="val 13164"/>
              <a:gd name="adj2" fmla="val 50520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ight Brace 7"/>
          <p:cNvSpPr/>
          <p:nvPr/>
        </p:nvSpPr>
        <p:spPr>
          <a:xfrm>
            <a:off x="9392729" y="4411184"/>
            <a:ext cx="658352" cy="1284844"/>
          </a:xfrm>
          <a:prstGeom prst="rightBrace">
            <a:avLst>
              <a:gd name="adj1" fmla="val 8333"/>
              <a:gd name="adj2" fmla="val 51461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ight Brace 8"/>
          <p:cNvSpPr/>
          <p:nvPr/>
        </p:nvSpPr>
        <p:spPr>
          <a:xfrm>
            <a:off x="9410755" y="6056921"/>
            <a:ext cx="619307" cy="434883"/>
          </a:xfrm>
          <a:prstGeom prst="rightBrace">
            <a:avLst>
              <a:gd name="adj1" fmla="val 8333"/>
              <a:gd name="adj2" fmla="val 47158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9974392" y="3211264"/>
            <a:ext cx="14748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At UNL, USA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988025" y="4864310"/>
            <a:ext cx="18128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At IIT-BBS, IND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977514" y="6076337"/>
            <a:ext cx="17108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At IIT-KGP, IND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9490841" y="6563080"/>
            <a:ext cx="2743200" cy="365125"/>
          </a:xfrm>
        </p:spPr>
        <p:txBody>
          <a:bodyPr/>
          <a:lstStyle/>
          <a:p>
            <a:r>
              <a:rPr lang="en-US" b="1" dirty="0">
                <a:solidFill>
                  <a:schemeClr val="tx1"/>
                </a:solidFill>
              </a:rPr>
              <a:t>(2/7)</a:t>
            </a:r>
          </a:p>
        </p:txBody>
      </p:sp>
      <p:sp>
        <p:nvSpPr>
          <p:cNvPr id="13" name="Right Brace 12">
            <a:extLst>
              <a:ext uri="{FF2B5EF4-FFF2-40B4-BE49-F238E27FC236}">
                <a16:creationId xmlns:a16="http://schemas.microsoft.com/office/drawing/2014/main" id="{6BC7F742-6088-2D44-A2DA-0A7D85121969}"/>
              </a:ext>
            </a:extLst>
          </p:cNvPr>
          <p:cNvSpPr/>
          <p:nvPr/>
        </p:nvSpPr>
        <p:spPr>
          <a:xfrm>
            <a:off x="9389973" y="1595188"/>
            <a:ext cx="623939" cy="985530"/>
          </a:xfrm>
          <a:prstGeom prst="rightBrace">
            <a:avLst>
              <a:gd name="adj1" fmla="val 8333"/>
              <a:gd name="adj2" fmla="val 53781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81559F9-02F7-FA42-9EEB-1E7837EA6100}"/>
              </a:ext>
            </a:extLst>
          </p:cNvPr>
          <p:cNvSpPr txBox="1"/>
          <p:nvPr/>
        </p:nvSpPr>
        <p:spPr>
          <a:xfrm>
            <a:off x="9974630" y="1930143"/>
            <a:ext cx="17108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At UMN, USA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EF99A7A-B642-2FB5-7923-5877F8B189E5}"/>
              </a:ext>
            </a:extLst>
          </p:cNvPr>
          <p:cNvSpPr txBox="1"/>
          <p:nvPr/>
        </p:nvSpPr>
        <p:spPr>
          <a:xfrm>
            <a:off x="294291" y="6622759"/>
            <a:ext cx="107912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/>
              <a:t>Published research/review articles on the topics presented/highlighted: </a:t>
            </a:r>
            <a:r>
              <a:rPr lang="en-US" sz="1200" dirty="0"/>
              <a:t>Singh et al., 2017, 2018a, 2018b, 2019a, 2019b, 2019c, 2019d, 2020, 2021, 2022, 2023, 2024, 2025</a:t>
            </a:r>
          </a:p>
        </p:txBody>
      </p:sp>
      <p:sp>
        <p:nvSpPr>
          <p:cNvPr id="6" name="Right Brace 5">
            <a:extLst>
              <a:ext uri="{FF2B5EF4-FFF2-40B4-BE49-F238E27FC236}">
                <a16:creationId xmlns:a16="http://schemas.microsoft.com/office/drawing/2014/main" id="{397FF394-C332-2FE5-B248-E9A52260754A}"/>
              </a:ext>
            </a:extLst>
          </p:cNvPr>
          <p:cNvSpPr/>
          <p:nvPr/>
        </p:nvSpPr>
        <p:spPr>
          <a:xfrm>
            <a:off x="9389973" y="752317"/>
            <a:ext cx="619307" cy="434883"/>
          </a:xfrm>
          <a:prstGeom prst="rightBrace">
            <a:avLst>
              <a:gd name="adj1" fmla="val 8333"/>
              <a:gd name="adj2" fmla="val 47158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2828CB6-1F40-E67F-11F5-6930ADF438F1}"/>
              </a:ext>
            </a:extLst>
          </p:cNvPr>
          <p:cNvSpPr txBox="1"/>
          <p:nvPr/>
        </p:nvSpPr>
        <p:spPr>
          <a:xfrm>
            <a:off x="9956731" y="771733"/>
            <a:ext cx="20229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At IIT-R, IND</a:t>
            </a:r>
          </a:p>
        </p:txBody>
      </p:sp>
    </p:spTree>
    <p:extLst>
      <p:ext uri="{BB962C8B-B14F-4D97-AF65-F5344CB8AC3E}">
        <p14:creationId xmlns:p14="http://schemas.microsoft.com/office/powerpoint/2010/main" val="19039588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7E6788-E8E2-4AE9-C506-F0068994AE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A25EDC7-B945-BAEB-151B-D038867BE698}"/>
              </a:ext>
            </a:extLst>
          </p:cNvPr>
          <p:cNvSpPr txBox="1"/>
          <p:nvPr/>
        </p:nvSpPr>
        <p:spPr>
          <a:xfrm>
            <a:off x="350729" y="2634298"/>
            <a:ext cx="11448789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>
                <a:latin typeface="Bookman Old Style" panose="02050604050505020204" pitchFamily="18" charset="0"/>
              </a:rPr>
              <a:t>Overview of the research work/experience</a:t>
            </a:r>
          </a:p>
        </p:txBody>
      </p:sp>
    </p:spTree>
    <p:extLst>
      <p:ext uri="{BB962C8B-B14F-4D97-AF65-F5344CB8AC3E}">
        <p14:creationId xmlns:p14="http://schemas.microsoft.com/office/powerpoint/2010/main" val="37279203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8B8432-74B9-2D9A-70FC-73EA8D423E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FAD9CC4-0166-0217-B84F-2A0A44396A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80330" y="6574419"/>
            <a:ext cx="2743200" cy="365125"/>
          </a:xfrm>
        </p:spPr>
        <p:txBody>
          <a:bodyPr/>
          <a:lstStyle/>
          <a:p>
            <a:r>
              <a:rPr lang="en-US" b="1" dirty="0">
                <a:solidFill>
                  <a:schemeClr val="tx1"/>
                </a:solidFill>
              </a:rPr>
              <a:t>(3/7)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151AE06-9EBF-11B2-0BDF-EE96A62E4B2B}"/>
              </a:ext>
            </a:extLst>
          </p:cNvPr>
          <p:cNvSpPr txBox="1"/>
          <p:nvPr/>
        </p:nvSpPr>
        <p:spPr>
          <a:xfrm>
            <a:off x="110706" y="3883214"/>
            <a:ext cx="3690508" cy="1954381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1600" b="1" u="sng" dirty="0">
                <a:solidFill>
                  <a:srgbClr val="FF0000"/>
                </a:solidFill>
                <a:cs typeface="Calibri" panose="020F0502020204030204" pitchFamily="34" charset="0"/>
              </a:rPr>
              <a:t>Suitable for rural area/onsite treatment: </a:t>
            </a:r>
            <a:endParaRPr lang="en-US" sz="1600" b="1" u="sng" dirty="0">
              <a:cs typeface="Calibri" panose="020F0502020204030204" pitchFamily="34" charset="0"/>
            </a:endParaRPr>
          </a:p>
          <a:p>
            <a:pPr lvl="1">
              <a:spcAft>
                <a:spcPts val="600"/>
              </a:spcAft>
            </a:pPr>
            <a:r>
              <a:rPr lang="en-US" sz="1600" dirty="0">
                <a:cs typeface="Calibri" panose="020F0502020204030204" pitchFamily="34" charset="0"/>
              </a:rPr>
              <a:t>1. No aeration/energy needs</a:t>
            </a:r>
          </a:p>
          <a:p>
            <a:pPr lvl="1">
              <a:spcAft>
                <a:spcPts val="600"/>
              </a:spcAft>
            </a:pPr>
            <a:r>
              <a:rPr lang="en-US" sz="1600" dirty="0">
                <a:cs typeface="Calibri" panose="020F0502020204030204" pitchFamily="34" charset="0"/>
              </a:rPr>
              <a:t>2. Easy to operate/maintain</a:t>
            </a:r>
          </a:p>
          <a:p>
            <a:pPr lvl="1">
              <a:spcAft>
                <a:spcPts val="600"/>
              </a:spcAft>
            </a:pPr>
            <a:r>
              <a:rPr lang="en-US" sz="1600" dirty="0">
                <a:cs typeface="Calibri" panose="020F0502020204030204" pitchFamily="34" charset="0"/>
              </a:rPr>
              <a:t>3. Affordable </a:t>
            </a:r>
          </a:p>
          <a:p>
            <a:pPr lvl="1">
              <a:spcAft>
                <a:spcPts val="600"/>
              </a:spcAft>
            </a:pPr>
            <a:r>
              <a:rPr lang="en-US" sz="1600" dirty="0">
                <a:cs typeface="Calibri" panose="020F0502020204030204" pitchFamily="34" charset="0"/>
              </a:rPr>
              <a:t>4. No sludge/by-product generation</a:t>
            </a:r>
          </a:p>
          <a:p>
            <a:pPr lvl="1">
              <a:spcAft>
                <a:spcPts val="600"/>
              </a:spcAft>
            </a:pPr>
            <a:r>
              <a:rPr lang="en-US" sz="1600" dirty="0">
                <a:cs typeface="Calibri" panose="020F0502020204030204" pitchFamily="34" charset="0"/>
              </a:rPr>
              <a:t>5. Locally made/sustainable</a:t>
            </a:r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A693522F-B822-F033-0FC6-A5180E39D25C}"/>
              </a:ext>
            </a:extLst>
          </p:cNvPr>
          <p:cNvSpPr txBox="1">
            <a:spLocks/>
          </p:cNvSpPr>
          <p:nvPr/>
        </p:nvSpPr>
        <p:spPr>
          <a:xfrm>
            <a:off x="1" y="1"/>
            <a:ext cx="12192000" cy="676483"/>
          </a:xfrm>
          <a:prstGeom prst="rect">
            <a:avLst/>
          </a:prstGeom>
          <a:solidFill>
            <a:srgbClr val="008080"/>
          </a:solidFill>
        </p:spPr>
        <p:txBody>
          <a:bodyPr vert="horz" lIns="113699" tIns="56849" rIns="113699" bIns="56849" anchor="b" anchorCtr="0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defTabSz="914377">
              <a:defRPr/>
            </a:pPr>
            <a:r>
              <a:rPr lang="en-US" sz="3200" dirty="0">
                <a:solidFill>
                  <a:sysClr val="window" lastClr="FFFFFF"/>
                </a:solidFill>
                <a:latin typeface="Bookman Old Style" panose="02050604050505020204" pitchFamily="18" charset="0"/>
                <a:ea typeface=""/>
                <a:cs typeface=""/>
              </a:rPr>
              <a:t>Taking </a:t>
            </a:r>
            <a:r>
              <a:rPr lang="en-US" sz="3200" dirty="0" err="1">
                <a:solidFill>
                  <a:sysClr val="window" lastClr="FFFFFF"/>
                </a:solidFill>
                <a:latin typeface="Bookman Old Style" panose="02050604050505020204" pitchFamily="18" charset="0"/>
                <a:ea typeface=""/>
                <a:cs typeface=""/>
              </a:rPr>
              <a:t>Vermifilters</a:t>
            </a:r>
            <a:r>
              <a:rPr lang="en-US" sz="3200" dirty="0">
                <a:solidFill>
                  <a:sysClr val="window" lastClr="FFFFFF"/>
                </a:solidFill>
                <a:latin typeface="Bookman Old Style" panose="02050604050505020204" pitchFamily="18" charset="0"/>
                <a:ea typeface=""/>
                <a:cs typeface=""/>
              </a:rPr>
              <a:t> from Laboratory to Field (PHD@IITBBS)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5978FA1B-1150-F338-7C22-7701A2A521BB}"/>
              </a:ext>
            </a:extLst>
          </p:cNvPr>
          <p:cNvSpPr/>
          <p:nvPr/>
        </p:nvSpPr>
        <p:spPr>
          <a:xfrm>
            <a:off x="136368" y="791786"/>
            <a:ext cx="3734842" cy="5045809"/>
          </a:xfrm>
          <a:prstGeom prst="rect">
            <a:avLst/>
          </a:prstGeom>
          <a:noFill/>
          <a:ln w="381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Down Arrow 26">
            <a:extLst>
              <a:ext uri="{FF2B5EF4-FFF2-40B4-BE49-F238E27FC236}">
                <a16:creationId xmlns:a16="http://schemas.microsoft.com/office/drawing/2014/main" id="{82B25432-B562-12BF-DFA4-614DBA36BD92}"/>
              </a:ext>
            </a:extLst>
          </p:cNvPr>
          <p:cNvSpPr/>
          <p:nvPr/>
        </p:nvSpPr>
        <p:spPr>
          <a:xfrm rot="16200000">
            <a:off x="3770957" y="2768850"/>
            <a:ext cx="430931" cy="499188"/>
          </a:xfrm>
          <a:prstGeom prst="downArrow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8D4EE940-4CA2-200A-4C09-2F6CB63FD0B7}"/>
              </a:ext>
            </a:extLst>
          </p:cNvPr>
          <p:cNvCxnSpPr>
            <a:cxnSpLocks/>
          </p:cNvCxnSpPr>
          <p:nvPr/>
        </p:nvCxnSpPr>
        <p:spPr>
          <a:xfrm flipV="1">
            <a:off x="4274655" y="1337497"/>
            <a:ext cx="35000" cy="3323113"/>
          </a:xfrm>
          <a:prstGeom prst="line">
            <a:avLst/>
          </a:prstGeom>
          <a:ln w="1270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Down Arrow 14">
            <a:extLst>
              <a:ext uri="{FF2B5EF4-FFF2-40B4-BE49-F238E27FC236}">
                <a16:creationId xmlns:a16="http://schemas.microsoft.com/office/drawing/2014/main" id="{65A76372-DCC1-939C-30EA-636A0F5B566A}"/>
              </a:ext>
            </a:extLst>
          </p:cNvPr>
          <p:cNvSpPr/>
          <p:nvPr/>
        </p:nvSpPr>
        <p:spPr>
          <a:xfrm rot="16200000">
            <a:off x="4413392" y="1322425"/>
            <a:ext cx="430931" cy="557187"/>
          </a:xfrm>
          <a:prstGeom prst="downArrow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6" name="Down Arrow 15">
            <a:extLst>
              <a:ext uri="{FF2B5EF4-FFF2-40B4-BE49-F238E27FC236}">
                <a16:creationId xmlns:a16="http://schemas.microsoft.com/office/drawing/2014/main" id="{081FED0E-9C17-3C5E-4B85-853CF6796996}"/>
              </a:ext>
            </a:extLst>
          </p:cNvPr>
          <p:cNvSpPr/>
          <p:nvPr/>
        </p:nvSpPr>
        <p:spPr>
          <a:xfrm rot="16200000">
            <a:off x="4413393" y="2757095"/>
            <a:ext cx="430931" cy="557187"/>
          </a:xfrm>
          <a:prstGeom prst="downArrow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0452853-8697-2269-E0F0-7C37F28BD4B4}"/>
              </a:ext>
            </a:extLst>
          </p:cNvPr>
          <p:cNvSpPr/>
          <p:nvPr/>
        </p:nvSpPr>
        <p:spPr>
          <a:xfrm>
            <a:off x="4918549" y="1266131"/>
            <a:ext cx="1599051" cy="636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  <a:cs typeface="Calibri" panose="020F0502020204030204" pitchFamily="34" charset="0"/>
              </a:rPr>
              <a:t>Low nutrients </a:t>
            </a:r>
          </a:p>
          <a:p>
            <a:pPr algn="ctr"/>
            <a:r>
              <a:rPr lang="en-US" sz="1600" dirty="0">
                <a:solidFill>
                  <a:schemeClr val="tx1"/>
                </a:solidFill>
                <a:cs typeface="Calibri" panose="020F0502020204030204" pitchFamily="34" charset="0"/>
              </a:rPr>
              <a:t>(N &amp; P) removal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384896C-FE85-CACF-C92D-962397E17CA6}"/>
              </a:ext>
            </a:extLst>
          </p:cNvPr>
          <p:cNvSpPr/>
          <p:nvPr/>
        </p:nvSpPr>
        <p:spPr>
          <a:xfrm>
            <a:off x="4905660" y="2713935"/>
            <a:ext cx="1601213" cy="636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  <a:cs typeface="Calibri" panose="020F0502020204030204" pitchFamily="34" charset="0"/>
              </a:rPr>
              <a:t>Frequent clogging</a:t>
            </a:r>
          </a:p>
        </p:txBody>
      </p:sp>
      <p:sp>
        <p:nvSpPr>
          <p:cNvPr id="32" name="Down Arrow 31">
            <a:extLst>
              <a:ext uri="{FF2B5EF4-FFF2-40B4-BE49-F238E27FC236}">
                <a16:creationId xmlns:a16="http://schemas.microsoft.com/office/drawing/2014/main" id="{5BAE0674-4A4B-2A61-C308-3EE75B54F2E1}"/>
              </a:ext>
            </a:extLst>
          </p:cNvPr>
          <p:cNvSpPr/>
          <p:nvPr/>
        </p:nvSpPr>
        <p:spPr>
          <a:xfrm rot="16200000">
            <a:off x="4411399" y="4056803"/>
            <a:ext cx="430931" cy="557187"/>
          </a:xfrm>
          <a:prstGeom prst="downArrow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3D6FD501-F267-A97A-66D0-C641AFB22750}"/>
              </a:ext>
            </a:extLst>
          </p:cNvPr>
          <p:cNvSpPr/>
          <p:nvPr/>
        </p:nvSpPr>
        <p:spPr>
          <a:xfrm>
            <a:off x="4900181" y="3975954"/>
            <a:ext cx="1606695" cy="68119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  <a:cs typeface="Calibri" panose="020F0502020204030204" pitchFamily="34" charset="0"/>
              </a:rPr>
              <a:t>No tool to design and scale-up </a:t>
            </a:r>
          </a:p>
        </p:txBody>
      </p:sp>
      <p:sp>
        <p:nvSpPr>
          <p:cNvPr id="11" name="Rounded Rectangular Callout 10">
            <a:extLst>
              <a:ext uri="{FF2B5EF4-FFF2-40B4-BE49-F238E27FC236}">
                <a16:creationId xmlns:a16="http://schemas.microsoft.com/office/drawing/2014/main" id="{F634C69F-24A8-BB78-B25E-48AD1E37E45F}"/>
              </a:ext>
            </a:extLst>
          </p:cNvPr>
          <p:cNvSpPr/>
          <p:nvPr/>
        </p:nvSpPr>
        <p:spPr>
          <a:xfrm>
            <a:off x="4551453" y="1121587"/>
            <a:ext cx="2191444" cy="3680651"/>
          </a:xfrm>
          <a:prstGeom prst="wedgeRoundRectCallout">
            <a:avLst>
              <a:gd name="adj1" fmla="val 53421"/>
              <a:gd name="adj2" fmla="val 60025"/>
              <a:gd name="adj3" fmla="val 16667"/>
            </a:avLst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4FAC86CD-C5A4-1A3F-5D95-38D782638895}"/>
              </a:ext>
            </a:extLst>
          </p:cNvPr>
          <p:cNvSpPr/>
          <p:nvPr/>
        </p:nvSpPr>
        <p:spPr>
          <a:xfrm>
            <a:off x="6088798" y="5176952"/>
            <a:ext cx="2576363" cy="430931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tx1"/>
                </a:solidFill>
                <a:cs typeface="Calibri" panose="020F0502020204030204" pitchFamily="34" charset="0"/>
              </a:rPr>
              <a:t>Research gap</a:t>
            </a:r>
          </a:p>
        </p:txBody>
      </p:sp>
      <p:sp>
        <p:nvSpPr>
          <p:cNvPr id="35" name="Down Arrow 34">
            <a:extLst>
              <a:ext uri="{FF2B5EF4-FFF2-40B4-BE49-F238E27FC236}">
                <a16:creationId xmlns:a16="http://schemas.microsoft.com/office/drawing/2014/main" id="{5BD5FECC-1CD7-45B9-26DB-EA4BC3B1E1D1}"/>
              </a:ext>
            </a:extLst>
          </p:cNvPr>
          <p:cNvSpPr/>
          <p:nvPr/>
        </p:nvSpPr>
        <p:spPr>
          <a:xfrm rot="16200000">
            <a:off x="6581837" y="4029406"/>
            <a:ext cx="430931" cy="561973"/>
          </a:xfrm>
          <a:prstGeom prst="downArrow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43C4517B-1450-9F3B-9035-0BDAF325155E}"/>
              </a:ext>
            </a:extLst>
          </p:cNvPr>
          <p:cNvSpPr/>
          <p:nvPr/>
        </p:nvSpPr>
        <p:spPr>
          <a:xfrm>
            <a:off x="7087732" y="3969796"/>
            <a:ext cx="3107645" cy="68119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  <a:cs typeface="Calibri" panose="020F0502020204030204" pitchFamily="34" charset="0"/>
              </a:rPr>
              <a:t>Development of a dimensionless equation using design parameters</a:t>
            </a:r>
            <a:endParaRPr lang="en-US" sz="1600" baseline="30000" dirty="0">
              <a:solidFill>
                <a:schemeClr val="tx1"/>
              </a:solidFill>
              <a:cs typeface="Calibri" panose="020F0502020204030204" pitchFamily="34" charset="0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3E813677-45F0-D94F-5E64-B74EF1E63D66}"/>
              </a:ext>
            </a:extLst>
          </p:cNvPr>
          <p:cNvSpPr/>
          <p:nvPr/>
        </p:nvSpPr>
        <p:spPr>
          <a:xfrm>
            <a:off x="7111339" y="2666884"/>
            <a:ext cx="3107645" cy="68119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  <a:cs typeface="Calibri" panose="020F0502020204030204" pitchFamily="34" charset="0"/>
              </a:rPr>
              <a:t>Optimization of input variables to maximize hydraulic conductivity</a:t>
            </a:r>
            <a:endParaRPr lang="en-US" sz="1600" baseline="30000" dirty="0">
              <a:solidFill>
                <a:schemeClr val="tx1"/>
              </a:solidFill>
              <a:cs typeface="Calibri" panose="020F0502020204030204" pitchFamily="34" charset="0"/>
            </a:endParaRPr>
          </a:p>
        </p:txBody>
      </p:sp>
      <p:sp>
        <p:nvSpPr>
          <p:cNvPr id="38" name="Down Arrow 37">
            <a:extLst>
              <a:ext uri="{FF2B5EF4-FFF2-40B4-BE49-F238E27FC236}">
                <a16:creationId xmlns:a16="http://schemas.microsoft.com/office/drawing/2014/main" id="{623A5B7F-FB8F-86E2-6562-D7D23C622242}"/>
              </a:ext>
            </a:extLst>
          </p:cNvPr>
          <p:cNvSpPr/>
          <p:nvPr/>
        </p:nvSpPr>
        <p:spPr>
          <a:xfrm rot="16200000">
            <a:off x="6583556" y="2715336"/>
            <a:ext cx="430931" cy="584293"/>
          </a:xfrm>
          <a:prstGeom prst="downArrow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9" name="Down Arrow 38">
            <a:extLst>
              <a:ext uri="{FF2B5EF4-FFF2-40B4-BE49-F238E27FC236}">
                <a16:creationId xmlns:a16="http://schemas.microsoft.com/office/drawing/2014/main" id="{161059BB-1A1B-5141-6FDE-49DB2B4A72E4}"/>
              </a:ext>
            </a:extLst>
          </p:cNvPr>
          <p:cNvSpPr/>
          <p:nvPr/>
        </p:nvSpPr>
        <p:spPr>
          <a:xfrm rot="16200000">
            <a:off x="6592565" y="1307676"/>
            <a:ext cx="430931" cy="561971"/>
          </a:xfrm>
          <a:prstGeom prst="downArrow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009EDEDE-02CD-C30A-6C60-1D666F640B56}"/>
              </a:ext>
            </a:extLst>
          </p:cNvPr>
          <p:cNvSpPr/>
          <p:nvPr/>
        </p:nvSpPr>
        <p:spPr>
          <a:xfrm>
            <a:off x="7111341" y="1202659"/>
            <a:ext cx="1474403" cy="68119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  <a:cs typeface="Calibri" panose="020F0502020204030204" pitchFamily="34" charset="0"/>
              </a:rPr>
              <a:t>Addition of an adsorbent layer</a:t>
            </a:r>
          </a:p>
        </p:txBody>
      </p:sp>
      <p:sp>
        <p:nvSpPr>
          <p:cNvPr id="41" name="Down Arrow 40">
            <a:extLst>
              <a:ext uri="{FF2B5EF4-FFF2-40B4-BE49-F238E27FC236}">
                <a16:creationId xmlns:a16="http://schemas.microsoft.com/office/drawing/2014/main" id="{C9C512DF-A43F-19BF-3012-DB5A416DDD68}"/>
              </a:ext>
            </a:extLst>
          </p:cNvPr>
          <p:cNvSpPr/>
          <p:nvPr/>
        </p:nvSpPr>
        <p:spPr>
          <a:xfrm rot="16200000">
            <a:off x="8662843" y="1280841"/>
            <a:ext cx="430931" cy="559827"/>
          </a:xfrm>
          <a:prstGeom prst="downArrow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1C01CBAE-DB80-68DD-5D24-FFE71F9E8A58}"/>
              </a:ext>
            </a:extLst>
          </p:cNvPr>
          <p:cNvSpPr/>
          <p:nvPr/>
        </p:nvSpPr>
        <p:spPr>
          <a:xfrm>
            <a:off x="9171099" y="1225783"/>
            <a:ext cx="883539" cy="68119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  <a:cs typeface="Calibri" panose="020F0502020204030204" pitchFamily="34" charset="0"/>
              </a:rPr>
              <a:t>Anoxic column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492FBC7-9395-4BBB-E3A5-FFDFBC0E6FD8}"/>
              </a:ext>
            </a:extLst>
          </p:cNvPr>
          <p:cNvSpPr txBox="1"/>
          <p:nvPr/>
        </p:nvSpPr>
        <p:spPr>
          <a:xfrm>
            <a:off x="6713870" y="6487564"/>
            <a:ext cx="515773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/>
              <a:t>Note: </a:t>
            </a:r>
            <a:r>
              <a:rPr lang="en-US" sz="1100" dirty="0"/>
              <a:t>  Input variables: Earthworm actions, Hydraulic retention time and initial COD</a:t>
            </a:r>
            <a:br>
              <a:rPr lang="en-US" sz="1100" dirty="0"/>
            </a:br>
            <a:r>
              <a:rPr lang="en-US" sz="1100" dirty="0"/>
              <a:t>             Design parameters: Influent COD, Earthworm Density, Hydraulic loading rate</a:t>
            </a:r>
          </a:p>
        </p:txBody>
      </p:sp>
      <p:sp>
        <p:nvSpPr>
          <p:cNvPr id="5" name="Cloud Callout 4">
            <a:extLst>
              <a:ext uri="{FF2B5EF4-FFF2-40B4-BE49-F238E27FC236}">
                <a16:creationId xmlns:a16="http://schemas.microsoft.com/office/drawing/2014/main" id="{259ACDC4-6042-A662-8F46-5CB42251F49D}"/>
              </a:ext>
            </a:extLst>
          </p:cNvPr>
          <p:cNvSpPr/>
          <p:nvPr/>
        </p:nvSpPr>
        <p:spPr>
          <a:xfrm>
            <a:off x="3931312" y="5706217"/>
            <a:ext cx="3573524" cy="971139"/>
          </a:xfrm>
          <a:prstGeom prst="cloudCallout">
            <a:avLst>
              <a:gd name="adj1" fmla="val -53468"/>
              <a:gd name="adj2" fmla="val -111677"/>
            </a:avLst>
          </a:prstGeom>
          <a:solidFill>
            <a:schemeClr val="bg1">
              <a:lumMod val="95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FF0000"/>
                </a:solidFill>
              </a:rPr>
              <a:t>Sustainable treatment of wastewater</a:t>
            </a:r>
          </a:p>
        </p:txBody>
      </p:sp>
      <p:sp>
        <p:nvSpPr>
          <p:cNvPr id="8" name="Down Arrow 7">
            <a:extLst>
              <a:ext uri="{FF2B5EF4-FFF2-40B4-BE49-F238E27FC236}">
                <a16:creationId xmlns:a16="http://schemas.microsoft.com/office/drawing/2014/main" id="{45A4E239-527F-A46A-00BA-5C3CEC51822C}"/>
              </a:ext>
            </a:extLst>
          </p:cNvPr>
          <p:cNvSpPr/>
          <p:nvPr/>
        </p:nvSpPr>
        <p:spPr>
          <a:xfrm rot="16200000">
            <a:off x="10144614" y="1269063"/>
            <a:ext cx="430931" cy="559827"/>
          </a:xfrm>
          <a:prstGeom prst="downArrow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B97ADC7-D757-6C5E-36F2-E9CC5E6CBF94}"/>
              </a:ext>
            </a:extLst>
          </p:cNvPr>
          <p:cNvSpPr/>
          <p:nvPr/>
        </p:nvSpPr>
        <p:spPr>
          <a:xfrm>
            <a:off x="10665521" y="1201201"/>
            <a:ext cx="1474403" cy="68119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  <a:cs typeface="Calibri" panose="020F0502020204030204" pitchFamily="34" charset="0"/>
              </a:rPr>
              <a:t>Incorporation of macrophytes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092C1351-282C-C657-F76D-2C5C09061A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897" y="868678"/>
            <a:ext cx="3541260" cy="3101117"/>
          </a:xfrm>
          <a:prstGeom prst="rect">
            <a:avLst/>
          </a:prstGeom>
        </p:spPr>
      </p:pic>
      <p:sp>
        <p:nvSpPr>
          <p:cNvPr id="17" name="Rounded Rectangular Callout 16">
            <a:extLst>
              <a:ext uri="{FF2B5EF4-FFF2-40B4-BE49-F238E27FC236}">
                <a16:creationId xmlns:a16="http://schemas.microsoft.com/office/drawing/2014/main" id="{67CFB00D-CEC0-B8F3-37B1-842C477C56B0}"/>
              </a:ext>
            </a:extLst>
          </p:cNvPr>
          <p:cNvSpPr/>
          <p:nvPr/>
        </p:nvSpPr>
        <p:spPr>
          <a:xfrm>
            <a:off x="10550769" y="1121587"/>
            <a:ext cx="1641231" cy="883059"/>
          </a:xfrm>
          <a:prstGeom prst="wedgeRoundRectCallout">
            <a:avLst>
              <a:gd name="adj1" fmla="val 9818"/>
              <a:gd name="adj2" fmla="val 414964"/>
              <a:gd name="adj3" fmla="val 16667"/>
            </a:avLst>
          </a:prstGeom>
          <a:noFill/>
          <a:ln w="28575">
            <a:solidFill>
              <a:srgbClr val="FF0000"/>
            </a:solidFill>
            <a:prstDash val="dash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9A6B646-B6C6-96E3-C3A1-86D31B109937}"/>
              </a:ext>
            </a:extLst>
          </p:cNvPr>
          <p:cNvSpPr txBox="1"/>
          <p:nvPr/>
        </p:nvSpPr>
        <p:spPr>
          <a:xfrm>
            <a:off x="9158222" y="5246257"/>
            <a:ext cx="2981702" cy="58477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Macrophyte-assisted </a:t>
            </a:r>
            <a:r>
              <a:rPr lang="en-US" sz="1600" dirty="0" err="1"/>
              <a:t>Vermifiilter</a:t>
            </a:r>
            <a:r>
              <a:rPr lang="en-US" sz="1600" dirty="0"/>
              <a:t> (</a:t>
            </a:r>
            <a:r>
              <a:rPr lang="en-US" sz="1600" dirty="0" err="1"/>
              <a:t>MaVF</a:t>
            </a:r>
            <a:r>
              <a:rPr lang="en-US" sz="1600" dirty="0"/>
              <a:t>)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FAC4A289-7618-4DBF-81E6-37D60CA577E5}"/>
              </a:ext>
            </a:extLst>
          </p:cNvPr>
          <p:cNvSpPr/>
          <p:nvPr/>
        </p:nvSpPr>
        <p:spPr>
          <a:xfrm>
            <a:off x="6937298" y="6015156"/>
            <a:ext cx="4934309" cy="21161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  <a:highlight>
                  <a:srgbClr val="FFFF00"/>
                </a:highlight>
              </a:rPr>
              <a:t>31±3.8% increase in TN removal &amp; 23.4±1.6% TP removal</a:t>
            </a:r>
            <a:endParaRPr lang="en-IN" sz="1600" dirty="0">
              <a:solidFill>
                <a:schemeClr val="tx1"/>
              </a:solidFill>
              <a:highlight>
                <a:srgbClr val="FFFF00"/>
              </a:highlight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AD8AB02-C2F2-7885-1803-3993AB75B5E9}"/>
              </a:ext>
            </a:extLst>
          </p:cNvPr>
          <p:cNvSpPr txBox="1"/>
          <p:nvPr/>
        </p:nvSpPr>
        <p:spPr>
          <a:xfrm>
            <a:off x="-30785" y="6082769"/>
            <a:ext cx="396209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Selected output: </a:t>
            </a:r>
          </a:p>
          <a:p>
            <a:r>
              <a:rPr lang="en-US" sz="1200" dirty="0">
                <a:solidFill>
                  <a:srgbClr val="FF0000"/>
                </a:solidFill>
              </a:rPr>
              <a:t>Singh et al., (2018). Science of Total Environment 643, 1652.</a:t>
            </a:r>
          </a:p>
          <a:p>
            <a:r>
              <a:rPr lang="en-US" sz="1200" dirty="0">
                <a:solidFill>
                  <a:srgbClr val="FF0000"/>
                </a:solidFill>
              </a:rPr>
              <a:t>Singh et al., (2018). Science of Total Environment 633, 145.</a:t>
            </a:r>
          </a:p>
          <a:p>
            <a:r>
              <a:rPr lang="en-US" sz="1200" dirty="0">
                <a:solidFill>
                  <a:srgbClr val="FF0000"/>
                </a:solidFill>
              </a:rPr>
              <a:t>Singh et al., (2019). Science of Total Environment 651, 1283.</a:t>
            </a:r>
          </a:p>
          <a:p>
            <a:endParaRPr lang="en-US" sz="1200" dirty="0">
              <a:solidFill>
                <a:srgbClr val="FF0000"/>
              </a:solidFill>
            </a:endParaRPr>
          </a:p>
          <a:p>
            <a:endParaRPr lang="en-IN" sz="1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11735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8" grpId="0" animBg="1"/>
      <p:bldP spid="9" grpId="0" animBg="1"/>
      <p:bldP spid="17" grpId="0" animBg="1"/>
      <p:bldP spid="19" grpId="0" animBg="1"/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6099D49-2288-7C4C-B5F9-610986788E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80330" y="6574419"/>
            <a:ext cx="2743200" cy="365125"/>
          </a:xfrm>
        </p:spPr>
        <p:txBody>
          <a:bodyPr/>
          <a:lstStyle/>
          <a:p>
            <a:r>
              <a:rPr lang="en-US" b="1" dirty="0">
                <a:solidFill>
                  <a:schemeClr val="tx1"/>
                </a:solidFill>
              </a:rPr>
              <a:t>(4/7)</a:t>
            </a:r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971422C6-C65A-3E43-BD78-D611EEE53DD8}"/>
              </a:ext>
            </a:extLst>
          </p:cNvPr>
          <p:cNvSpPr txBox="1">
            <a:spLocks/>
          </p:cNvSpPr>
          <p:nvPr/>
        </p:nvSpPr>
        <p:spPr>
          <a:xfrm>
            <a:off x="1" y="1"/>
            <a:ext cx="12192000" cy="676483"/>
          </a:xfrm>
          <a:prstGeom prst="rect">
            <a:avLst/>
          </a:prstGeom>
          <a:solidFill>
            <a:srgbClr val="008080"/>
          </a:solidFill>
        </p:spPr>
        <p:txBody>
          <a:bodyPr vert="horz" lIns="113699" tIns="56849" rIns="113699" bIns="56849" anchor="b" anchorCtr="0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defTabSz="914377">
              <a:defRPr/>
            </a:pPr>
            <a:r>
              <a:rPr lang="en-US" sz="3000" dirty="0">
                <a:solidFill>
                  <a:sysClr val="window" lastClr="FFFFFF"/>
                </a:solidFill>
                <a:latin typeface="Bookman Old Style" panose="02050604050505020204" pitchFamily="18" charset="0"/>
                <a:ea typeface=""/>
                <a:cs typeface=""/>
              </a:rPr>
              <a:t>Impact of Intermittent Feeding for vertical </a:t>
            </a:r>
            <a:r>
              <a:rPr lang="en-US" sz="3000" dirty="0" err="1">
                <a:solidFill>
                  <a:sysClr val="window" lastClr="FFFFFF"/>
                </a:solidFill>
                <a:latin typeface="Bookman Old Style" panose="02050604050505020204" pitchFamily="18" charset="0"/>
                <a:ea typeface=""/>
                <a:cs typeface=""/>
              </a:rPr>
              <a:t>MaVF</a:t>
            </a:r>
            <a:r>
              <a:rPr lang="en-US" sz="3000" dirty="0">
                <a:solidFill>
                  <a:sysClr val="window" lastClr="FFFFFF"/>
                </a:solidFill>
                <a:latin typeface="Bookman Old Style" panose="02050604050505020204" pitchFamily="18" charset="0"/>
                <a:ea typeface=""/>
                <a:cs typeface=""/>
              </a:rPr>
              <a:t> (</a:t>
            </a:r>
            <a:r>
              <a:rPr lang="en-US" sz="3000" dirty="0" err="1">
                <a:solidFill>
                  <a:sysClr val="window" lastClr="FFFFFF"/>
                </a:solidFill>
                <a:latin typeface="Bookman Old Style" panose="02050604050505020204" pitchFamily="18" charset="0"/>
                <a:ea typeface=""/>
                <a:cs typeface=""/>
              </a:rPr>
              <a:t>postdoc@UNL</a:t>
            </a:r>
            <a:r>
              <a:rPr lang="en-US" sz="3000" dirty="0">
                <a:solidFill>
                  <a:sysClr val="window" lastClr="FFFFFF"/>
                </a:solidFill>
                <a:latin typeface="Bookman Old Style" panose="02050604050505020204" pitchFamily="18" charset="0"/>
                <a:ea typeface=""/>
                <a:cs typeface=""/>
              </a:rPr>
              <a:t>)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909FBAC-55AA-7345-9936-AA5E0D3CFBED}"/>
              </a:ext>
            </a:extLst>
          </p:cNvPr>
          <p:cNvSpPr txBox="1"/>
          <p:nvPr/>
        </p:nvSpPr>
        <p:spPr>
          <a:xfrm>
            <a:off x="145717" y="3142972"/>
            <a:ext cx="5433628" cy="353943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1700" b="1" dirty="0">
                <a:cs typeface="Calibri" panose="020F0502020204030204" pitchFamily="34" charset="0"/>
              </a:rPr>
              <a:t>Added advantage of macrophyte uptake and root aeration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F9A0044-1CFD-1540-9746-D04058CF066B}"/>
              </a:ext>
            </a:extLst>
          </p:cNvPr>
          <p:cNvSpPr/>
          <p:nvPr/>
        </p:nvSpPr>
        <p:spPr>
          <a:xfrm>
            <a:off x="136368" y="809304"/>
            <a:ext cx="5433627" cy="2687612"/>
          </a:xfrm>
          <a:prstGeom prst="rect">
            <a:avLst/>
          </a:prstGeom>
          <a:noFill/>
          <a:ln w="381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928111D-EB3F-E212-93CB-B8B3BC8BF89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7446" y="1149144"/>
            <a:ext cx="1782549" cy="2094388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0F93E6E0-1A70-8DFD-3364-F1F1060B02B6}"/>
              </a:ext>
            </a:extLst>
          </p:cNvPr>
          <p:cNvSpPr txBox="1"/>
          <p:nvPr/>
        </p:nvSpPr>
        <p:spPr>
          <a:xfrm>
            <a:off x="136367" y="718952"/>
            <a:ext cx="54236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Macrophyte-assisted </a:t>
            </a:r>
            <a:r>
              <a:rPr lang="en-US" sz="2400" b="1" dirty="0" err="1"/>
              <a:t>Vermifilter</a:t>
            </a:r>
            <a:r>
              <a:rPr lang="en-US" sz="2400" b="1" dirty="0"/>
              <a:t> (</a:t>
            </a:r>
            <a:r>
              <a:rPr lang="en-US" sz="2400" b="1" dirty="0" err="1"/>
              <a:t>MaVF</a:t>
            </a:r>
            <a:r>
              <a:rPr lang="en-US" sz="2400" b="1" dirty="0"/>
              <a:t>)</a:t>
            </a: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6F991424-38A0-466C-73F8-6BD60AD8B9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369" y="3561979"/>
            <a:ext cx="3762970" cy="2351974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2E6AE1FD-3D01-B922-F14E-4570E3DE6D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368" y="1119705"/>
            <a:ext cx="2726163" cy="2123827"/>
          </a:xfrm>
          <a:prstGeom prst="rect">
            <a:avLst/>
          </a:prstGeom>
        </p:spPr>
      </p:pic>
      <p:sp>
        <p:nvSpPr>
          <p:cNvPr id="12" name="Cross 11">
            <a:extLst>
              <a:ext uri="{FF2B5EF4-FFF2-40B4-BE49-F238E27FC236}">
                <a16:creationId xmlns:a16="http://schemas.microsoft.com/office/drawing/2014/main" id="{9141E804-3EB8-CDBF-9A82-64E41CD8E0C5}"/>
              </a:ext>
            </a:extLst>
          </p:cNvPr>
          <p:cNvSpPr/>
          <p:nvPr/>
        </p:nvSpPr>
        <p:spPr>
          <a:xfrm>
            <a:off x="2635212" y="1683188"/>
            <a:ext cx="916570" cy="920678"/>
          </a:xfrm>
          <a:prstGeom prst="plus">
            <a:avLst>
              <a:gd name="adj" fmla="val 45100"/>
            </a:avLst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74BFDE8-36FF-4932-9B13-18CFDD76E1CA}"/>
              </a:ext>
            </a:extLst>
          </p:cNvPr>
          <p:cNvSpPr/>
          <p:nvPr/>
        </p:nvSpPr>
        <p:spPr>
          <a:xfrm>
            <a:off x="7149700" y="1325771"/>
            <a:ext cx="2214750" cy="9144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High DO utilization and low DO recharge </a:t>
            </a:r>
            <a:r>
              <a:rPr lang="en-US" sz="1400" dirty="0">
                <a:solidFill>
                  <a:schemeClr val="tx1"/>
                </a:solidFill>
              </a:rPr>
              <a:t>(for high organics WW)</a:t>
            </a:r>
            <a:endParaRPr lang="en-IN" dirty="0">
              <a:solidFill>
                <a:schemeClr val="tx1"/>
              </a:solidFill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6F45473D-AFE4-4514-BED4-72CAF64ABC35}"/>
              </a:ext>
            </a:extLst>
          </p:cNvPr>
          <p:cNvGrpSpPr/>
          <p:nvPr/>
        </p:nvGrpSpPr>
        <p:grpSpPr>
          <a:xfrm>
            <a:off x="8350364" y="5288241"/>
            <a:ext cx="3811997" cy="1235742"/>
            <a:chOff x="8474892" y="3255596"/>
            <a:chExt cx="2840453" cy="1113995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DFF963BE-A247-44BD-A394-CB25B60DE3B6}"/>
                </a:ext>
              </a:extLst>
            </p:cNvPr>
            <p:cNvSpPr txBox="1"/>
            <p:nvPr/>
          </p:nvSpPr>
          <p:spPr>
            <a:xfrm>
              <a:off x="8474895" y="3255596"/>
              <a:ext cx="2840450" cy="1113995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28575"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2000" b="1" u="sng" dirty="0"/>
                <a:t>After intermittent feeding:</a:t>
              </a:r>
            </a:p>
            <a:p>
              <a:pPr marL="342900" indent="-342900">
                <a:buAutoNum type="arabicPeriod"/>
              </a:pPr>
              <a:r>
                <a:rPr lang="en-US" sz="1400" dirty="0"/>
                <a:t>Enhanced Nitrification and organic oxidation</a:t>
              </a:r>
              <a:endParaRPr lang="en-US" sz="1200" dirty="0"/>
            </a:p>
            <a:p>
              <a:pPr marL="342900" indent="-342900">
                <a:buAutoNum type="arabicPeriod"/>
              </a:pPr>
              <a:r>
                <a:rPr lang="en-US" sz="1400" dirty="0"/>
                <a:t>Reduced GHG emissions</a:t>
              </a:r>
            </a:p>
            <a:p>
              <a:pPr marL="342900" indent="-342900">
                <a:buAutoNum type="arabicPeriod"/>
              </a:pPr>
              <a:r>
                <a:rPr lang="en-US" sz="1400" dirty="0"/>
                <a:t>Low clogging of </a:t>
              </a:r>
              <a:r>
                <a:rPr lang="en-US" sz="1400" dirty="0" err="1"/>
                <a:t>MaVF</a:t>
              </a:r>
              <a:endParaRPr lang="en-US" sz="1400" dirty="0"/>
            </a:p>
            <a:p>
              <a:pPr marL="342900" indent="-342900">
                <a:buAutoNum type="arabicPeriod"/>
              </a:pPr>
              <a:r>
                <a:rPr lang="en-US" sz="1400" dirty="0"/>
                <a:t>High effluent DO</a:t>
              </a:r>
              <a:endParaRPr lang="en-US" sz="1500" dirty="0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7016EC6-5BBE-434F-9E6C-26C2CD015314}"/>
                </a:ext>
              </a:extLst>
            </p:cNvPr>
            <p:cNvSpPr/>
            <p:nvPr/>
          </p:nvSpPr>
          <p:spPr>
            <a:xfrm>
              <a:off x="8474892" y="3277861"/>
              <a:ext cx="2840450" cy="1055614"/>
            </a:xfrm>
            <a:prstGeom prst="rect">
              <a:avLst/>
            </a:prstGeom>
            <a:noFill/>
            <a:ln w="38100">
              <a:solidFill>
                <a:srgbClr val="FF00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" name="Arrow: Right 1">
            <a:extLst>
              <a:ext uri="{FF2B5EF4-FFF2-40B4-BE49-F238E27FC236}">
                <a16:creationId xmlns:a16="http://schemas.microsoft.com/office/drawing/2014/main" id="{F50C369B-BEF4-4A23-B6DE-99FFD3873AB3}"/>
              </a:ext>
            </a:extLst>
          </p:cNvPr>
          <p:cNvSpPr/>
          <p:nvPr/>
        </p:nvSpPr>
        <p:spPr>
          <a:xfrm>
            <a:off x="5523683" y="1270968"/>
            <a:ext cx="1660307" cy="1047520"/>
          </a:xfrm>
          <a:prstGeom prst="rightArrow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Continuous operation</a:t>
            </a:r>
            <a:endParaRPr lang="en-IN" dirty="0">
              <a:solidFill>
                <a:schemeClr val="tx1"/>
              </a:solidFill>
            </a:endParaRPr>
          </a:p>
        </p:txBody>
      </p:sp>
      <p:sp>
        <p:nvSpPr>
          <p:cNvPr id="17" name="Arrow: Right 16">
            <a:extLst>
              <a:ext uri="{FF2B5EF4-FFF2-40B4-BE49-F238E27FC236}">
                <a16:creationId xmlns:a16="http://schemas.microsoft.com/office/drawing/2014/main" id="{418EA281-EAC4-4EB0-8595-FE373B5B1FB8}"/>
              </a:ext>
            </a:extLst>
          </p:cNvPr>
          <p:cNvSpPr/>
          <p:nvPr/>
        </p:nvSpPr>
        <p:spPr>
          <a:xfrm>
            <a:off x="9266793" y="1569131"/>
            <a:ext cx="780177" cy="490777"/>
          </a:xfrm>
          <a:prstGeom prst="rightArrow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48E4F60-48C0-4D67-8287-A3A484603413}"/>
              </a:ext>
            </a:extLst>
          </p:cNvPr>
          <p:cNvSpPr/>
          <p:nvPr/>
        </p:nvSpPr>
        <p:spPr>
          <a:xfrm>
            <a:off x="10058399" y="1357319"/>
            <a:ext cx="2082803" cy="9144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Compromised </a:t>
            </a:r>
            <a:r>
              <a:rPr lang="en-US" dirty="0" err="1">
                <a:solidFill>
                  <a:schemeClr val="tx1"/>
                </a:solidFill>
              </a:rPr>
              <a:t>MaVF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sz="1400" dirty="0">
                <a:solidFill>
                  <a:schemeClr val="tx1"/>
                </a:solidFill>
              </a:rPr>
              <a:t>(Low removal, unaesthetic appearance, flies, bad odor)</a:t>
            </a:r>
            <a:endParaRPr lang="en-IN" dirty="0">
              <a:solidFill>
                <a:schemeClr val="tx1"/>
              </a:solid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88D0ADF-3E68-417F-B658-5D210D4ADC14}"/>
              </a:ext>
            </a:extLst>
          </p:cNvPr>
          <p:cNvSpPr/>
          <p:nvPr/>
        </p:nvSpPr>
        <p:spPr>
          <a:xfrm>
            <a:off x="10046971" y="2891117"/>
            <a:ext cx="2094232" cy="62211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Mechanical/artificial aeration is costly</a:t>
            </a:r>
            <a:endParaRPr lang="en-IN" dirty="0">
              <a:solidFill>
                <a:schemeClr val="tx1"/>
              </a:solidFill>
            </a:endParaRPr>
          </a:p>
        </p:txBody>
      </p:sp>
      <p:sp>
        <p:nvSpPr>
          <p:cNvPr id="20" name="Arrow: Right 19">
            <a:extLst>
              <a:ext uri="{FF2B5EF4-FFF2-40B4-BE49-F238E27FC236}">
                <a16:creationId xmlns:a16="http://schemas.microsoft.com/office/drawing/2014/main" id="{7B85EF66-F3BF-4A4C-818D-A68103D6F974}"/>
              </a:ext>
            </a:extLst>
          </p:cNvPr>
          <p:cNvSpPr/>
          <p:nvPr/>
        </p:nvSpPr>
        <p:spPr>
          <a:xfrm rot="5400000">
            <a:off x="10750252" y="2312419"/>
            <a:ext cx="635272" cy="490777"/>
          </a:xfrm>
          <a:prstGeom prst="rightArrow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23" name="Arrow: Right 22">
            <a:extLst>
              <a:ext uri="{FF2B5EF4-FFF2-40B4-BE49-F238E27FC236}">
                <a16:creationId xmlns:a16="http://schemas.microsoft.com/office/drawing/2014/main" id="{34842EE7-E187-4AAC-9322-74BECAFDD3AB}"/>
              </a:ext>
            </a:extLst>
          </p:cNvPr>
          <p:cNvSpPr/>
          <p:nvPr/>
        </p:nvSpPr>
        <p:spPr>
          <a:xfrm rot="5400000">
            <a:off x="10822990" y="3566591"/>
            <a:ext cx="622110" cy="490777"/>
          </a:xfrm>
          <a:prstGeom prst="rightArrow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497C696-4FB9-489F-AA92-2A1872D613D5}"/>
              </a:ext>
            </a:extLst>
          </p:cNvPr>
          <p:cNvSpPr/>
          <p:nvPr/>
        </p:nvSpPr>
        <p:spPr>
          <a:xfrm>
            <a:off x="10081259" y="4086796"/>
            <a:ext cx="2082803" cy="62211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Intermittent feeding </a:t>
            </a:r>
            <a:r>
              <a:rPr lang="en-US" sz="1400" dirty="0">
                <a:solidFill>
                  <a:schemeClr val="tx1"/>
                </a:solidFill>
              </a:rPr>
              <a:t>(resting period is given)</a:t>
            </a:r>
            <a:endParaRPr lang="en-IN" sz="1400" dirty="0">
              <a:solidFill>
                <a:schemeClr val="tx1"/>
              </a:solidFill>
            </a:endParaRPr>
          </a:p>
        </p:txBody>
      </p:sp>
      <p:sp>
        <p:nvSpPr>
          <p:cNvPr id="25" name="Arrow: Right 24">
            <a:extLst>
              <a:ext uri="{FF2B5EF4-FFF2-40B4-BE49-F238E27FC236}">
                <a16:creationId xmlns:a16="http://schemas.microsoft.com/office/drawing/2014/main" id="{CB4CD0E1-20BB-4BD3-8BB0-1D3E967CB358}"/>
              </a:ext>
            </a:extLst>
          </p:cNvPr>
          <p:cNvSpPr/>
          <p:nvPr/>
        </p:nvSpPr>
        <p:spPr>
          <a:xfrm rot="5400000">
            <a:off x="10859936" y="4747888"/>
            <a:ext cx="622110" cy="490777"/>
          </a:xfrm>
          <a:prstGeom prst="rightArrow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pic>
        <p:nvPicPr>
          <p:cNvPr id="6" name="Picture 5" descr="A group of white cylindrical objects with a plant growing in them&#10;&#10;Description automatically generated">
            <a:extLst>
              <a:ext uri="{FF2B5EF4-FFF2-40B4-BE49-F238E27FC236}">
                <a16:creationId xmlns:a16="http://schemas.microsoft.com/office/drawing/2014/main" id="{84069838-3971-59F3-2202-21F2722FA47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3710" y="3561714"/>
            <a:ext cx="2816285" cy="235197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CE073F7-9619-4FE5-8071-E6F24FDA899D}"/>
              </a:ext>
            </a:extLst>
          </p:cNvPr>
          <p:cNvSpPr txBox="1"/>
          <p:nvPr/>
        </p:nvSpPr>
        <p:spPr>
          <a:xfrm>
            <a:off x="-77452" y="6618481"/>
            <a:ext cx="50524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Selected output: </a:t>
            </a:r>
            <a:r>
              <a:rPr lang="en-US" sz="1200" dirty="0">
                <a:solidFill>
                  <a:srgbClr val="FF0000"/>
                </a:solidFill>
              </a:rPr>
              <a:t>Singh et al., (2022). Npj Clean Water 5(1), 31.</a:t>
            </a:r>
            <a:endParaRPr lang="en-IN" sz="1200" dirty="0">
              <a:solidFill>
                <a:srgbClr val="FF0000"/>
              </a:solidFill>
            </a:endParaRPr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8B3417E1-0075-08BC-EC7E-C83F1FB6CA6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599280"/>
              </p:ext>
            </p:extLst>
          </p:nvPr>
        </p:nvGraphicFramePr>
        <p:xfrm>
          <a:off x="4161852" y="6914252"/>
          <a:ext cx="4331561" cy="1524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08775">
                  <a:extLst>
                    <a:ext uri="{9D8B030D-6E8A-4147-A177-3AD203B41FA5}">
                      <a16:colId xmlns:a16="http://schemas.microsoft.com/office/drawing/2014/main" val="2621241554"/>
                    </a:ext>
                  </a:extLst>
                </a:gridCol>
                <a:gridCol w="1208690">
                  <a:extLst>
                    <a:ext uri="{9D8B030D-6E8A-4147-A177-3AD203B41FA5}">
                      <a16:colId xmlns:a16="http://schemas.microsoft.com/office/drawing/2014/main" val="3914355820"/>
                    </a:ext>
                  </a:extLst>
                </a:gridCol>
                <a:gridCol w="1114096">
                  <a:extLst>
                    <a:ext uri="{9D8B030D-6E8A-4147-A177-3AD203B41FA5}">
                      <a16:colId xmlns:a16="http://schemas.microsoft.com/office/drawing/2014/main" val="1944772061"/>
                    </a:ext>
                  </a:extLst>
                </a:gridCol>
              </a:tblGrid>
              <a:tr h="285830">
                <a:tc>
                  <a:txBody>
                    <a:bodyPr/>
                    <a:lstStyle/>
                    <a:p>
                      <a:r>
                        <a:rPr lang="en-US" sz="1400" dirty="0"/>
                        <a:t>Emission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Intermittent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Continuous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6159660"/>
                  </a:ext>
                </a:extLst>
              </a:tr>
              <a:tr h="285830">
                <a:tc>
                  <a:txBody>
                    <a:bodyPr/>
                    <a:lstStyle/>
                    <a:p>
                      <a:r>
                        <a:rPr lang="en-US" sz="1400" dirty="0"/>
                        <a:t>N</a:t>
                      </a:r>
                      <a:r>
                        <a:rPr lang="en-US" sz="1400" baseline="-25000" dirty="0"/>
                        <a:t>2</a:t>
                      </a:r>
                      <a:r>
                        <a:rPr lang="en-US" sz="1400" dirty="0"/>
                        <a:t>O emission mg N/m</a:t>
                      </a:r>
                      <a:r>
                        <a:rPr lang="en-US" sz="1400" baseline="300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2.513</a:t>
                      </a:r>
                      <a:r>
                        <a:rPr lang="en-I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±2.629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4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0.328±0.093</a:t>
                      </a:r>
                      <a:endParaRPr lang="en-US" sz="14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3407001"/>
                  </a:ext>
                </a:extLst>
              </a:tr>
              <a:tr h="285830">
                <a:tc>
                  <a:txBody>
                    <a:bodyPr/>
                    <a:lstStyle/>
                    <a:p>
                      <a:r>
                        <a:rPr lang="en-US" sz="1400" dirty="0"/>
                        <a:t>CO</a:t>
                      </a:r>
                      <a:r>
                        <a:rPr lang="en-US" sz="1400" baseline="-25000" dirty="0"/>
                        <a:t>2</a:t>
                      </a:r>
                      <a:r>
                        <a:rPr lang="en-US" sz="1400" dirty="0"/>
                        <a:t> emission mg C/m</a:t>
                      </a:r>
                      <a:r>
                        <a:rPr lang="en-US" sz="1400" baseline="300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246±38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4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123±14</a:t>
                      </a:r>
                      <a:endParaRPr lang="en-US" sz="14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7649138"/>
                  </a:ext>
                </a:extLst>
              </a:tr>
              <a:tr h="285830">
                <a:tc>
                  <a:txBody>
                    <a:bodyPr/>
                    <a:lstStyle/>
                    <a:p>
                      <a:r>
                        <a:rPr lang="en-US" sz="1400" dirty="0"/>
                        <a:t>CH</a:t>
                      </a:r>
                      <a:r>
                        <a:rPr lang="en-US" sz="1400" baseline="-25000" dirty="0"/>
                        <a:t>4</a:t>
                      </a:r>
                      <a:r>
                        <a:rPr lang="en-US" sz="1400" dirty="0"/>
                        <a:t> emission mg C/m</a:t>
                      </a:r>
                      <a:r>
                        <a:rPr lang="en-US" sz="1400" baseline="300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4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5±4.6</a:t>
                      </a:r>
                      <a:endParaRPr lang="en-US" sz="14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75±45</a:t>
                      </a: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5716318"/>
                  </a:ext>
                </a:extLst>
              </a:tr>
              <a:tr h="225480">
                <a:tc>
                  <a:txBody>
                    <a:bodyPr/>
                    <a:lstStyle/>
                    <a:p>
                      <a:r>
                        <a:rPr lang="en-US" sz="1400" dirty="0"/>
                        <a:t>CO</a:t>
                      </a:r>
                      <a:r>
                        <a:rPr lang="en-US" sz="1400" baseline="-25000" dirty="0"/>
                        <a:t>2</a:t>
                      </a:r>
                      <a:r>
                        <a:rPr lang="en-US" sz="1400" dirty="0"/>
                        <a:t> equivalents mg C/m</a:t>
                      </a:r>
                      <a:r>
                        <a:rPr lang="en-US" sz="1400" baseline="300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4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1102.5</a:t>
                      </a:r>
                      <a:endParaRPr lang="en-US" sz="14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2471</a:t>
                      </a: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566215"/>
                  </a:ext>
                </a:extLst>
              </a:tr>
            </a:tbl>
          </a:graphicData>
        </a:graphic>
      </p:graphicFrame>
      <p:sp>
        <p:nvSpPr>
          <p:cNvPr id="8" name="Rectangle 7">
            <a:extLst>
              <a:ext uri="{FF2B5EF4-FFF2-40B4-BE49-F238E27FC236}">
                <a16:creationId xmlns:a16="http://schemas.microsoft.com/office/drawing/2014/main" id="{7C6E32BD-1F66-1A40-3DE6-8EEE95EC747E}"/>
              </a:ext>
            </a:extLst>
          </p:cNvPr>
          <p:cNvSpPr/>
          <p:nvPr/>
        </p:nvSpPr>
        <p:spPr>
          <a:xfrm>
            <a:off x="5375936" y="7515948"/>
            <a:ext cx="2974428" cy="30063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06978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" grpId="0" animBg="1"/>
      <p:bldP spid="17" grpId="0" animBg="1"/>
      <p:bldP spid="18" grpId="0" animBg="1"/>
      <p:bldP spid="19" grpId="0" animBg="1"/>
      <p:bldP spid="20" grpId="0" animBg="1"/>
      <p:bldP spid="23" grpId="0" animBg="1"/>
      <p:bldP spid="24" grpId="0" animBg="1"/>
      <p:bldP spid="25" grpId="0" animBg="1"/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extBox 37">
            <a:extLst>
              <a:ext uri="{FF2B5EF4-FFF2-40B4-BE49-F238E27FC236}">
                <a16:creationId xmlns:a16="http://schemas.microsoft.com/office/drawing/2014/main" id="{C5A72FF2-2F9C-8847-987B-9F161DC39C19}"/>
              </a:ext>
            </a:extLst>
          </p:cNvPr>
          <p:cNvSpPr txBox="1"/>
          <p:nvPr/>
        </p:nvSpPr>
        <p:spPr>
          <a:xfrm>
            <a:off x="9248764" y="4746134"/>
            <a:ext cx="2824065" cy="92333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noFill/>
          </a:ln>
        </p:spPr>
        <p:txBody>
          <a:bodyPr wrap="square" rtlCol="0">
            <a:spAutoFit/>
          </a:bodyPr>
          <a:lstStyle/>
          <a:p>
            <a:r>
              <a:rPr lang="en-US" b="1" dirty="0"/>
              <a:t>Impact of salts for deicing</a:t>
            </a:r>
          </a:p>
          <a:p>
            <a:pPr marL="342891" indent="-342891">
              <a:buFont typeface="+mj-lt"/>
              <a:buAutoNum type="arabicPeriod"/>
            </a:pPr>
            <a:r>
              <a:rPr lang="en-US" dirty="0"/>
              <a:t>No impact on leaching of metals or P sorption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6DE3351-8E10-B046-BC7E-F1E1BBB601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80330" y="6577143"/>
            <a:ext cx="2743200" cy="365125"/>
          </a:xfrm>
        </p:spPr>
        <p:txBody>
          <a:bodyPr/>
          <a:lstStyle/>
          <a:p>
            <a:r>
              <a:rPr lang="en-US" b="1" dirty="0">
                <a:solidFill>
                  <a:schemeClr val="tx1"/>
                </a:solidFill>
              </a:rPr>
              <a:t>(5/7)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A4E242EA-801D-C941-91A2-3CF5B72B0AA0}"/>
              </a:ext>
            </a:extLst>
          </p:cNvPr>
          <p:cNvSpPr txBox="1">
            <a:spLocks/>
          </p:cNvSpPr>
          <p:nvPr/>
        </p:nvSpPr>
        <p:spPr>
          <a:xfrm>
            <a:off x="1" y="0"/>
            <a:ext cx="12192000" cy="612075"/>
          </a:xfrm>
          <a:prstGeom prst="rect">
            <a:avLst/>
          </a:prstGeom>
          <a:solidFill>
            <a:srgbClr val="008080"/>
          </a:solidFill>
        </p:spPr>
        <p:txBody>
          <a:bodyPr vert="horz" lIns="113699" tIns="56849" rIns="113699" bIns="56849" anchor="b" anchorCtr="0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US" sz="3200" dirty="0">
                <a:latin typeface="Bookman Old Style" panose="02050604050505020204" pitchFamily="18" charset="0"/>
              </a:rPr>
              <a:t>Application of Tire Waste for Urban Runoff (</a:t>
            </a:r>
            <a:r>
              <a:rPr lang="en-US" sz="3200" dirty="0" err="1">
                <a:latin typeface="Bookman Old Style" panose="02050604050505020204" pitchFamily="18" charset="0"/>
              </a:rPr>
              <a:t>postdoc@UMN</a:t>
            </a:r>
            <a:r>
              <a:rPr lang="en-US" sz="3200" dirty="0">
                <a:latin typeface="Bookman Old Style" panose="02050604050505020204" pitchFamily="18" charset="0"/>
              </a:rPr>
              <a:t>)</a:t>
            </a:r>
          </a:p>
        </p:txBody>
      </p:sp>
      <p:sp>
        <p:nvSpPr>
          <p:cNvPr id="12" name="Down Arrow 11">
            <a:extLst>
              <a:ext uri="{FF2B5EF4-FFF2-40B4-BE49-F238E27FC236}">
                <a16:creationId xmlns:a16="http://schemas.microsoft.com/office/drawing/2014/main" id="{578137E3-2D1E-C14E-ABAC-2898DD8B5F21}"/>
              </a:ext>
            </a:extLst>
          </p:cNvPr>
          <p:cNvSpPr/>
          <p:nvPr/>
        </p:nvSpPr>
        <p:spPr>
          <a:xfrm rot="16200000">
            <a:off x="5136181" y="1197745"/>
            <a:ext cx="430931" cy="876963"/>
          </a:xfrm>
          <a:prstGeom prst="downArrow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E60BA3C0-EFAB-564C-A028-9CD8E22F15DD}"/>
              </a:ext>
            </a:extLst>
          </p:cNvPr>
          <p:cNvGrpSpPr/>
          <p:nvPr/>
        </p:nvGrpSpPr>
        <p:grpSpPr>
          <a:xfrm>
            <a:off x="9209505" y="3091579"/>
            <a:ext cx="2863320" cy="2577883"/>
            <a:chOff x="8179348" y="3255596"/>
            <a:chExt cx="2863320" cy="2577882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BAE6961C-85F2-1A44-A1B0-5D3BABE62862}"/>
                </a:ext>
              </a:extLst>
            </p:cNvPr>
            <p:cNvSpPr txBox="1"/>
            <p:nvPr/>
          </p:nvSpPr>
          <p:spPr>
            <a:xfrm>
              <a:off x="8179348" y="3255596"/>
              <a:ext cx="2863320" cy="1631215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28575"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b="1" u="sng" dirty="0"/>
                <a:t>Results so far</a:t>
              </a:r>
              <a:r>
                <a:rPr lang="en-US" b="1" dirty="0"/>
                <a:t>: </a:t>
              </a:r>
            </a:p>
            <a:p>
              <a:r>
                <a:rPr lang="en-US" b="1" dirty="0"/>
                <a:t>After application</a:t>
              </a:r>
            </a:p>
            <a:p>
              <a:pPr marL="342891" indent="-342891">
                <a:buAutoNum type="arabicPeriod"/>
              </a:pPr>
              <a:r>
                <a:rPr lang="en-US" dirty="0"/>
                <a:t>Phosphorous adsorption </a:t>
              </a:r>
            </a:p>
            <a:p>
              <a:r>
                <a:rPr lang="en-US" sz="1000" b="1" dirty="0"/>
                <a:t>             </a:t>
              </a:r>
              <a:r>
                <a:rPr lang="en-US" sz="1400" dirty="0"/>
                <a:t>(below acceptable limit)</a:t>
              </a:r>
            </a:p>
            <a:p>
              <a:r>
                <a:rPr lang="en-US" dirty="0"/>
                <a:t>2.   Leaching of Fe, Zn</a:t>
              </a:r>
              <a:r>
                <a:rPr lang="en-US" sz="1000" dirty="0"/>
                <a:t> </a:t>
              </a:r>
              <a:r>
                <a:rPr lang="en-US" dirty="0"/>
                <a:t>and Cu       </a:t>
              </a:r>
              <a:endParaRPr lang="en-US" sz="1000" dirty="0"/>
            </a:p>
            <a:p>
              <a:r>
                <a:rPr lang="en-US" sz="1400" dirty="0"/>
                <a:t>         (new grant funded)</a:t>
              </a:r>
              <a:r>
                <a:rPr lang="en-US" sz="1000" dirty="0"/>
                <a:t>	</a:t>
              </a:r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E074CBC6-A62C-7147-8912-1CB7C4CEABE0}"/>
                </a:ext>
              </a:extLst>
            </p:cNvPr>
            <p:cNvSpPr/>
            <p:nvPr/>
          </p:nvSpPr>
          <p:spPr>
            <a:xfrm>
              <a:off x="8210275" y="3277860"/>
              <a:ext cx="2830892" cy="2555618"/>
            </a:xfrm>
            <a:prstGeom prst="rect">
              <a:avLst/>
            </a:prstGeom>
            <a:noFill/>
            <a:ln w="38100">
              <a:solidFill>
                <a:srgbClr val="FF00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3FA7E761-FB7E-D947-80B9-8B1197AEAADE}"/>
              </a:ext>
            </a:extLst>
          </p:cNvPr>
          <p:cNvSpPr txBox="1"/>
          <p:nvPr/>
        </p:nvSpPr>
        <p:spPr>
          <a:xfrm>
            <a:off x="2365731" y="1977217"/>
            <a:ext cx="21226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Urban runoff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45CD351-9EE5-DB46-8CF7-356840172E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76761" y="776819"/>
            <a:ext cx="2475083" cy="1651875"/>
          </a:xfrm>
          <a:prstGeom prst="rect">
            <a:avLst/>
          </a:prstGeom>
        </p:spPr>
      </p:pic>
      <p:sp>
        <p:nvSpPr>
          <p:cNvPr id="44" name="TextBox 43">
            <a:extLst>
              <a:ext uri="{FF2B5EF4-FFF2-40B4-BE49-F238E27FC236}">
                <a16:creationId xmlns:a16="http://schemas.microsoft.com/office/drawing/2014/main" id="{CB18E024-D06A-804D-AB79-6D4922233A31}"/>
              </a:ext>
            </a:extLst>
          </p:cNvPr>
          <p:cNvSpPr txBox="1"/>
          <p:nvPr/>
        </p:nvSpPr>
        <p:spPr>
          <a:xfrm>
            <a:off x="2931440" y="2077690"/>
            <a:ext cx="1739603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Urban runoff </a:t>
            </a:r>
          </a:p>
          <a:p>
            <a:pPr algn="ctr"/>
            <a:r>
              <a:rPr lang="en-US" sz="1100" b="1" dirty="0"/>
              <a:t>Image credit: </a:t>
            </a:r>
            <a:r>
              <a:rPr lang="en-US" sz="1100" dirty="0" err="1"/>
              <a:t>downers.us</a:t>
            </a:r>
            <a:endParaRPr lang="en-US" sz="1100" dirty="0"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CB2E48B8-A403-FF41-AA88-F55956695764}"/>
              </a:ext>
            </a:extLst>
          </p:cNvPr>
          <p:cNvGrpSpPr/>
          <p:nvPr/>
        </p:nvGrpSpPr>
        <p:grpSpPr>
          <a:xfrm>
            <a:off x="2394109" y="3236312"/>
            <a:ext cx="3239858" cy="1797834"/>
            <a:chOff x="1425806" y="3082317"/>
            <a:chExt cx="3239858" cy="1797833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8893C255-7A49-7C48-9311-F351E6B283B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610699" y="3082317"/>
              <a:ext cx="2488147" cy="1587121"/>
            </a:xfrm>
            <a:prstGeom prst="rect">
              <a:avLst/>
            </a:prstGeom>
          </p:spPr>
        </p:pic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3808B927-A07D-7F44-9045-C8366C776F90}"/>
                </a:ext>
              </a:extLst>
            </p:cNvPr>
            <p:cNvSpPr txBox="1"/>
            <p:nvPr/>
          </p:nvSpPr>
          <p:spPr>
            <a:xfrm>
              <a:off x="1746665" y="4618540"/>
              <a:ext cx="215438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b="1" dirty="0"/>
                <a:t>Image credit: </a:t>
              </a:r>
              <a:r>
                <a:rPr lang="en-US" sz="1100" dirty="0" err="1"/>
                <a:t>shercom</a:t>
              </a:r>
              <a:r>
                <a:rPr lang="en-US" sz="1100" dirty="0"/>
                <a:t> industries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07D95C9-AF52-0E44-B21D-4352019992EF}"/>
                </a:ext>
              </a:extLst>
            </p:cNvPr>
            <p:cNvSpPr txBox="1"/>
            <p:nvPr/>
          </p:nvSpPr>
          <p:spPr>
            <a:xfrm>
              <a:off x="1425806" y="4340563"/>
              <a:ext cx="283089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</a:rPr>
                <a:t>Engineering applications </a:t>
              </a:r>
            </a:p>
          </p:txBody>
        </p:sp>
        <p:sp>
          <p:nvSpPr>
            <p:cNvPr id="18" name="Down Arrow 17">
              <a:extLst>
                <a:ext uri="{FF2B5EF4-FFF2-40B4-BE49-F238E27FC236}">
                  <a16:creationId xmlns:a16="http://schemas.microsoft.com/office/drawing/2014/main" id="{49C6D757-091C-F741-8066-6CF1B6745B76}"/>
                </a:ext>
              </a:extLst>
            </p:cNvPr>
            <p:cNvSpPr/>
            <p:nvPr/>
          </p:nvSpPr>
          <p:spPr>
            <a:xfrm rot="16200000">
              <a:off x="3782346" y="3207775"/>
              <a:ext cx="430931" cy="1335704"/>
            </a:xfrm>
            <a:prstGeom prst="downArrow">
              <a:avLst/>
            </a:prstGeom>
            <a:solidFill>
              <a:schemeClr val="bg1">
                <a:lumMod val="85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0F093C98-8A1B-B342-A447-AA356132CC3B}"/>
              </a:ext>
            </a:extLst>
          </p:cNvPr>
          <p:cNvGrpSpPr/>
          <p:nvPr/>
        </p:nvGrpSpPr>
        <p:grpSpPr>
          <a:xfrm>
            <a:off x="64237" y="776822"/>
            <a:ext cx="2497939" cy="1874195"/>
            <a:chOff x="64238" y="1146688"/>
            <a:chExt cx="2497938" cy="1874195"/>
          </a:xfrm>
        </p:grpSpPr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170D4D89-D023-8243-957B-2DF1F7B5A89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238" y="1146688"/>
              <a:ext cx="1994270" cy="1631093"/>
            </a:xfrm>
            <a:prstGeom prst="rect">
              <a:avLst/>
            </a:prstGeom>
          </p:spPr>
        </p:pic>
        <p:sp>
          <p:nvSpPr>
            <p:cNvPr id="36" name="Down Arrow 35">
              <a:extLst>
                <a:ext uri="{FF2B5EF4-FFF2-40B4-BE49-F238E27FC236}">
                  <a16:creationId xmlns:a16="http://schemas.microsoft.com/office/drawing/2014/main" id="{180EB7AB-E61C-B642-B220-70DF9BCBAA06}"/>
                </a:ext>
              </a:extLst>
            </p:cNvPr>
            <p:cNvSpPr/>
            <p:nvPr/>
          </p:nvSpPr>
          <p:spPr>
            <a:xfrm rot="16200000">
              <a:off x="1998304" y="1626712"/>
              <a:ext cx="430931" cy="696813"/>
            </a:xfrm>
            <a:prstGeom prst="downArrow">
              <a:avLst/>
            </a:prstGeom>
            <a:solidFill>
              <a:schemeClr val="bg1">
                <a:lumMod val="85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657820F9-ECA5-2246-9A25-7AB433862264}"/>
                </a:ext>
              </a:extLst>
            </p:cNvPr>
            <p:cNvSpPr txBox="1"/>
            <p:nvPr/>
          </p:nvSpPr>
          <p:spPr>
            <a:xfrm>
              <a:off x="102889" y="2451496"/>
              <a:ext cx="1910401" cy="5693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Salts for deicing</a:t>
              </a:r>
            </a:p>
            <a:p>
              <a:pPr algn="ctr"/>
              <a:r>
                <a:rPr lang="en-US" sz="1100" b="1" dirty="0"/>
                <a:t>Image credit: </a:t>
              </a:r>
              <a:r>
                <a:rPr lang="en-US" sz="1100" dirty="0" err="1"/>
                <a:t>regdist.com</a:t>
              </a:r>
              <a:endParaRPr lang="en-US" sz="1100" dirty="0"/>
            </a:p>
          </p:txBody>
        </p:sp>
      </p:grpSp>
      <p:sp>
        <p:nvSpPr>
          <p:cNvPr id="32" name="Cloud Callout 31">
            <a:extLst>
              <a:ext uri="{FF2B5EF4-FFF2-40B4-BE49-F238E27FC236}">
                <a16:creationId xmlns:a16="http://schemas.microsoft.com/office/drawing/2014/main" id="{70523E33-86FF-1286-B984-92640E8F78FA}"/>
              </a:ext>
            </a:extLst>
          </p:cNvPr>
          <p:cNvSpPr/>
          <p:nvPr/>
        </p:nvSpPr>
        <p:spPr>
          <a:xfrm>
            <a:off x="5790131" y="5950072"/>
            <a:ext cx="3592844" cy="799369"/>
          </a:xfrm>
          <a:prstGeom prst="cloudCallout">
            <a:avLst>
              <a:gd name="adj1" fmla="val -75666"/>
              <a:gd name="adj2" fmla="val -10140"/>
            </a:avLst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FF0000"/>
                </a:solidFill>
              </a:rPr>
              <a:t>Sustainable treatment of stormwater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155BFE2C-6E1E-004C-1596-348824D1B843}"/>
              </a:ext>
            </a:extLst>
          </p:cNvPr>
          <p:cNvSpPr txBox="1"/>
          <p:nvPr/>
        </p:nvSpPr>
        <p:spPr>
          <a:xfrm>
            <a:off x="22313" y="5310876"/>
            <a:ext cx="4847036" cy="147732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b="1" u="sng" dirty="0"/>
              <a:t>Major Benefits:</a:t>
            </a:r>
          </a:p>
          <a:p>
            <a:r>
              <a:rPr lang="en-US" dirty="0"/>
              <a:t>     1- Converts tire waste to a useful resource</a:t>
            </a:r>
          </a:p>
          <a:p>
            <a:r>
              <a:rPr lang="en-US" dirty="0"/>
              <a:t>     2- Affordable and user-friendly solution</a:t>
            </a:r>
          </a:p>
          <a:p>
            <a:r>
              <a:rPr lang="en-US" dirty="0"/>
              <a:t>     3- Longer life span; less clogging; high porosity</a:t>
            </a:r>
          </a:p>
          <a:p>
            <a:r>
              <a:rPr lang="en-US" dirty="0"/>
              <a:t>     4- No floor space needed</a:t>
            </a: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5A72711A-0283-2ACD-3FFB-07CAB100E196}"/>
              </a:ext>
            </a:extLst>
          </p:cNvPr>
          <p:cNvGrpSpPr/>
          <p:nvPr/>
        </p:nvGrpSpPr>
        <p:grpSpPr>
          <a:xfrm>
            <a:off x="-232632" y="3182188"/>
            <a:ext cx="2809392" cy="1792423"/>
            <a:chOff x="-232632" y="3182188"/>
            <a:chExt cx="2809392" cy="1792423"/>
          </a:xfrm>
        </p:grpSpPr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91C678D7-0618-D345-8C43-3E2DB820A61D}"/>
                </a:ext>
              </a:extLst>
            </p:cNvPr>
            <p:cNvGrpSpPr/>
            <p:nvPr/>
          </p:nvGrpSpPr>
          <p:grpSpPr>
            <a:xfrm>
              <a:off x="-121537" y="3182188"/>
              <a:ext cx="2698297" cy="1792423"/>
              <a:chOff x="1437615" y="5141647"/>
              <a:chExt cx="2698297" cy="2180234"/>
            </a:xfrm>
          </p:grpSpPr>
          <p:pic>
            <p:nvPicPr>
              <p:cNvPr id="8" name="Picture 7" descr="A picture containing outdoor, ground, metalware, gear&#10;&#10;Description automatically generated">
                <a:extLst>
                  <a:ext uri="{FF2B5EF4-FFF2-40B4-BE49-F238E27FC236}">
                    <a16:creationId xmlns:a16="http://schemas.microsoft.com/office/drawing/2014/main" id="{514BD47D-0886-524D-A6F9-670B3CA6F42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612293" y="5441858"/>
                <a:ext cx="2068884" cy="1639688"/>
              </a:xfrm>
              <a:prstGeom prst="rect">
                <a:avLst/>
              </a:prstGeom>
            </p:spPr>
          </p:pic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59E8347A-4354-C843-80AA-9A77F8FD9CA0}"/>
                  </a:ext>
                </a:extLst>
              </p:cNvPr>
              <p:cNvSpPr txBox="1"/>
              <p:nvPr/>
            </p:nvSpPr>
            <p:spPr>
              <a:xfrm>
                <a:off x="1437615" y="5141647"/>
                <a:ext cx="2427637" cy="37436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b="1" dirty="0"/>
                  <a:t>Tire derived aggregate (TDA)</a:t>
                </a:r>
              </a:p>
            </p:txBody>
          </p:sp>
          <p:sp>
            <p:nvSpPr>
              <p:cNvPr id="24" name="Down Arrow 23">
                <a:extLst>
                  <a:ext uri="{FF2B5EF4-FFF2-40B4-BE49-F238E27FC236}">
                    <a16:creationId xmlns:a16="http://schemas.microsoft.com/office/drawing/2014/main" id="{83244F80-773F-CE47-9EFA-51092A70114D}"/>
                  </a:ext>
                </a:extLst>
              </p:cNvPr>
              <p:cNvSpPr/>
              <p:nvPr/>
            </p:nvSpPr>
            <p:spPr>
              <a:xfrm rot="16200000">
                <a:off x="3601359" y="5866930"/>
                <a:ext cx="491136" cy="577971"/>
              </a:xfrm>
              <a:prstGeom prst="downArrow">
                <a:avLst/>
              </a:prstGeom>
              <a:solidFill>
                <a:schemeClr val="bg1">
                  <a:lumMod val="85000"/>
                </a:schemeClr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EFFF41E8-0BA0-A647-A79C-82C090D2986E}"/>
                  </a:ext>
                </a:extLst>
              </p:cNvPr>
              <p:cNvSpPr txBox="1"/>
              <p:nvPr/>
            </p:nvSpPr>
            <p:spPr>
              <a:xfrm>
                <a:off x="1508849" y="6984950"/>
                <a:ext cx="2223350" cy="3369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b="1" dirty="0"/>
                  <a:t>1 waste tire/person/year in USA</a:t>
                </a:r>
              </a:p>
            </p:txBody>
          </p:sp>
        </p:grp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D1DD0C84-ECC0-CCBB-841C-0C620E266A44}"/>
                </a:ext>
              </a:extLst>
            </p:cNvPr>
            <p:cNvSpPr txBox="1"/>
            <p:nvPr/>
          </p:nvSpPr>
          <p:spPr>
            <a:xfrm>
              <a:off x="-232632" y="4312881"/>
              <a:ext cx="262523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</a:rPr>
                <a:t>TDA Industry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022A63EC-A862-5416-9CE5-E1EA136B7821}"/>
              </a:ext>
            </a:extLst>
          </p:cNvPr>
          <p:cNvGrpSpPr/>
          <p:nvPr/>
        </p:nvGrpSpPr>
        <p:grpSpPr>
          <a:xfrm>
            <a:off x="5709568" y="612075"/>
            <a:ext cx="6498910" cy="1999869"/>
            <a:chOff x="5709568" y="612075"/>
            <a:chExt cx="6498910" cy="1999869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0FB0B098-81C4-FE4D-A33C-72EB6924F60D}"/>
                </a:ext>
              </a:extLst>
            </p:cNvPr>
            <p:cNvGrpSpPr/>
            <p:nvPr/>
          </p:nvGrpSpPr>
          <p:grpSpPr>
            <a:xfrm>
              <a:off x="5709568" y="788607"/>
              <a:ext cx="6310568" cy="1823337"/>
              <a:chOff x="4751709" y="977841"/>
              <a:chExt cx="6310567" cy="1823337"/>
            </a:xfrm>
          </p:grpSpPr>
          <p:sp>
            <p:nvSpPr>
              <p:cNvPr id="28" name="Down Arrow 27">
                <a:extLst>
                  <a:ext uri="{FF2B5EF4-FFF2-40B4-BE49-F238E27FC236}">
                    <a16:creationId xmlns:a16="http://schemas.microsoft.com/office/drawing/2014/main" id="{540678A0-3348-4E45-BB94-6C32076B8960}"/>
                  </a:ext>
                </a:extLst>
              </p:cNvPr>
              <p:cNvSpPr/>
              <p:nvPr/>
            </p:nvSpPr>
            <p:spPr>
              <a:xfrm rot="16200000">
                <a:off x="7516263" y="1217725"/>
                <a:ext cx="430931" cy="1173316"/>
              </a:xfrm>
              <a:prstGeom prst="downArrow">
                <a:avLst/>
              </a:prstGeom>
              <a:solidFill>
                <a:schemeClr val="bg1">
                  <a:lumMod val="85000"/>
                </a:schemeClr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3" name="Cloud Callout 12">
                <a:extLst>
                  <a:ext uri="{FF2B5EF4-FFF2-40B4-BE49-F238E27FC236}">
                    <a16:creationId xmlns:a16="http://schemas.microsoft.com/office/drawing/2014/main" id="{584B3F21-80BE-8F4E-BA46-16591EF53174}"/>
                  </a:ext>
                </a:extLst>
              </p:cNvPr>
              <p:cNvSpPr/>
              <p:nvPr/>
            </p:nvSpPr>
            <p:spPr>
              <a:xfrm>
                <a:off x="4751709" y="1502125"/>
                <a:ext cx="2469106" cy="681730"/>
              </a:xfrm>
              <a:prstGeom prst="cloudCallout">
                <a:avLst>
                  <a:gd name="adj1" fmla="val 2204"/>
                  <a:gd name="adj2" fmla="val 135164"/>
                </a:avLst>
              </a:prstGeom>
              <a:solidFill>
                <a:schemeClr val="accent3">
                  <a:lumMod val="20000"/>
                  <a:lumOff val="80000"/>
                </a:schemeClr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b="1" dirty="0">
                    <a:solidFill>
                      <a:schemeClr val="tx1"/>
                    </a:solidFill>
                  </a:rPr>
                  <a:t>Phosphorous</a:t>
                </a:r>
              </a:p>
            </p:txBody>
          </p:sp>
          <p:pic>
            <p:nvPicPr>
              <p:cNvPr id="11" name="Picture 10" descr="A picture containing tree, outdoor, plant, nature&#10;&#10;Description automatically generated">
                <a:extLst>
                  <a:ext uri="{FF2B5EF4-FFF2-40B4-BE49-F238E27FC236}">
                    <a16:creationId xmlns:a16="http://schemas.microsoft.com/office/drawing/2014/main" id="{01D39B73-EE67-C346-B95E-DBF94C5E76B1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12517"/>
              <a:stretch/>
            </p:blipFill>
            <p:spPr>
              <a:xfrm>
                <a:off x="8292070" y="1202734"/>
                <a:ext cx="2770206" cy="1415198"/>
              </a:xfrm>
              <a:prstGeom prst="rect">
                <a:avLst/>
              </a:prstGeom>
            </p:spPr>
          </p:pic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751943A9-7A6F-9347-A59B-0C90217E9618}"/>
                  </a:ext>
                </a:extLst>
              </p:cNvPr>
              <p:cNvSpPr txBox="1"/>
              <p:nvPr/>
            </p:nvSpPr>
            <p:spPr>
              <a:xfrm>
                <a:off x="8652616" y="2270864"/>
                <a:ext cx="212801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b="1" dirty="0">
                    <a:solidFill>
                      <a:schemeClr val="bg1"/>
                    </a:solidFill>
                  </a:rPr>
                  <a:t>Polluted water body</a:t>
                </a:r>
              </a:p>
            </p:txBody>
          </p:sp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B78E999B-5D95-4E46-95CC-B7AA305AEB15}"/>
                  </a:ext>
                </a:extLst>
              </p:cNvPr>
              <p:cNvSpPr txBox="1"/>
              <p:nvPr/>
            </p:nvSpPr>
            <p:spPr>
              <a:xfrm>
                <a:off x="8645782" y="2539568"/>
                <a:ext cx="2000633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100" b="1" dirty="0"/>
                  <a:t>Image credit: </a:t>
                </a:r>
                <a:r>
                  <a:rPr lang="en-US" sz="1100" dirty="0" err="1"/>
                  <a:t>pca.state.mn.us</a:t>
                </a:r>
                <a:endParaRPr lang="en-US" sz="1100" dirty="0"/>
              </a:p>
            </p:txBody>
          </p:sp>
          <p:sp>
            <p:nvSpPr>
              <p:cNvPr id="20" name="Multiply 19">
                <a:extLst>
                  <a:ext uri="{FF2B5EF4-FFF2-40B4-BE49-F238E27FC236}">
                    <a16:creationId xmlns:a16="http://schemas.microsoft.com/office/drawing/2014/main" id="{D08B47C1-2E09-AD49-9C3B-4E0E516B4A15}"/>
                  </a:ext>
                </a:extLst>
              </p:cNvPr>
              <p:cNvSpPr/>
              <p:nvPr/>
            </p:nvSpPr>
            <p:spPr>
              <a:xfrm>
                <a:off x="7342392" y="977841"/>
                <a:ext cx="706525" cy="1586262"/>
              </a:xfrm>
              <a:prstGeom prst="mathMultiply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123480EA-D879-CF1B-9420-F47E5F34DF18}"/>
                </a:ext>
              </a:extLst>
            </p:cNvPr>
            <p:cNvSpPr txBox="1"/>
            <p:nvPr/>
          </p:nvSpPr>
          <p:spPr>
            <a:xfrm>
              <a:off x="9135332" y="612075"/>
              <a:ext cx="307314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/>
                <a:t>Existing treatment systems need a lot of money/maintenance/attention</a:t>
              </a: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7FCF0677-61EB-6473-36B4-FE897500B8FE}"/>
              </a:ext>
            </a:extLst>
          </p:cNvPr>
          <p:cNvGrpSpPr/>
          <p:nvPr/>
        </p:nvGrpSpPr>
        <p:grpSpPr>
          <a:xfrm>
            <a:off x="5513615" y="1798668"/>
            <a:ext cx="3746950" cy="3066461"/>
            <a:chOff x="5513615" y="1798668"/>
            <a:chExt cx="3746950" cy="3066461"/>
          </a:xfrm>
        </p:grpSpPr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B9296F98-235D-394D-ABAD-3234A0959683}"/>
                </a:ext>
              </a:extLst>
            </p:cNvPr>
            <p:cNvGrpSpPr/>
            <p:nvPr/>
          </p:nvGrpSpPr>
          <p:grpSpPr>
            <a:xfrm>
              <a:off x="5513615" y="1798668"/>
              <a:ext cx="3746950" cy="3066461"/>
              <a:chOff x="4494255" y="1438008"/>
              <a:chExt cx="3746950" cy="3066461"/>
            </a:xfrm>
          </p:grpSpPr>
          <p:grpSp>
            <p:nvGrpSpPr>
              <p:cNvPr id="22" name="Group 21">
                <a:extLst>
                  <a:ext uri="{FF2B5EF4-FFF2-40B4-BE49-F238E27FC236}">
                    <a16:creationId xmlns:a16="http://schemas.microsoft.com/office/drawing/2014/main" id="{9759D07E-9164-3A43-9228-30E850DB5CAB}"/>
                  </a:ext>
                </a:extLst>
              </p:cNvPr>
              <p:cNvGrpSpPr/>
              <p:nvPr/>
            </p:nvGrpSpPr>
            <p:grpSpPr>
              <a:xfrm>
                <a:off x="4494255" y="2852501"/>
                <a:ext cx="3746950" cy="1651968"/>
                <a:chOff x="4494255" y="2852501"/>
                <a:chExt cx="3746950" cy="1651968"/>
              </a:xfrm>
            </p:grpSpPr>
            <p:pic>
              <p:nvPicPr>
                <p:cNvPr id="10" name="Picture 9" descr="A picture containing text&#10;&#10;Description automatically generated">
                  <a:extLst>
                    <a:ext uri="{FF2B5EF4-FFF2-40B4-BE49-F238E27FC236}">
                      <a16:creationId xmlns:a16="http://schemas.microsoft.com/office/drawing/2014/main" id="{24E584B8-A75C-164E-9BB6-A8F155DF9D5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586653" y="2852501"/>
                  <a:ext cx="2831995" cy="1595136"/>
                </a:xfrm>
                <a:prstGeom prst="rect">
                  <a:avLst/>
                </a:prstGeom>
              </p:spPr>
            </p:pic>
            <p:sp>
              <p:nvSpPr>
                <p:cNvPr id="27" name="TextBox 26">
                  <a:extLst>
                    <a:ext uri="{FF2B5EF4-FFF2-40B4-BE49-F238E27FC236}">
                      <a16:creationId xmlns:a16="http://schemas.microsoft.com/office/drawing/2014/main" id="{75AE970C-1224-6B44-A592-C96B5888CD0D}"/>
                    </a:ext>
                  </a:extLst>
                </p:cNvPr>
                <p:cNvSpPr txBox="1"/>
                <p:nvPr/>
              </p:nvSpPr>
              <p:spPr>
                <a:xfrm>
                  <a:off x="4494255" y="4135137"/>
                  <a:ext cx="3041805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b="1" dirty="0">
                      <a:solidFill>
                        <a:schemeClr val="bg1"/>
                      </a:solidFill>
                    </a:rPr>
                    <a:t>Underground runoff chamber</a:t>
                  </a:r>
                </a:p>
              </p:txBody>
            </p:sp>
            <p:sp>
              <p:nvSpPr>
                <p:cNvPr id="19" name="Down Arrow 18">
                  <a:extLst>
                    <a:ext uri="{FF2B5EF4-FFF2-40B4-BE49-F238E27FC236}">
                      <a16:creationId xmlns:a16="http://schemas.microsoft.com/office/drawing/2014/main" id="{66AAE92E-B7DE-0144-B969-552F7B25A7AF}"/>
                    </a:ext>
                  </a:extLst>
                </p:cNvPr>
                <p:cNvSpPr/>
                <p:nvPr/>
              </p:nvSpPr>
              <p:spPr>
                <a:xfrm rot="16200000">
                  <a:off x="7396940" y="3083260"/>
                  <a:ext cx="430931" cy="1257598"/>
                </a:xfrm>
                <a:prstGeom prst="downArrow">
                  <a:avLst/>
                </a:prstGeom>
                <a:solidFill>
                  <a:schemeClr val="bg1">
                    <a:lumMod val="85000"/>
                  </a:schemeClr>
                </a:solidFill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</p:grpSp>
          <p:sp>
            <p:nvSpPr>
              <p:cNvPr id="17" name="Down Arrow 16">
                <a:extLst>
                  <a:ext uri="{FF2B5EF4-FFF2-40B4-BE49-F238E27FC236}">
                    <a16:creationId xmlns:a16="http://schemas.microsoft.com/office/drawing/2014/main" id="{8731BEF7-53BC-004B-A9F8-3E2B0D6653E1}"/>
                  </a:ext>
                </a:extLst>
              </p:cNvPr>
              <p:cNvSpPr/>
              <p:nvPr/>
            </p:nvSpPr>
            <p:spPr>
              <a:xfrm>
                <a:off x="5771587" y="1438008"/>
                <a:ext cx="451532" cy="1415198"/>
              </a:xfrm>
              <a:prstGeom prst="downArrow">
                <a:avLst/>
              </a:prstGeom>
              <a:solidFill>
                <a:schemeClr val="bg1">
                  <a:lumMod val="85000"/>
                </a:schemeClr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BE8F80E6-B41D-7226-D444-F196DCEB45F7}"/>
                </a:ext>
              </a:extLst>
            </p:cNvPr>
            <p:cNvSpPr txBox="1"/>
            <p:nvPr/>
          </p:nvSpPr>
          <p:spPr>
            <a:xfrm>
              <a:off x="6772848" y="4184264"/>
              <a:ext cx="74497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TDA</a:t>
              </a:r>
            </a:p>
          </p:txBody>
        </p:sp>
      </p:grpSp>
      <p:sp>
        <p:nvSpPr>
          <p:cNvPr id="48" name="TextBox 47">
            <a:extLst>
              <a:ext uri="{FF2B5EF4-FFF2-40B4-BE49-F238E27FC236}">
                <a16:creationId xmlns:a16="http://schemas.microsoft.com/office/drawing/2014/main" id="{58763660-BAC7-A874-C979-270CA43203FD}"/>
              </a:ext>
            </a:extLst>
          </p:cNvPr>
          <p:cNvSpPr txBox="1"/>
          <p:nvPr/>
        </p:nvSpPr>
        <p:spPr>
          <a:xfrm>
            <a:off x="-283779" y="72521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52418B4A-DCCC-8A90-CCB4-54F06190EE53}"/>
              </a:ext>
            </a:extLst>
          </p:cNvPr>
          <p:cNvSpPr txBox="1"/>
          <p:nvPr/>
        </p:nvSpPr>
        <p:spPr>
          <a:xfrm>
            <a:off x="8555420" y="6605816"/>
            <a:ext cx="284141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Landfilling permitted in only 8 states</a:t>
            </a:r>
          </a:p>
        </p:txBody>
      </p:sp>
    </p:spTree>
    <p:extLst>
      <p:ext uri="{BB962C8B-B14F-4D97-AF65-F5344CB8AC3E}">
        <p14:creationId xmlns:p14="http://schemas.microsoft.com/office/powerpoint/2010/main" val="32561294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32" grpId="0" animBg="1"/>
      <p:bldP spid="3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6DE3351-8E10-B046-BC7E-F1E1BBB601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80330" y="6577143"/>
            <a:ext cx="2743200" cy="365125"/>
          </a:xfrm>
        </p:spPr>
        <p:txBody>
          <a:bodyPr/>
          <a:lstStyle/>
          <a:p>
            <a:r>
              <a:rPr lang="en-US" b="1" dirty="0">
                <a:solidFill>
                  <a:schemeClr val="tx1"/>
                </a:solidFill>
              </a:rPr>
              <a:t>(6/7)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A4E242EA-801D-C941-91A2-3CF5B72B0AA0}"/>
              </a:ext>
            </a:extLst>
          </p:cNvPr>
          <p:cNvSpPr txBox="1">
            <a:spLocks/>
          </p:cNvSpPr>
          <p:nvPr/>
        </p:nvSpPr>
        <p:spPr>
          <a:xfrm>
            <a:off x="1" y="0"/>
            <a:ext cx="12192000" cy="612075"/>
          </a:xfrm>
          <a:prstGeom prst="rect">
            <a:avLst/>
          </a:prstGeom>
          <a:solidFill>
            <a:srgbClr val="008080"/>
          </a:solidFill>
        </p:spPr>
        <p:txBody>
          <a:bodyPr vert="horz" lIns="113699" tIns="56849" rIns="113699" bIns="56849" anchor="b" anchorCtr="0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US" sz="2800" dirty="0">
                <a:latin typeface="Bookman Old Style" panose="02050604050505020204" pitchFamily="18" charset="0"/>
              </a:rPr>
              <a:t>Lifespan estimation and prevention from leaching (</a:t>
            </a:r>
            <a:r>
              <a:rPr lang="en-US" sz="2800" dirty="0" err="1">
                <a:latin typeface="Bookman Old Style" panose="02050604050505020204" pitchFamily="18" charset="0"/>
              </a:rPr>
              <a:t>postdoc@UMN</a:t>
            </a:r>
            <a:r>
              <a:rPr lang="en-US" sz="2800" dirty="0">
                <a:latin typeface="Bookman Old Style" panose="02050604050505020204" pitchFamily="18" charset="0"/>
              </a:rPr>
              <a:t>)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E60BA3C0-EFAB-564C-A028-9CD8E22F15DD}"/>
              </a:ext>
            </a:extLst>
          </p:cNvPr>
          <p:cNvGrpSpPr/>
          <p:nvPr/>
        </p:nvGrpSpPr>
        <p:grpSpPr>
          <a:xfrm>
            <a:off x="3503241" y="1094546"/>
            <a:ext cx="2863320" cy="1376482"/>
            <a:chOff x="8179348" y="3255596"/>
            <a:chExt cx="2863320" cy="1376481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BAE6961C-85F2-1A44-A1B0-5D3BABE62862}"/>
                </a:ext>
              </a:extLst>
            </p:cNvPr>
            <p:cNvSpPr txBox="1"/>
            <p:nvPr/>
          </p:nvSpPr>
          <p:spPr>
            <a:xfrm>
              <a:off x="8179348" y="3255596"/>
              <a:ext cx="2863320" cy="1354216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28575"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After application</a:t>
              </a:r>
            </a:p>
            <a:p>
              <a:pPr marL="342891" indent="-342891">
                <a:buAutoNum type="arabicPeriod"/>
              </a:pPr>
              <a:r>
                <a:rPr lang="en-US" dirty="0"/>
                <a:t>Phosphorous adsorption </a:t>
              </a:r>
            </a:p>
            <a:p>
              <a:r>
                <a:rPr lang="en-US" sz="1000" b="1" dirty="0"/>
                <a:t>             </a:t>
              </a:r>
              <a:r>
                <a:rPr lang="en-US" sz="1400" dirty="0"/>
                <a:t>(below acceptable limit)</a:t>
              </a:r>
            </a:p>
            <a:p>
              <a:r>
                <a:rPr lang="en-US" dirty="0"/>
                <a:t>2.   Leaching of Fe, Zn</a:t>
              </a:r>
              <a:r>
                <a:rPr lang="en-US" sz="1000" dirty="0"/>
                <a:t> </a:t>
              </a:r>
              <a:r>
                <a:rPr lang="en-US" dirty="0"/>
                <a:t>and Cu       </a:t>
              </a:r>
              <a:endParaRPr lang="en-US" sz="1000" dirty="0"/>
            </a:p>
            <a:p>
              <a:r>
                <a:rPr lang="en-US" sz="1400" dirty="0"/>
                <a:t>         (new grant funded)</a:t>
              </a:r>
              <a:r>
                <a:rPr lang="en-US" sz="1000" dirty="0"/>
                <a:t>	</a:t>
              </a:r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E074CBC6-A62C-7147-8912-1CB7C4CEABE0}"/>
                </a:ext>
              </a:extLst>
            </p:cNvPr>
            <p:cNvSpPr/>
            <p:nvPr/>
          </p:nvSpPr>
          <p:spPr>
            <a:xfrm>
              <a:off x="8210275" y="3277861"/>
              <a:ext cx="2830892" cy="1354216"/>
            </a:xfrm>
            <a:prstGeom prst="rect">
              <a:avLst/>
            </a:prstGeom>
            <a:noFill/>
            <a:ln w="38100">
              <a:solidFill>
                <a:srgbClr val="FF00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7FCF0677-61EB-6473-36B4-FE897500B8FE}"/>
              </a:ext>
            </a:extLst>
          </p:cNvPr>
          <p:cNvGrpSpPr/>
          <p:nvPr/>
        </p:nvGrpSpPr>
        <p:grpSpPr>
          <a:xfrm>
            <a:off x="-3679" y="923229"/>
            <a:ext cx="3495486" cy="1651968"/>
            <a:chOff x="5513615" y="3213161"/>
            <a:chExt cx="3549627" cy="1651968"/>
          </a:xfrm>
        </p:grpSpPr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9759D07E-9164-3A43-9228-30E850DB5CAB}"/>
                </a:ext>
              </a:extLst>
            </p:cNvPr>
            <p:cNvGrpSpPr/>
            <p:nvPr/>
          </p:nvGrpSpPr>
          <p:grpSpPr>
            <a:xfrm>
              <a:off x="5513615" y="3213161"/>
              <a:ext cx="3549627" cy="1651968"/>
              <a:chOff x="4494255" y="2852501"/>
              <a:chExt cx="3549627" cy="1651968"/>
            </a:xfrm>
          </p:grpSpPr>
          <p:pic>
            <p:nvPicPr>
              <p:cNvPr id="10" name="Picture 9" descr="A picture containing text&#10;&#10;Description automatically generated">
                <a:extLst>
                  <a:ext uri="{FF2B5EF4-FFF2-40B4-BE49-F238E27FC236}">
                    <a16:creationId xmlns:a16="http://schemas.microsoft.com/office/drawing/2014/main" id="{24E584B8-A75C-164E-9BB6-A8F155DF9D5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586653" y="2852501"/>
                <a:ext cx="2831995" cy="1595136"/>
              </a:xfrm>
              <a:prstGeom prst="rect">
                <a:avLst/>
              </a:prstGeom>
            </p:spPr>
          </p:pic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75AE970C-1224-6B44-A592-C96B5888CD0D}"/>
                  </a:ext>
                </a:extLst>
              </p:cNvPr>
              <p:cNvSpPr txBox="1"/>
              <p:nvPr/>
            </p:nvSpPr>
            <p:spPr>
              <a:xfrm>
                <a:off x="4494255" y="4135137"/>
                <a:ext cx="304180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b="1" dirty="0">
                    <a:solidFill>
                      <a:schemeClr val="bg1"/>
                    </a:solidFill>
                  </a:rPr>
                  <a:t>Underground runoff chamber</a:t>
                </a:r>
              </a:p>
            </p:txBody>
          </p:sp>
          <p:sp>
            <p:nvSpPr>
              <p:cNvPr id="19" name="Down Arrow 18">
                <a:extLst>
                  <a:ext uri="{FF2B5EF4-FFF2-40B4-BE49-F238E27FC236}">
                    <a16:creationId xmlns:a16="http://schemas.microsoft.com/office/drawing/2014/main" id="{66AAE92E-B7DE-0144-B969-552F7B25A7AF}"/>
                  </a:ext>
                </a:extLst>
              </p:cNvPr>
              <p:cNvSpPr/>
              <p:nvPr/>
            </p:nvSpPr>
            <p:spPr>
              <a:xfrm rot="16200000">
                <a:off x="7199621" y="3083260"/>
                <a:ext cx="430931" cy="1257590"/>
              </a:xfrm>
              <a:prstGeom prst="downArrow">
                <a:avLst/>
              </a:prstGeom>
              <a:solidFill>
                <a:schemeClr val="bg1">
                  <a:lumMod val="85000"/>
                </a:schemeClr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BE8F80E6-B41D-7226-D444-F196DCEB45F7}"/>
                </a:ext>
              </a:extLst>
            </p:cNvPr>
            <p:cNvSpPr txBox="1"/>
            <p:nvPr/>
          </p:nvSpPr>
          <p:spPr>
            <a:xfrm>
              <a:off x="6772848" y="4184264"/>
              <a:ext cx="74497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TDA</a:t>
              </a:r>
            </a:p>
          </p:txBody>
        </p:sp>
      </p:grpSp>
      <p:sp>
        <p:nvSpPr>
          <p:cNvPr id="48" name="TextBox 47">
            <a:extLst>
              <a:ext uri="{FF2B5EF4-FFF2-40B4-BE49-F238E27FC236}">
                <a16:creationId xmlns:a16="http://schemas.microsoft.com/office/drawing/2014/main" id="{58763660-BAC7-A874-C979-270CA43203FD}"/>
              </a:ext>
            </a:extLst>
          </p:cNvPr>
          <p:cNvSpPr txBox="1"/>
          <p:nvPr/>
        </p:nvSpPr>
        <p:spPr>
          <a:xfrm>
            <a:off x="-283779" y="72521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sp>
        <p:nvSpPr>
          <p:cNvPr id="14" name="Down Arrow 18">
            <a:extLst>
              <a:ext uri="{FF2B5EF4-FFF2-40B4-BE49-F238E27FC236}">
                <a16:creationId xmlns:a16="http://schemas.microsoft.com/office/drawing/2014/main" id="{A23712EF-9036-4673-893F-397F2FDA683E}"/>
              </a:ext>
            </a:extLst>
          </p:cNvPr>
          <p:cNvSpPr/>
          <p:nvPr/>
        </p:nvSpPr>
        <p:spPr>
          <a:xfrm rot="16200000">
            <a:off x="7103971" y="892376"/>
            <a:ext cx="430931" cy="1841698"/>
          </a:xfrm>
          <a:prstGeom prst="downArrow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FA2E598-455C-4786-94BD-84F57D1D7B2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40286" y="765810"/>
            <a:ext cx="3842813" cy="278300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32EE08B-91B0-46E8-853B-185999A46B79}"/>
              </a:ext>
            </a:extLst>
          </p:cNvPr>
          <p:cNvSpPr txBox="1"/>
          <p:nvPr/>
        </p:nvSpPr>
        <p:spPr>
          <a:xfrm>
            <a:off x="9104057" y="742951"/>
            <a:ext cx="22844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Biofilm on TDA</a:t>
            </a:r>
            <a:endParaRPr lang="en-IN" sz="2400" b="1" dirty="0">
              <a:solidFill>
                <a:srgbClr val="FF000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CB22BB7-3FAC-4568-B8A1-A04A0C026BF7}"/>
              </a:ext>
            </a:extLst>
          </p:cNvPr>
          <p:cNvSpPr txBox="1"/>
          <p:nvPr/>
        </p:nvSpPr>
        <p:spPr>
          <a:xfrm>
            <a:off x="87310" y="6236931"/>
            <a:ext cx="11072262" cy="36933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b="1" dirty="0"/>
              <a:t>Quick note: Biofilms are reported to utilize metals through biosorption and </a:t>
            </a:r>
            <a:r>
              <a:rPr lang="en-US" b="1" dirty="0" err="1"/>
              <a:t>bioprecipitation</a:t>
            </a:r>
            <a:r>
              <a:rPr lang="en-US" b="1" dirty="0"/>
              <a:t> for their bodily needs.</a:t>
            </a:r>
            <a:endParaRPr lang="en-IN" b="1" dirty="0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F02D1C4B-CBB3-4A25-9598-082C4A79593D}"/>
              </a:ext>
            </a:extLst>
          </p:cNvPr>
          <p:cNvGrpSpPr/>
          <p:nvPr/>
        </p:nvGrpSpPr>
        <p:grpSpPr>
          <a:xfrm>
            <a:off x="8559301" y="4163515"/>
            <a:ext cx="3157614" cy="1346298"/>
            <a:chOff x="8179348" y="3255596"/>
            <a:chExt cx="3135997" cy="1146569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56858840-1343-4FF3-86A2-87F9601F47CD}"/>
                </a:ext>
              </a:extLst>
            </p:cNvPr>
            <p:cNvSpPr txBox="1"/>
            <p:nvPr/>
          </p:nvSpPr>
          <p:spPr>
            <a:xfrm>
              <a:off x="8179348" y="3255596"/>
              <a:ext cx="3135997" cy="1127101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28575"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2000" b="1" u="sng" dirty="0"/>
                <a:t>After biofilm growth:</a:t>
              </a:r>
            </a:p>
            <a:p>
              <a:r>
                <a:rPr lang="en-US" sz="1500" b="1" dirty="0"/>
                <a:t>1. Unchanged P sorption potential</a:t>
              </a:r>
            </a:p>
            <a:p>
              <a:r>
                <a:rPr lang="en-US" sz="1500" b="1" dirty="0"/>
                <a:t>     </a:t>
              </a:r>
              <a:r>
                <a:rPr lang="en-US" sz="1400" dirty="0"/>
                <a:t>(Below acceptable limit)</a:t>
              </a:r>
            </a:p>
            <a:p>
              <a:r>
                <a:rPr lang="en-US" sz="1600" b="1" dirty="0"/>
                <a:t>2. </a:t>
              </a:r>
              <a:r>
                <a:rPr lang="en-US" sz="1500" b="1" dirty="0"/>
                <a:t>Checked metal Leaching from TDA</a:t>
              </a:r>
            </a:p>
            <a:p>
              <a:r>
                <a:rPr lang="en-US" sz="1400" dirty="0"/>
                <a:t>      (Below USEPA recommended limits)</a:t>
              </a:r>
              <a:endParaRPr lang="en-US" sz="1000" dirty="0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EF9E0164-689A-48D3-A528-7DEE9B8AE411}"/>
                </a:ext>
              </a:extLst>
            </p:cNvPr>
            <p:cNvSpPr/>
            <p:nvPr/>
          </p:nvSpPr>
          <p:spPr>
            <a:xfrm>
              <a:off x="8210275" y="3277861"/>
              <a:ext cx="3105068" cy="1124304"/>
            </a:xfrm>
            <a:prstGeom prst="rect">
              <a:avLst/>
            </a:prstGeom>
            <a:noFill/>
            <a:ln w="38100">
              <a:solidFill>
                <a:srgbClr val="FF00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5" name="Down Arrow 18">
            <a:extLst>
              <a:ext uri="{FF2B5EF4-FFF2-40B4-BE49-F238E27FC236}">
                <a16:creationId xmlns:a16="http://schemas.microsoft.com/office/drawing/2014/main" id="{28D41933-C2EE-4D37-B44A-41330AB1F1C1}"/>
              </a:ext>
            </a:extLst>
          </p:cNvPr>
          <p:cNvSpPr/>
          <p:nvPr/>
        </p:nvSpPr>
        <p:spPr>
          <a:xfrm>
            <a:off x="9911936" y="3530094"/>
            <a:ext cx="430931" cy="717684"/>
          </a:xfrm>
          <a:prstGeom prst="downArrow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F339E7DB-8A3B-4E10-92EB-15233E89091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843199"/>
            <a:ext cx="6211614" cy="276497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E514920-106C-47E0-B900-DF91B6439374}"/>
              </a:ext>
            </a:extLst>
          </p:cNvPr>
          <p:cNvSpPr txBox="1"/>
          <p:nvPr/>
        </p:nvSpPr>
        <p:spPr>
          <a:xfrm>
            <a:off x="-21020" y="5576647"/>
            <a:ext cx="6684579" cy="52322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/>
              <a:t>72 flushes are representative of 8-9 years of storms in the mid-west USA</a:t>
            </a:r>
          </a:p>
          <a:p>
            <a:pPr algn="ctr"/>
            <a:r>
              <a:rPr lang="en-US" sz="1200" b="1" dirty="0"/>
              <a:t>(Calculated using the last 30 years of rainfall data; storm is considered @ 0.5 inches rain/hour)</a:t>
            </a:r>
            <a:endParaRPr lang="en-IN" sz="1200" b="1" dirty="0"/>
          </a:p>
        </p:txBody>
      </p:sp>
      <p:sp>
        <p:nvSpPr>
          <p:cNvPr id="17" name="Cloud Callout 31">
            <a:extLst>
              <a:ext uri="{FF2B5EF4-FFF2-40B4-BE49-F238E27FC236}">
                <a16:creationId xmlns:a16="http://schemas.microsoft.com/office/drawing/2014/main" id="{186CC871-5A14-4441-94A7-1747982D565B}"/>
              </a:ext>
            </a:extLst>
          </p:cNvPr>
          <p:cNvSpPr/>
          <p:nvPr/>
        </p:nvSpPr>
        <p:spPr>
          <a:xfrm>
            <a:off x="6211614" y="2716313"/>
            <a:ext cx="2183577" cy="1226939"/>
          </a:xfrm>
          <a:prstGeom prst="cloudCallout">
            <a:avLst>
              <a:gd name="adj1" fmla="val -14801"/>
              <a:gd name="adj2" fmla="val -119401"/>
            </a:avLst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rgbClr val="FF0000"/>
                </a:solidFill>
              </a:rPr>
              <a:t>How to prevent leaching from TDA?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1A391BD-BCBF-B84E-D5AB-CE1F4B2DDFEB}"/>
              </a:ext>
            </a:extLst>
          </p:cNvPr>
          <p:cNvSpPr txBox="1"/>
          <p:nvPr/>
        </p:nvSpPr>
        <p:spPr>
          <a:xfrm>
            <a:off x="0" y="6630860"/>
            <a:ext cx="855930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Selected output: </a:t>
            </a:r>
            <a:r>
              <a:rPr lang="en-US" sz="1200" dirty="0">
                <a:solidFill>
                  <a:srgbClr val="FF0000"/>
                </a:solidFill>
                <a:highlight>
                  <a:srgbClr val="FFFF00"/>
                </a:highlight>
              </a:rPr>
              <a:t>Singh &amp; Gulliver, (2025). Water Research 257, 121716</a:t>
            </a:r>
            <a:r>
              <a:rPr lang="en-US" sz="1200" dirty="0">
                <a:solidFill>
                  <a:srgbClr val="FF0000"/>
                </a:solidFill>
              </a:rPr>
              <a:t>. </a:t>
            </a:r>
            <a:r>
              <a:rPr lang="en-US" sz="1200" dirty="0">
                <a:solidFill>
                  <a:srgbClr val="FF0000"/>
                </a:solidFill>
                <a:highlight>
                  <a:srgbClr val="FFFF00"/>
                </a:highlight>
              </a:rPr>
              <a:t>Singh et al., (2023). Journal of Cleaner Production 395, 136428</a:t>
            </a:r>
            <a:r>
              <a:rPr lang="en-US" sz="1200" dirty="0">
                <a:solidFill>
                  <a:srgbClr val="FF0000"/>
                </a:solidFill>
              </a:rPr>
              <a:t>. </a:t>
            </a:r>
            <a:endParaRPr lang="en-IN" sz="1200" dirty="0">
              <a:solidFill>
                <a:srgbClr val="FF00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E7EB8D8-0D0C-73C9-1C69-1C97CC3D237A}"/>
              </a:ext>
            </a:extLst>
          </p:cNvPr>
          <p:cNvSpPr txBox="1"/>
          <p:nvPr/>
        </p:nvSpPr>
        <p:spPr>
          <a:xfrm>
            <a:off x="8119970" y="5636878"/>
            <a:ext cx="38428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highlight>
                  <a:srgbClr val="FFFF00"/>
                </a:highlight>
              </a:rPr>
              <a:t>Working on: limiting MPs release</a:t>
            </a:r>
          </a:p>
        </p:txBody>
      </p:sp>
    </p:spTree>
    <p:extLst>
      <p:ext uri="{BB962C8B-B14F-4D97-AF65-F5344CB8AC3E}">
        <p14:creationId xmlns:p14="http://schemas.microsoft.com/office/powerpoint/2010/main" val="26825949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3" grpId="0"/>
      <p:bldP spid="6" grpId="0" animBg="1"/>
      <p:bldP spid="25" grpId="0" animBg="1"/>
      <p:bldP spid="7" grpId="0" animBg="1"/>
      <p:bldP spid="17" grpId="0" animBg="1"/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80D17A6A-3E96-3DA0-4B03-D352AD5D75F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439" y="862016"/>
            <a:ext cx="2864500" cy="1983272"/>
          </a:xfr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68FE5F3A-2147-B41A-6D36-D3B0BE81F159}"/>
              </a:ext>
            </a:extLst>
          </p:cNvPr>
          <p:cNvSpPr txBox="1">
            <a:spLocks/>
          </p:cNvSpPr>
          <p:nvPr/>
        </p:nvSpPr>
        <p:spPr>
          <a:xfrm>
            <a:off x="-1" y="-20423"/>
            <a:ext cx="12192001" cy="647700"/>
          </a:xfrm>
          <a:prstGeom prst="rect">
            <a:avLst/>
          </a:prstGeom>
          <a:solidFill>
            <a:srgbClr val="008080"/>
          </a:solidFill>
        </p:spPr>
        <p:txBody>
          <a:bodyPr vert="horz" lIns="113699" tIns="56849" rIns="113699" bIns="56849" anchor="b" anchorCtr="0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defTabSz="914377">
              <a:defRPr/>
            </a:pPr>
            <a:r>
              <a:rPr lang="en-US" sz="2800" dirty="0">
                <a:solidFill>
                  <a:sysClr val="window" lastClr="FFFFFF"/>
                </a:solidFill>
                <a:latin typeface="Bookman Old Style" panose="02050604050505020204" pitchFamily="18" charset="0"/>
                <a:ea typeface=""/>
                <a:cs typeface=""/>
              </a:rPr>
              <a:t>PhD Students work at IITR- </a:t>
            </a:r>
            <a:r>
              <a:rPr lang="en-US" sz="2800" dirty="0" err="1">
                <a:solidFill>
                  <a:sysClr val="window" lastClr="FFFFFF"/>
                </a:solidFill>
                <a:latin typeface="Bookman Old Style" panose="02050604050505020204" pitchFamily="18" charset="0"/>
                <a:ea typeface=""/>
                <a:cs typeface=""/>
              </a:rPr>
              <a:t>MAvF</a:t>
            </a:r>
            <a:r>
              <a:rPr lang="en-US" sz="2800" dirty="0">
                <a:solidFill>
                  <a:sysClr val="window" lastClr="FFFFFF"/>
                </a:solidFill>
                <a:latin typeface="Bookman Old Style" panose="02050604050505020204" pitchFamily="18" charset="0"/>
                <a:ea typeface=""/>
                <a:cs typeface=""/>
              </a:rPr>
              <a:t> for Cattle feedlot runoff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0693778-8D33-570D-808B-0277E1BC3235}"/>
              </a:ext>
            </a:extLst>
          </p:cNvPr>
          <p:cNvSpPr txBox="1"/>
          <p:nvPr/>
        </p:nvSpPr>
        <p:spPr>
          <a:xfrm>
            <a:off x="331532" y="2785591"/>
            <a:ext cx="18746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Cattle shed runoff</a:t>
            </a:r>
          </a:p>
        </p:txBody>
      </p:sp>
      <p:sp>
        <p:nvSpPr>
          <p:cNvPr id="9" name="Down Arrow 8">
            <a:extLst>
              <a:ext uri="{FF2B5EF4-FFF2-40B4-BE49-F238E27FC236}">
                <a16:creationId xmlns:a16="http://schemas.microsoft.com/office/drawing/2014/main" id="{F173BD13-6EC4-5ABE-46DA-E245986CC2BA}"/>
              </a:ext>
            </a:extLst>
          </p:cNvPr>
          <p:cNvSpPr/>
          <p:nvPr/>
        </p:nvSpPr>
        <p:spPr>
          <a:xfrm rot="16200000">
            <a:off x="3102855" y="1523561"/>
            <a:ext cx="430931" cy="876963"/>
          </a:xfrm>
          <a:prstGeom prst="downArrow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210201D-6B2F-C615-141E-8B12021F7418}"/>
              </a:ext>
            </a:extLst>
          </p:cNvPr>
          <p:cNvGrpSpPr/>
          <p:nvPr/>
        </p:nvGrpSpPr>
        <p:grpSpPr>
          <a:xfrm>
            <a:off x="3227055" y="627277"/>
            <a:ext cx="4042966" cy="2599399"/>
            <a:chOff x="3227055" y="627277"/>
            <a:chExt cx="4042966" cy="2599399"/>
          </a:xfrm>
        </p:grpSpPr>
        <p:graphicFrame>
          <p:nvGraphicFramePr>
            <p:cNvPr id="10" name="Diagram 9">
              <a:extLst>
                <a:ext uri="{FF2B5EF4-FFF2-40B4-BE49-F238E27FC236}">
                  <a16:creationId xmlns:a16="http://schemas.microsoft.com/office/drawing/2014/main" id="{9A2B6945-4032-33ED-21ED-50DEFD1C1444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1203570916"/>
                </p:ext>
              </p:extLst>
            </p:nvPr>
          </p:nvGraphicFramePr>
          <p:xfrm>
            <a:off x="3227055" y="627277"/>
            <a:ext cx="4042966" cy="2461800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3" r:lo="rId4" r:qs="rId5" r:cs="rId6"/>
            </a:graphicData>
          </a:graphic>
        </p:graphicFrame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1AC3F616-AE44-61F6-8DC3-09F47669F20A}"/>
                </a:ext>
              </a:extLst>
            </p:cNvPr>
            <p:cNvSpPr/>
            <p:nvPr/>
          </p:nvSpPr>
          <p:spPr>
            <a:xfrm>
              <a:off x="3867806" y="637788"/>
              <a:ext cx="2773617" cy="2588888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</p:grpSp>
      <p:sp>
        <p:nvSpPr>
          <p:cNvPr id="13" name="Down Arrow 12">
            <a:extLst>
              <a:ext uri="{FF2B5EF4-FFF2-40B4-BE49-F238E27FC236}">
                <a16:creationId xmlns:a16="http://schemas.microsoft.com/office/drawing/2014/main" id="{FAD35B8B-DD93-3249-753B-28DEEC89F6C9}"/>
              </a:ext>
            </a:extLst>
          </p:cNvPr>
          <p:cNvSpPr/>
          <p:nvPr/>
        </p:nvSpPr>
        <p:spPr>
          <a:xfrm rot="16200000">
            <a:off x="7977348" y="384837"/>
            <a:ext cx="430931" cy="3016473"/>
          </a:xfrm>
          <a:prstGeom prst="downArrow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A20D539-3AFA-D931-8488-9AC2BBC89A8A}"/>
              </a:ext>
            </a:extLst>
          </p:cNvPr>
          <p:cNvSpPr/>
          <p:nvPr/>
        </p:nvSpPr>
        <p:spPr>
          <a:xfrm>
            <a:off x="9680030" y="1671951"/>
            <a:ext cx="2214750" cy="40977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>
                <a:solidFill>
                  <a:schemeClr val="tx1"/>
                </a:solidFill>
              </a:rPr>
              <a:t>Preliminary research</a:t>
            </a:r>
          </a:p>
        </p:txBody>
      </p:sp>
      <p:sp>
        <p:nvSpPr>
          <p:cNvPr id="15" name="Cloud Callout 31">
            <a:extLst>
              <a:ext uri="{FF2B5EF4-FFF2-40B4-BE49-F238E27FC236}">
                <a16:creationId xmlns:a16="http://schemas.microsoft.com/office/drawing/2014/main" id="{A9A39EEE-B919-43F9-68D1-83B42E822395}"/>
              </a:ext>
            </a:extLst>
          </p:cNvPr>
          <p:cNvSpPr/>
          <p:nvPr/>
        </p:nvSpPr>
        <p:spPr>
          <a:xfrm>
            <a:off x="7238999" y="659965"/>
            <a:ext cx="2743201" cy="914401"/>
          </a:xfrm>
          <a:prstGeom prst="cloudCallout">
            <a:avLst>
              <a:gd name="adj1" fmla="val -81822"/>
              <a:gd name="adj2" fmla="val 39463"/>
            </a:avLst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solidFill>
                  <a:schemeClr val="tx1"/>
                </a:solidFill>
              </a:rPr>
              <a:t>Antibiotics disturb/kill the microbial community resulting in unwanted microbes/pathogens </a:t>
            </a:r>
          </a:p>
        </p:txBody>
      </p:sp>
      <p:sp>
        <p:nvSpPr>
          <p:cNvPr id="16" name="Down Arrow 15">
            <a:extLst>
              <a:ext uri="{FF2B5EF4-FFF2-40B4-BE49-F238E27FC236}">
                <a16:creationId xmlns:a16="http://schemas.microsoft.com/office/drawing/2014/main" id="{DB0C5411-AC37-2418-A1F9-A45C41B6336C}"/>
              </a:ext>
            </a:extLst>
          </p:cNvPr>
          <p:cNvSpPr/>
          <p:nvPr/>
        </p:nvSpPr>
        <p:spPr>
          <a:xfrm>
            <a:off x="10387422" y="2081727"/>
            <a:ext cx="430931" cy="700501"/>
          </a:xfrm>
          <a:prstGeom prst="downArrow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46C2C49-39BC-DEC5-51F7-89CD3270EE0F}"/>
              </a:ext>
            </a:extLst>
          </p:cNvPr>
          <p:cNvSpPr txBox="1"/>
          <p:nvPr/>
        </p:nvSpPr>
        <p:spPr>
          <a:xfrm>
            <a:off x="8144281" y="4666770"/>
            <a:ext cx="4079249" cy="40011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/>
              <a:t>Comparison between plant types; Analysis of the roles of plants and earthworms for antibiotics and pollutant removal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39F5A5C-A87F-2F4C-6D85-F9F1CD22B33C}"/>
              </a:ext>
            </a:extLst>
          </p:cNvPr>
          <p:cNvSpPr txBox="1"/>
          <p:nvPr/>
        </p:nvSpPr>
        <p:spPr>
          <a:xfrm>
            <a:off x="278997" y="5469601"/>
            <a:ext cx="4700409" cy="110799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600" b="1" u="sng" dirty="0"/>
              <a:t>Summary: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Suboptimal antibiotics (AB) removal for ampicillin, erythromycin and oxytetracycline.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Need for enhancement of AB removal from MAVF.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2E1B4472-0439-2545-63AE-D3FD91F3CB9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1918036"/>
              </p:ext>
            </p:extLst>
          </p:nvPr>
        </p:nvGraphicFramePr>
        <p:xfrm>
          <a:off x="80216" y="3281270"/>
          <a:ext cx="5931979" cy="2133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6540">
                  <a:extLst>
                    <a:ext uri="{9D8B030D-6E8A-4147-A177-3AD203B41FA5}">
                      <a16:colId xmlns:a16="http://schemas.microsoft.com/office/drawing/2014/main" val="715630060"/>
                    </a:ext>
                  </a:extLst>
                </a:gridCol>
                <a:gridCol w="1629103">
                  <a:extLst>
                    <a:ext uri="{9D8B030D-6E8A-4147-A177-3AD203B41FA5}">
                      <a16:colId xmlns:a16="http://schemas.microsoft.com/office/drawing/2014/main" val="2288019829"/>
                    </a:ext>
                  </a:extLst>
                </a:gridCol>
                <a:gridCol w="1542664">
                  <a:extLst>
                    <a:ext uri="{9D8B030D-6E8A-4147-A177-3AD203B41FA5}">
                      <a16:colId xmlns:a16="http://schemas.microsoft.com/office/drawing/2014/main" val="3443277555"/>
                    </a:ext>
                  </a:extLst>
                </a:gridCol>
                <a:gridCol w="943672">
                  <a:extLst>
                    <a:ext uri="{9D8B030D-6E8A-4147-A177-3AD203B41FA5}">
                      <a16:colId xmlns:a16="http://schemas.microsoft.com/office/drawing/2014/main" val="3882025447"/>
                    </a:ext>
                  </a:extLst>
                </a:gridCol>
              </a:tblGrid>
              <a:tr h="266036">
                <a:tc rowSpan="2"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Antibiotics type</a:t>
                      </a:r>
                      <a:endParaRPr lang="en-IN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1400" i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Removal efficiency (%)</a:t>
                      </a:r>
                      <a:endParaRPr lang="en-IN" sz="1400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2435092"/>
                  </a:ext>
                </a:extLst>
              </a:tr>
              <a:tr h="266036"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MaVF-</a:t>
                      </a:r>
                      <a:r>
                        <a:rPr lang="en-US" sz="1400" b="1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Canna</a:t>
                      </a:r>
                      <a:endParaRPr lang="en-IN" sz="1400" b="1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MaVF-</a:t>
                      </a:r>
                      <a:r>
                        <a:rPr lang="en-US" sz="1400" b="1" i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Sacch</a:t>
                      </a:r>
                      <a:endParaRPr lang="en-IN" sz="1400" b="1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VF</a:t>
                      </a:r>
                      <a:endParaRPr lang="en-IN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5569326"/>
                  </a:ext>
                </a:extLst>
              </a:tr>
              <a:tr h="266036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Erythromycin</a:t>
                      </a:r>
                      <a:endParaRPr lang="en-IN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36.2±6.6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30±0.9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25.7±3.4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471196991"/>
                  </a:ext>
                </a:extLst>
              </a:tr>
              <a:tr h="266036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Oxacillin</a:t>
                      </a:r>
                      <a:endParaRPr lang="en-IN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54.6±10.2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49.9±8.1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45.3±8.8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33799406"/>
                  </a:ext>
                </a:extLst>
              </a:tr>
              <a:tr h="266036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Oxytetracycline</a:t>
                      </a:r>
                      <a:endParaRPr lang="en-IN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39.9±7.7</a:t>
                      </a:r>
                      <a:endParaRPr lang="en-IN" sz="12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36.7±8</a:t>
                      </a:r>
                      <a:endParaRPr lang="en-IN" sz="12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24.6±1.2</a:t>
                      </a:r>
                      <a:endParaRPr lang="en-IN" sz="12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284379539"/>
                  </a:ext>
                </a:extLst>
              </a:tr>
              <a:tr h="266036">
                <a:tc>
                  <a:txBody>
                    <a:bodyPr/>
                    <a:lstStyle/>
                    <a:p>
                      <a:r>
                        <a:rPr lang="en-US" sz="1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Sulfadimethoxine</a:t>
                      </a:r>
                      <a:endParaRPr lang="en-IN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50.7±5.3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42.2±4.8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39±7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347053326"/>
                  </a:ext>
                </a:extLst>
              </a:tr>
              <a:tr h="272762">
                <a:tc>
                  <a:txBody>
                    <a:bodyPr/>
                    <a:lstStyle/>
                    <a:p>
                      <a:r>
                        <a:rPr lang="en-IN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Ampicillin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3.2±0.9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2±1.27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1.3±1.1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810450535"/>
                  </a:ext>
                </a:extLst>
              </a:tr>
            </a:tbl>
          </a:graphicData>
        </a:graphic>
      </p:graphicFrame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D99ED4C2-F80B-4592-5F97-2F22ECEDDF32}"/>
              </a:ext>
            </a:extLst>
          </p:cNvPr>
          <p:cNvSpPr/>
          <p:nvPr/>
        </p:nvSpPr>
        <p:spPr>
          <a:xfrm>
            <a:off x="2144598" y="5084143"/>
            <a:ext cx="3846786" cy="330727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F788C2D-B7B4-51EE-7485-DB454F8C90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992311" y="2761646"/>
            <a:ext cx="4199689" cy="1973007"/>
          </a:xfrm>
          <a:prstGeom prst="rect">
            <a:avLst/>
          </a:prstGeom>
        </p:spPr>
      </p:pic>
      <p:sp>
        <p:nvSpPr>
          <p:cNvPr id="17" name="Slide Number Placeholder 3">
            <a:extLst>
              <a:ext uri="{FF2B5EF4-FFF2-40B4-BE49-F238E27FC236}">
                <a16:creationId xmlns:a16="http://schemas.microsoft.com/office/drawing/2014/main" id="{AC3CDBDD-CDA6-69F5-EE79-A620F36D43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80330" y="6577143"/>
            <a:ext cx="2743200" cy="365125"/>
          </a:xfrm>
        </p:spPr>
        <p:txBody>
          <a:bodyPr/>
          <a:lstStyle/>
          <a:p>
            <a:r>
              <a:rPr lang="en-US" b="1" dirty="0">
                <a:solidFill>
                  <a:schemeClr val="tx1"/>
                </a:solidFill>
              </a:rPr>
              <a:t>(7/7)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17597DF-9401-4772-8301-633FAA2A45F6}"/>
              </a:ext>
            </a:extLst>
          </p:cNvPr>
          <p:cNvSpPr txBox="1"/>
          <p:nvPr/>
        </p:nvSpPr>
        <p:spPr>
          <a:xfrm>
            <a:off x="-77453" y="6618481"/>
            <a:ext cx="1089580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Selected output: </a:t>
            </a:r>
            <a:r>
              <a:rPr lang="en-US" sz="1200" dirty="0">
                <a:solidFill>
                  <a:srgbClr val="FF0000"/>
                </a:solidFill>
                <a:highlight>
                  <a:srgbClr val="FFFF00"/>
                </a:highlight>
              </a:rPr>
              <a:t>Singh et al., (2025). Process Safety and Environmental Protection 204, 108030</a:t>
            </a:r>
            <a:r>
              <a:rPr lang="en-US" sz="1200" dirty="0">
                <a:solidFill>
                  <a:srgbClr val="FF0000"/>
                </a:solidFill>
              </a:rPr>
              <a:t>. </a:t>
            </a:r>
            <a:r>
              <a:rPr lang="en-US" sz="1200" dirty="0">
                <a:solidFill>
                  <a:srgbClr val="FF0000"/>
                </a:solidFill>
                <a:highlight>
                  <a:srgbClr val="FFFF00"/>
                </a:highlight>
              </a:rPr>
              <a:t>Kumar et al., (2026). Journal of Water Process engineering 86,109896.</a:t>
            </a:r>
            <a:endParaRPr lang="en-IN" sz="1200" dirty="0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F3C972A-F9C6-4B66-B3B9-114DDB9F0419}"/>
              </a:ext>
            </a:extLst>
          </p:cNvPr>
          <p:cNvSpPr txBox="1"/>
          <p:nvPr/>
        </p:nvSpPr>
        <p:spPr>
          <a:xfrm>
            <a:off x="6301567" y="5223446"/>
            <a:ext cx="5810217" cy="135421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b="1" u="sng" dirty="0"/>
              <a:t>Next course of action: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Assess impact on Microbial flora within the system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Optimize the proposed treatment system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err="1"/>
              <a:t>Analyse</a:t>
            </a:r>
            <a:r>
              <a:rPr lang="en-US" sz="1600" dirty="0"/>
              <a:t> the impact on GHG emission due to inclusion of electroactive microbes through MFC</a:t>
            </a:r>
          </a:p>
        </p:txBody>
      </p:sp>
    </p:spTree>
    <p:extLst>
      <p:ext uri="{BB962C8B-B14F-4D97-AF65-F5344CB8AC3E}">
        <p14:creationId xmlns:p14="http://schemas.microsoft.com/office/powerpoint/2010/main" val="11474922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6" grpId="0" animBg="1"/>
      <p:bldP spid="18" grpId="0" animBg="1"/>
      <p:bldP spid="23" grpId="0" animBg="1"/>
      <p:bldP spid="3" grpId="0" animBg="1"/>
      <p:bldP spid="2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15195" y="2713703"/>
            <a:ext cx="6561611" cy="1430595"/>
          </a:xfrm>
        </p:spPr>
        <p:txBody>
          <a:bodyPr>
            <a:normAutofit fontScale="25000" lnSpcReduction="20000"/>
          </a:bodyPr>
          <a:lstStyle/>
          <a:p>
            <a:pPr marL="0" indent="0" algn="ctr">
              <a:buNone/>
            </a:pPr>
            <a:endParaRPr lang="en-US" dirty="0">
              <a:latin typeface="Bookman Old Style" panose="02050604050505020204" pitchFamily="18" charset="0"/>
            </a:endParaRPr>
          </a:p>
          <a:p>
            <a:pPr marL="0" indent="0" algn="ctr">
              <a:buNone/>
            </a:pPr>
            <a:endParaRPr lang="en-US" dirty="0">
              <a:latin typeface="Bookman Old Style" panose="02050604050505020204" pitchFamily="18" charset="0"/>
            </a:endParaRPr>
          </a:p>
          <a:p>
            <a:pPr marL="0" indent="0" algn="ctr">
              <a:buNone/>
            </a:pPr>
            <a:r>
              <a:rPr lang="en-US" sz="35199" b="1" dirty="0">
                <a:solidFill>
                  <a:schemeClr val="accent1">
                    <a:lumMod val="75000"/>
                  </a:schemeClr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Thank You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3136952" y="3973835"/>
            <a:ext cx="5515897" cy="1430595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en-US" dirty="0">
              <a:latin typeface="Bookman Old Style" panose="02050604050505020204" pitchFamily="18" charset="0"/>
            </a:endParaRPr>
          </a:p>
          <a:p>
            <a:pPr marL="0" indent="0" algn="ctr">
              <a:buNone/>
            </a:pPr>
            <a:r>
              <a:rPr lang="en-US" sz="4800" dirty="0">
                <a:latin typeface="Bookman Old Style" panose="02050604050505020204" pitchFamily="18" charset="0"/>
                <a:cs typeface="Times New Roman" panose="02020603050405020304" pitchFamily="18" charset="0"/>
              </a:rPr>
              <a:t>Questions?</a:t>
            </a:r>
            <a:r>
              <a:rPr lang="en-US" sz="6600" dirty="0">
                <a:latin typeface="Bookman Old Style" panose="02050604050505020204" pitchFamily="18" charset="0"/>
                <a:cs typeface="Times New Roman" panose="02020603050405020304" pitchFamily="18" charset="0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25587329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D02685-3DC5-8E36-6734-7BC1C4443E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61FE58E-48EB-53DD-709A-0B3A4E4C374A}"/>
              </a:ext>
            </a:extLst>
          </p:cNvPr>
          <p:cNvSpPr txBox="1"/>
          <p:nvPr/>
        </p:nvSpPr>
        <p:spPr>
          <a:xfrm>
            <a:off x="1540914" y="644477"/>
            <a:ext cx="6111113" cy="461665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PhD Students                                       </a:t>
            </a:r>
            <a:endParaRPr lang="en-IN" sz="2400" b="1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9F02E9C-B02C-5784-352A-E79C7E9C43A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9574" y="1152942"/>
            <a:ext cx="1250562" cy="138159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8839CEC-1166-6FFD-BEB8-240C3F1BCCE2}"/>
              </a:ext>
            </a:extLst>
          </p:cNvPr>
          <p:cNvSpPr txBox="1"/>
          <p:nvPr/>
        </p:nvSpPr>
        <p:spPr>
          <a:xfrm>
            <a:off x="4625041" y="2441471"/>
            <a:ext cx="321890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/>
              <a:t>Mr. Ankit Kumar </a:t>
            </a:r>
            <a:r>
              <a:rPr lang="en-US" sz="1400" b="1" dirty="0"/>
              <a:t>(MSc Geology)</a:t>
            </a:r>
          </a:p>
          <a:p>
            <a:pPr algn="ctr"/>
            <a:r>
              <a:rPr lang="en-US" sz="1200" dirty="0"/>
              <a:t>Jointly Supervised</a:t>
            </a:r>
          </a:p>
          <a:p>
            <a:pPr algn="ctr"/>
            <a:r>
              <a:rPr lang="en-US" sz="1200" dirty="0"/>
              <a:t>Junior research fellow (August 2024- till date)</a:t>
            </a:r>
          </a:p>
          <a:p>
            <a:pPr algn="ctr"/>
            <a:r>
              <a:rPr lang="en-US" sz="1200" dirty="0"/>
              <a:t>Project: Enhanced nutrient removal &amp; reduced GHG emission from </a:t>
            </a:r>
            <a:r>
              <a:rPr lang="en-US" sz="1200" dirty="0" err="1"/>
              <a:t>vermifilters</a:t>
            </a:r>
            <a:endParaRPr lang="en-IN" sz="12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4AEF00D-A1B5-3554-FFAE-CC9D087A8936}"/>
              </a:ext>
            </a:extLst>
          </p:cNvPr>
          <p:cNvSpPr txBox="1"/>
          <p:nvPr/>
        </p:nvSpPr>
        <p:spPr>
          <a:xfrm>
            <a:off x="1523053" y="2454853"/>
            <a:ext cx="339658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/>
              <a:t>Ms. Shruti Singh </a:t>
            </a:r>
            <a:r>
              <a:rPr lang="en-US" sz="1400" b="1" dirty="0"/>
              <a:t>(MSc Env Science)</a:t>
            </a:r>
          </a:p>
          <a:p>
            <a:pPr algn="ctr"/>
            <a:r>
              <a:rPr lang="en-US" sz="1200" dirty="0"/>
              <a:t>Jointly Supervised</a:t>
            </a:r>
          </a:p>
          <a:p>
            <a:pPr algn="ctr"/>
            <a:r>
              <a:rPr lang="en-US" sz="1200" dirty="0"/>
              <a:t>Junior Research fellow (August 2023-Till date)</a:t>
            </a:r>
          </a:p>
          <a:p>
            <a:pPr algn="ctr"/>
            <a:r>
              <a:rPr lang="en-US" sz="1200" dirty="0"/>
              <a:t>Project: Vermifiltration with MFC for Cattle wastewater treatment and energy generation</a:t>
            </a:r>
            <a:endParaRPr lang="en-IN" sz="1200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48986314-A05C-8BC8-EAFF-493E732E679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82" t="7707" r="5706" b="15372"/>
          <a:stretch/>
        </p:blipFill>
        <p:spPr>
          <a:xfrm>
            <a:off x="2473554" y="1114373"/>
            <a:ext cx="1390011" cy="1381592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03CD7282-7E23-2B81-D9C7-86E52BAB2968}"/>
              </a:ext>
            </a:extLst>
          </p:cNvPr>
          <p:cNvSpPr txBox="1"/>
          <p:nvPr/>
        </p:nvSpPr>
        <p:spPr>
          <a:xfrm>
            <a:off x="7652027" y="2394671"/>
            <a:ext cx="3058947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/>
              <a:t>Rahul Bisht </a:t>
            </a:r>
            <a:r>
              <a:rPr lang="en-US" sz="1400" b="1" dirty="0"/>
              <a:t>(M. Tech. Env </a:t>
            </a:r>
            <a:r>
              <a:rPr lang="en-US" sz="1400" b="1" dirty="0" err="1"/>
              <a:t>Engg</a:t>
            </a:r>
            <a:r>
              <a:rPr lang="en-US" sz="1400" b="1" dirty="0"/>
              <a:t>)</a:t>
            </a:r>
            <a:endParaRPr lang="en-US" sz="1100" dirty="0"/>
          </a:p>
          <a:p>
            <a:pPr algn="ctr"/>
            <a:r>
              <a:rPr lang="en-US" sz="1200" dirty="0"/>
              <a:t>Project assoc. (April 2026-Till date)</a:t>
            </a:r>
          </a:p>
          <a:p>
            <a:pPr algn="ctr"/>
            <a:r>
              <a:rPr lang="en-US" sz="1200" dirty="0"/>
              <a:t>Project: Tire derived aggregate based biofiltration system for urban runoff</a:t>
            </a:r>
            <a:endParaRPr lang="en-IN" sz="12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697C28A-22AB-CF07-F9A3-28A27FD3FAAD}"/>
              </a:ext>
            </a:extLst>
          </p:cNvPr>
          <p:cNvSpPr txBox="1"/>
          <p:nvPr/>
        </p:nvSpPr>
        <p:spPr>
          <a:xfrm>
            <a:off x="3809367" y="5230454"/>
            <a:ext cx="251901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Rimsha Hasan </a:t>
            </a:r>
            <a:r>
              <a:rPr lang="en-US" sz="1200" b="1" dirty="0"/>
              <a:t>(MSc Env. Sci.)</a:t>
            </a:r>
            <a:endParaRPr lang="en-US" sz="1050" dirty="0"/>
          </a:p>
          <a:p>
            <a:pPr algn="ctr"/>
            <a:r>
              <a:rPr lang="en-US" sz="1100" dirty="0"/>
              <a:t>Project assoc. (Jan 2024 - July 2024)</a:t>
            </a:r>
          </a:p>
        </p:txBody>
      </p:sp>
      <p:pic>
        <p:nvPicPr>
          <p:cNvPr id="6" name="Picture 5" descr="A person wearing a black scarf and a white jacket&#10;&#10;Description automatically generated">
            <a:extLst>
              <a:ext uri="{FF2B5EF4-FFF2-40B4-BE49-F238E27FC236}">
                <a16:creationId xmlns:a16="http://schemas.microsoft.com/office/drawing/2014/main" id="{4ECFAD44-7DBA-C90A-48AF-E2D021F2098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824"/>
          <a:stretch/>
        </p:blipFill>
        <p:spPr>
          <a:xfrm>
            <a:off x="4321809" y="4044003"/>
            <a:ext cx="1404378" cy="1225375"/>
          </a:xfrm>
          <a:prstGeom prst="rect">
            <a:avLst/>
          </a:prstGeom>
        </p:spPr>
      </p:pic>
      <p:pic>
        <p:nvPicPr>
          <p:cNvPr id="12" name="Picture 11" descr="A person taking a selfie&#10;&#10;Description automatically generated">
            <a:extLst>
              <a:ext uri="{FF2B5EF4-FFF2-40B4-BE49-F238E27FC236}">
                <a16:creationId xmlns:a16="http://schemas.microsoft.com/office/drawing/2014/main" id="{9711D0C2-E0C1-F56C-3AD6-8BC7774BC76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1102" y="4057539"/>
            <a:ext cx="1227279" cy="1226457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A3440EE9-9820-F729-B213-ECEAB2BE39E2}"/>
              </a:ext>
            </a:extLst>
          </p:cNvPr>
          <p:cNvSpPr txBox="1"/>
          <p:nvPr/>
        </p:nvSpPr>
        <p:spPr>
          <a:xfrm>
            <a:off x="1375023" y="5237064"/>
            <a:ext cx="267160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Dr. Suneel Yadav </a:t>
            </a:r>
            <a:r>
              <a:rPr lang="en-US" sz="1200" b="1" dirty="0"/>
              <a:t>(PhD Env. </a:t>
            </a:r>
            <a:r>
              <a:rPr lang="en-US" sz="1200" b="1" dirty="0" err="1"/>
              <a:t>Engg</a:t>
            </a:r>
            <a:r>
              <a:rPr lang="en-US" sz="1200" b="1" dirty="0"/>
              <a:t>)</a:t>
            </a:r>
            <a:endParaRPr lang="en-US" sz="1050" dirty="0"/>
          </a:p>
          <a:p>
            <a:pPr algn="ctr"/>
            <a:r>
              <a:rPr lang="en-US" sz="1100" dirty="0"/>
              <a:t>Project assoc. (Jan 2024 - March 2024)</a:t>
            </a:r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D5AC1887-C0C6-348C-0A8B-2541730B82FB}"/>
              </a:ext>
            </a:extLst>
          </p:cNvPr>
          <p:cNvSpPr txBox="1">
            <a:spLocks/>
          </p:cNvSpPr>
          <p:nvPr/>
        </p:nvSpPr>
        <p:spPr>
          <a:xfrm>
            <a:off x="-102742" y="1"/>
            <a:ext cx="12364291" cy="615842"/>
          </a:xfrm>
          <a:prstGeom prst="rect">
            <a:avLst/>
          </a:prstGeom>
          <a:solidFill>
            <a:srgbClr val="008080"/>
          </a:solidFill>
        </p:spPr>
        <p:txBody>
          <a:bodyPr vert="horz" lIns="113699" tIns="56849" rIns="113699" bIns="56849" anchor="b" anchorCtr="0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 sz="3600" dirty="0">
                <a:solidFill>
                  <a:sysClr val="window" lastClr="FFFFFF"/>
                </a:solidFill>
                <a:latin typeface="Bookman Old Style" charset="0"/>
                <a:ea typeface="Bookman Old Style" charset="0"/>
                <a:cs typeface="Bookman Old Style" charset="0"/>
              </a:rPr>
              <a:t>Acknowledgments-Funding Agency &amp; Research Group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4ACFB24-C440-78FA-09AA-19099058886E}"/>
              </a:ext>
            </a:extLst>
          </p:cNvPr>
          <p:cNvSpPr txBox="1"/>
          <p:nvPr/>
        </p:nvSpPr>
        <p:spPr>
          <a:xfrm>
            <a:off x="7843943" y="644477"/>
            <a:ext cx="2576766" cy="461665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Project Staff                                       </a:t>
            </a:r>
            <a:endParaRPr lang="en-IN" sz="2400" b="1" dirty="0"/>
          </a:p>
        </p:txBody>
      </p:sp>
      <p:pic>
        <p:nvPicPr>
          <p:cNvPr id="27" name="Picture 26" descr="A person in a blue shirt&#10;&#10;Description automatically generated">
            <a:extLst>
              <a:ext uri="{FF2B5EF4-FFF2-40B4-BE49-F238E27FC236}">
                <a16:creationId xmlns:a16="http://schemas.microsoft.com/office/drawing/2014/main" id="{B28BA0CA-2D15-733E-91FB-68C0CE0A534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701"/>
          <a:stretch/>
        </p:blipFill>
        <p:spPr>
          <a:xfrm>
            <a:off x="8801476" y="4022501"/>
            <a:ext cx="1227278" cy="1270628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0FC8D21A-0E80-7AFA-3632-BF94983165C2}"/>
              </a:ext>
            </a:extLst>
          </p:cNvPr>
          <p:cNvSpPr txBox="1"/>
          <p:nvPr/>
        </p:nvSpPr>
        <p:spPr>
          <a:xfrm>
            <a:off x="8124841" y="5233796"/>
            <a:ext cx="263930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Pallavi Priya </a:t>
            </a:r>
            <a:r>
              <a:rPr lang="en-US" sz="1200" b="1" dirty="0"/>
              <a:t>(B Tech Civil </a:t>
            </a:r>
            <a:r>
              <a:rPr lang="en-US" sz="1200" b="1" dirty="0" err="1"/>
              <a:t>Engg</a:t>
            </a:r>
            <a:r>
              <a:rPr lang="en-US" sz="1200" b="1" dirty="0"/>
              <a:t>)</a:t>
            </a:r>
            <a:endParaRPr lang="en-US" sz="1050" dirty="0"/>
          </a:p>
          <a:p>
            <a:pPr algn="ctr"/>
            <a:r>
              <a:rPr lang="en-US" sz="1100" dirty="0"/>
              <a:t>SPARK Intern (May 2024-Jul 2024)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F9B29C5-0810-DC42-3057-32C6665636F3}"/>
              </a:ext>
            </a:extLst>
          </p:cNvPr>
          <p:cNvSpPr txBox="1"/>
          <p:nvPr/>
        </p:nvSpPr>
        <p:spPr>
          <a:xfrm>
            <a:off x="1506410" y="3513126"/>
            <a:ext cx="9055430" cy="461665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Former group members</a:t>
            </a:r>
            <a:endParaRPr lang="en-IN" sz="2400" b="1" dirty="0"/>
          </a:p>
        </p:txBody>
      </p:sp>
      <p:pic>
        <p:nvPicPr>
          <p:cNvPr id="8" name="Picture 7" descr="A blue circle with a white bird in it&#10;&#10;Description automatically generated">
            <a:extLst>
              <a:ext uri="{FF2B5EF4-FFF2-40B4-BE49-F238E27FC236}">
                <a16:creationId xmlns:a16="http://schemas.microsoft.com/office/drawing/2014/main" id="{BF5C8D9B-AA4B-B70D-60F4-0464F51B7D3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59" r="2947"/>
          <a:stretch/>
        </p:blipFill>
        <p:spPr>
          <a:xfrm>
            <a:off x="-13827" y="3471681"/>
            <a:ext cx="1529564" cy="1561383"/>
          </a:xfrm>
          <a:prstGeom prst="rect">
            <a:avLst/>
          </a:prstGeom>
        </p:spPr>
      </p:pic>
      <p:pic>
        <p:nvPicPr>
          <p:cNvPr id="17" name="Picture 16" descr="A logo with blue and green letters&#10;&#10;Description automatically generated">
            <a:extLst>
              <a:ext uri="{FF2B5EF4-FFF2-40B4-BE49-F238E27FC236}">
                <a16:creationId xmlns:a16="http://schemas.microsoft.com/office/drawing/2014/main" id="{A4AF0788-A30D-62C5-3F17-0DE446A0374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545" b="7885"/>
          <a:stretch/>
        </p:blipFill>
        <p:spPr>
          <a:xfrm>
            <a:off x="5220835" y="5874589"/>
            <a:ext cx="2374065" cy="983411"/>
          </a:xfrm>
          <a:prstGeom prst="rect">
            <a:avLst/>
          </a:prstGeom>
        </p:spPr>
      </p:pic>
      <p:pic>
        <p:nvPicPr>
          <p:cNvPr id="19" name="Picture 18" descr="A logo with a fish in it&#10;&#10;Description automatically generated">
            <a:extLst>
              <a:ext uri="{FF2B5EF4-FFF2-40B4-BE49-F238E27FC236}">
                <a16:creationId xmlns:a16="http://schemas.microsoft.com/office/drawing/2014/main" id="{3E78FEAA-5B5B-EFB3-3D5B-B802F2B49125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73" r="8411"/>
          <a:stretch/>
        </p:blipFill>
        <p:spPr>
          <a:xfrm>
            <a:off x="11032" y="2054319"/>
            <a:ext cx="1493630" cy="1310106"/>
          </a:xfrm>
          <a:prstGeom prst="rect">
            <a:avLst/>
          </a:prstGeom>
        </p:spPr>
      </p:pic>
      <p:pic>
        <p:nvPicPr>
          <p:cNvPr id="29" name="Picture 28" descr="A red letter n on a white background&#10;&#10;Description automatically generated">
            <a:extLst>
              <a:ext uri="{FF2B5EF4-FFF2-40B4-BE49-F238E27FC236}">
                <a16:creationId xmlns:a16="http://schemas.microsoft.com/office/drawing/2014/main" id="{6E61B5E1-E713-9AC1-F5F1-20AB711780AB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1" y="1005797"/>
            <a:ext cx="1479691" cy="1028360"/>
          </a:xfrm>
          <a:prstGeom prst="rect">
            <a:avLst/>
          </a:prstGeom>
        </p:spPr>
      </p:pic>
      <p:pic>
        <p:nvPicPr>
          <p:cNvPr id="31" name="Picture 30" descr="A logo with a letter m&#10;&#10;Description automatically generated">
            <a:extLst>
              <a:ext uri="{FF2B5EF4-FFF2-40B4-BE49-F238E27FC236}">
                <a16:creationId xmlns:a16="http://schemas.microsoft.com/office/drawing/2014/main" id="{07B104E8-F174-DB97-AD55-79CC3A113E50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2036" y="5874588"/>
            <a:ext cx="1992966" cy="983411"/>
          </a:xfrm>
          <a:prstGeom prst="rect">
            <a:avLst/>
          </a:prstGeom>
        </p:spPr>
      </p:pic>
      <p:pic>
        <p:nvPicPr>
          <p:cNvPr id="33" name="Picture 32" descr="A logo for a university&#10;&#10;Description automatically generated">
            <a:extLst>
              <a:ext uri="{FF2B5EF4-FFF2-40B4-BE49-F238E27FC236}">
                <a16:creationId xmlns:a16="http://schemas.microsoft.com/office/drawing/2014/main" id="{90287C1E-A1D1-B276-1DE9-D30B5C32CAEA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8945" y="5309892"/>
            <a:ext cx="1526080" cy="1370383"/>
          </a:xfrm>
          <a:prstGeom prst="rect">
            <a:avLst/>
          </a:prstGeom>
        </p:spPr>
      </p:pic>
      <p:pic>
        <p:nvPicPr>
          <p:cNvPr id="35" name="Picture 34" descr="A logo of a book and a tree&#10;&#10;Description automatically generated">
            <a:extLst>
              <a:ext uri="{FF2B5EF4-FFF2-40B4-BE49-F238E27FC236}">
                <a16:creationId xmlns:a16="http://schemas.microsoft.com/office/drawing/2014/main" id="{4C64F3D8-FD93-15CA-744F-C50EF75E4201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1" y="5074206"/>
            <a:ext cx="1510571" cy="1561383"/>
          </a:xfrm>
          <a:prstGeom prst="rect">
            <a:avLst/>
          </a:prstGeom>
        </p:spPr>
      </p:pic>
      <p:pic>
        <p:nvPicPr>
          <p:cNvPr id="37" name="Picture 36" descr="A circular logo with text and symbols&#10;&#10;Description automatically generated">
            <a:extLst>
              <a:ext uri="{FF2B5EF4-FFF2-40B4-BE49-F238E27FC236}">
                <a16:creationId xmlns:a16="http://schemas.microsoft.com/office/drawing/2014/main" id="{7D52EB67-301E-6392-E04C-8A432DF65A60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8945" y="4058621"/>
            <a:ext cx="1536624" cy="1341161"/>
          </a:xfrm>
          <a:prstGeom prst="rect">
            <a:avLst/>
          </a:prstGeom>
        </p:spPr>
      </p:pic>
      <p:pic>
        <p:nvPicPr>
          <p:cNvPr id="39" name="Picture 38" descr="A yellow and red logo&#10;&#10;Description automatically generated">
            <a:extLst>
              <a:ext uri="{FF2B5EF4-FFF2-40B4-BE49-F238E27FC236}">
                <a16:creationId xmlns:a16="http://schemas.microsoft.com/office/drawing/2014/main" id="{460CC171-F236-51AD-798F-2CD9E7C8CD4A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8944" y="2430628"/>
            <a:ext cx="1529565" cy="1522675"/>
          </a:xfrm>
          <a:prstGeom prst="rect">
            <a:avLst/>
          </a:prstGeom>
        </p:spPr>
      </p:pic>
      <p:pic>
        <p:nvPicPr>
          <p:cNvPr id="41" name="Picture 40" descr="A logo for a water center&#10;&#10;Description automatically generated">
            <a:extLst>
              <a:ext uri="{FF2B5EF4-FFF2-40B4-BE49-F238E27FC236}">
                <a16:creationId xmlns:a16="http://schemas.microsoft.com/office/drawing/2014/main" id="{490B4EF9-8111-15DC-A10C-9511360E46D2}"/>
              </a:ext>
            </a:extLst>
          </p:cNvPr>
          <p:cNvPicPr>
            <a:picLocks noChangeAspect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413" b="14385"/>
          <a:stretch/>
        </p:blipFill>
        <p:spPr>
          <a:xfrm>
            <a:off x="10575985" y="1060833"/>
            <a:ext cx="1559583" cy="1264477"/>
          </a:xfrm>
          <a:prstGeom prst="rect">
            <a:avLst/>
          </a:prstGeom>
        </p:spPr>
      </p:pic>
      <p:pic>
        <p:nvPicPr>
          <p:cNvPr id="43" name="Picture 42" descr="A logo for a research foundation&#10;&#10;Description automatically generated">
            <a:extLst>
              <a:ext uri="{FF2B5EF4-FFF2-40B4-BE49-F238E27FC236}">
                <a16:creationId xmlns:a16="http://schemas.microsoft.com/office/drawing/2014/main" id="{8E8C2819-10A3-CEC1-E22E-BA06C3557FF2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04" r="7211" b="19953"/>
          <a:stretch/>
        </p:blipFill>
        <p:spPr>
          <a:xfrm>
            <a:off x="2066072" y="5874589"/>
            <a:ext cx="2693716" cy="983409"/>
          </a:xfrm>
          <a:prstGeom prst="rect">
            <a:avLst/>
          </a:prstGeom>
        </p:spPr>
      </p:pic>
      <p:sp>
        <p:nvSpPr>
          <p:cNvPr id="4" name="Slide Number Placeholder 2">
            <a:extLst>
              <a:ext uri="{FF2B5EF4-FFF2-40B4-BE49-F238E27FC236}">
                <a16:creationId xmlns:a16="http://schemas.microsoft.com/office/drawing/2014/main" id="{2DB423A6-397B-838D-62DC-24596E6E19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80330" y="6569200"/>
            <a:ext cx="2743200" cy="365125"/>
          </a:xfrm>
        </p:spPr>
        <p:txBody>
          <a:bodyPr/>
          <a:lstStyle/>
          <a:p>
            <a:r>
              <a:rPr lang="en-US" b="1" dirty="0">
                <a:solidFill>
                  <a:schemeClr val="tx1"/>
                </a:solidFill>
              </a:rPr>
              <a:t>(15/15)</a:t>
            </a: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AF1E3D1A-7417-46C6-8669-A52D45FE3C45}"/>
              </a:ext>
            </a:extLst>
          </p:cNvPr>
          <p:cNvPicPr>
            <a:picLocks noChangeAspect="1"/>
          </p:cNvPicPr>
          <p:nvPr/>
        </p:nvPicPr>
        <p:blipFill rotWithShape="1"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745" t="6926" r="37004" b="53618"/>
          <a:stretch/>
        </p:blipFill>
        <p:spPr>
          <a:xfrm>
            <a:off x="6651960" y="4045138"/>
            <a:ext cx="1227278" cy="1177516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259FE2F1-F78B-4D6C-9D7E-A1B38621EE71}"/>
              </a:ext>
            </a:extLst>
          </p:cNvPr>
          <p:cNvSpPr txBox="1"/>
          <p:nvPr/>
        </p:nvSpPr>
        <p:spPr>
          <a:xfrm>
            <a:off x="6039939" y="5221675"/>
            <a:ext cx="250528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Rahul Kumar </a:t>
            </a:r>
            <a:r>
              <a:rPr lang="en-US" sz="1200" b="1" dirty="0"/>
              <a:t>(MSc Geol.)</a:t>
            </a:r>
            <a:endParaRPr lang="en-US" sz="1050" dirty="0"/>
          </a:p>
          <a:p>
            <a:pPr algn="ctr"/>
            <a:r>
              <a:rPr lang="en-US" sz="1100" dirty="0"/>
              <a:t>Project assoc. (Nov 2024- Dec 2025)</a:t>
            </a:r>
          </a:p>
        </p:txBody>
      </p:sp>
      <p:pic>
        <p:nvPicPr>
          <p:cNvPr id="20" name="Picture 19" descr="A person in a red hoodie&#10;&#10;Description automatically generated">
            <a:extLst>
              <a:ext uri="{FF2B5EF4-FFF2-40B4-BE49-F238E27FC236}">
                <a16:creationId xmlns:a16="http://schemas.microsoft.com/office/drawing/2014/main" id="{AAC57627-E81A-F159-5894-6815C045981A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7326" y="1153852"/>
            <a:ext cx="1311120" cy="1311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63269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595FA0-24A6-62F8-FADF-0DBBEC1697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CC0342A-0C00-2E9F-EEAA-7216D5EBC0F4}"/>
              </a:ext>
            </a:extLst>
          </p:cNvPr>
          <p:cNvSpPr txBox="1">
            <a:spLocks/>
          </p:cNvSpPr>
          <p:nvPr/>
        </p:nvSpPr>
        <p:spPr>
          <a:xfrm>
            <a:off x="1" y="5"/>
            <a:ext cx="12192000" cy="659151"/>
          </a:xfrm>
          <a:prstGeom prst="rect">
            <a:avLst/>
          </a:prstGeom>
          <a:solidFill>
            <a:srgbClr val="008080"/>
          </a:solidFill>
        </p:spPr>
        <p:txBody>
          <a:bodyPr vert="horz" lIns="113699" tIns="56849" rIns="113699" bIns="56849" anchor="b" anchorCtr="0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914377">
              <a:defRPr/>
            </a:pPr>
            <a:r>
              <a:rPr lang="en-US" dirty="0">
                <a:solidFill>
                  <a:sysClr val="window" lastClr="FFFFFF"/>
                </a:solidFill>
                <a:latin typeface="Bookman Old Style" panose="02050604050505020204" pitchFamily="18" charset="0"/>
                <a:ea typeface=""/>
                <a:cs typeface=""/>
              </a:rPr>
              <a:t>Patents, Grants, and Awards/Honors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BB86744-6C7B-D561-1E38-5172BE071A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90841" y="6563080"/>
            <a:ext cx="2743200" cy="365125"/>
          </a:xfrm>
        </p:spPr>
        <p:txBody>
          <a:bodyPr/>
          <a:lstStyle/>
          <a:p>
            <a:r>
              <a:rPr lang="en-US" b="1" dirty="0">
                <a:solidFill>
                  <a:schemeClr val="tx1"/>
                </a:solidFill>
              </a:rPr>
              <a:t>(3/15)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A2E1986-53AE-1143-9E11-5BA225D56C9E}"/>
              </a:ext>
            </a:extLst>
          </p:cNvPr>
          <p:cNvSpPr txBox="1"/>
          <p:nvPr/>
        </p:nvSpPr>
        <p:spPr>
          <a:xfrm>
            <a:off x="359596" y="2556001"/>
            <a:ext cx="11070404" cy="1131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Patents:</a:t>
            </a:r>
          </a:p>
          <a:p>
            <a:pPr marL="285750" marR="0" lvl="0" indent="-285750" algn="just">
              <a:lnSpc>
                <a:spcPct val="130000"/>
              </a:lnSpc>
              <a:buFont typeface="Wingdings" pitchFamily="2" charset="2"/>
              <a:buChar char="q"/>
            </a:pPr>
            <a:r>
              <a:rPr lang="en-GB" sz="1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Singh, R.,</a:t>
            </a:r>
            <a:r>
              <a:rPr lang="en-GB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Yadav, A., Garg, M. &amp; Mandal, S., (2024). Integrated biological filter cum aquaponics system. (</a:t>
            </a:r>
            <a:r>
              <a:rPr lang="en-GB" sz="1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Granted)</a:t>
            </a:r>
            <a:r>
              <a:rPr lang="en-GB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GB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Journal number 03/2025 (Publication date:17/01/2025) (</a:t>
            </a:r>
            <a:r>
              <a:rPr lang="en-GB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IN)</a:t>
            </a:r>
            <a:endParaRPr lang="en-US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0F14F4C-930E-D5BE-4BA9-B19703D1D0CC}"/>
              </a:ext>
            </a:extLst>
          </p:cNvPr>
          <p:cNvSpPr txBox="1"/>
          <p:nvPr/>
        </p:nvSpPr>
        <p:spPr>
          <a:xfrm>
            <a:off x="359596" y="624818"/>
            <a:ext cx="11070404" cy="17716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Grants:</a:t>
            </a:r>
          </a:p>
          <a:p>
            <a:pPr marL="285750" indent="-285750" algn="just">
              <a:lnSpc>
                <a:spcPct val="130000"/>
              </a:lnSpc>
              <a:buFont typeface="Wingdings" pitchFamily="2" charset="2"/>
              <a:buChar char="q"/>
            </a:pPr>
            <a:r>
              <a:rPr lang="en-GB" sz="1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Singh, R.</a:t>
            </a:r>
            <a:r>
              <a:rPr lang="en-GB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(2025). Wastewater treatment for agricultural reuse in rural communities. Funding agency- SERB-Department of Science and Technology </a:t>
            </a:r>
            <a:r>
              <a:rPr lang="en-GB" sz="1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(PI)</a:t>
            </a:r>
            <a:r>
              <a:rPr lang="en-GB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Amount </a:t>
            </a:r>
            <a:r>
              <a:rPr lang="en-GB" sz="1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₹ 1.19 Crore (119 lakhs)</a:t>
            </a:r>
            <a:r>
              <a:rPr lang="en-GB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GB" sz="1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(Funded-Ongoing)</a:t>
            </a:r>
          </a:p>
          <a:p>
            <a:pPr marL="285750" indent="-285750" algn="just">
              <a:lnSpc>
                <a:spcPct val="130000"/>
              </a:lnSpc>
              <a:buFont typeface="Wingdings" pitchFamily="2" charset="2"/>
              <a:buChar char="q"/>
            </a:pPr>
            <a:r>
              <a:rPr lang="en-GB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Yadav, B.K., &amp; </a:t>
            </a:r>
            <a:r>
              <a:rPr lang="en-GB" sz="1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Singh, R.</a:t>
            </a:r>
            <a:r>
              <a:rPr lang="en-GB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(2023). Comprehensive Assessment of Co-Transport of Microplastics and Heavy Metals during Groundwater-Surface Water Interactions. Funding agency- ERDP, MOEF&amp;CC </a:t>
            </a:r>
            <a:r>
              <a:rPr lang="en-GB" sz="1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(Co-PI)</a:t>
            </a:r>
            <a:r>
              <a:rPr lang="en-GB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Amount </a:t>
            </a:r>
            <a:r>
              <a:rPr lang="en-GB" sz="1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₹ 48.5 lakhs</a:t>
            </a:r>
            <a:r>
              <a:rPr lang="en-GB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GB" sz="1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(Approved)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1F97E85-6705-4992-9317-C49092A8321E}"/>
              </a:ext>
            </a:extLst>
          </p:cNvPr>
          <p:cNvSpPr txBox="1"/>
          <p:nvPr/>
        </p:nvSpPr>
        <p:spPr>
          <a:xfrm>
            <a:off x="359596" y="3687208"/>
            <a:ext cx="11070404" cy="28611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sz="2800" b="1" u="sng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Awards and Honors (selected):</a:t>
            </a:r>
          </a:p>
          <a:p>
            <a:pPr marL="285750" indent="-285750" algn="just">
              <a:lnSpc>
                <a:spcPct val="130000"/>
              </a:lnSpc>
              <a:buFont typeface="Wingdings" pitchFamily="2" charset="2"/>
              <a:buChar char="q"/>
            </a:pPr>
            <a:r>
              <a:rPr lang="en-IN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Ramanujan Fellowship for Faculty-Fellow position at IIT Roorkee by ANRF - </a:t>
            </a:r>
            <a:r>
              <a:rPr lang="en-IN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GoI</a:t>
            </a:r>
            <a:r>
              <a:rPr lang="en-IN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(February 2023)</a:t>
            </a:r>
          </a:p>
          <a:p>
            <a:pPr marL="285750" indent="-285750" algn="just">
              <a:lnSpc>
                <a:spcPct val="130000"/>
              </a:lnSpc>
              <a:buFont typeface="Wingdings" pitchFamily="2" charset="2"/>
              <a:buChar char="q"/>
            </a:pPr>
            <a:r>
              <a:rPr lang="en-IN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Research project “Application of tire waste for urban runoff management” was covered by an Emmy award winning kids educational show “Into the Outdoors” (</a:t>
            </a:r>
            <a:r>
              <a:rPr lang="en-IN" sz="1600" u="sng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Weblink</a:t>
            </a:r>
            <a:r>
              <a:rPr lang="en-IN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(February 2023)</a:t>
            </a:r>
            <a:endParaRPr lang="en-US" sz="16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30000"/>
              </a:lnSpc>
              <a:buFont typeface="Wingdings" pitchFamily="2" charset="2"/>
              <a:buChar char="q"/>
            </a:pPr>
            <a:r>
              <a:rPr lang="en-IN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Research project relating to “estimation of gaseous emission from </a:t>
            </a:r>
            <a:r>
              <a:rPr lang="en-IN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vermifiltration</a:t>
            </a:r>
            <a:r>
              <a:rPr lang="en-IN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” was covered by a Pulitzer prize winning news agency “Insider Climate News” (</a:t>
            </a:r>
            <a:r>
              <a:rPr lang="en-IN" sz="1600" u="sng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Weblink</a:t>
            </a:r>
            <a:r>
              <a:rPr lang="en-IN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(July 2022)</a:t>
            </a:r>
            <a:endParaRPr lang="en-US" sz="16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30000"/>
              </a:lnSpc>
              <a:buFont typeface="Wingdings" pitchFamily="2" charset="2"/>
              <a:buChar char="q"/>
            </a:pPr>
            <a:r>
              <a:rPr lang="en-IN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Research project relating to “estimation of gaseous emission from </a:t>
            </a:r>
            <a:r>
              <a:rPr lang="en-IN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vermifiltration</a:t>
            </a:r>
            <a:r>
              <a:rPr lang="en-IN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” was covered in American news agency “farms.com” (</a:t>
            </a:r>
            <a:r>
              <a:rPr lang="en-IN" sz="1600" u="sng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Weblink</a:t>
            </a:r>
            <a:r>
              <a:rPr lang="en-IN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(July 2022)</a:t>
            </a:r>
            <a:endParaRPr lang="en-US" sz="16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70638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Blue Warm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85644</TotalTime>
  <Words>1844</Words>
  <Application>Microsoft Macintosh PowerPoint</Application>
  <PresentationFormat>Widescreen</PresentationFormat>
  <Paragraphs>280</Paragraphs>
  <Slides>12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0" baseType="lpstr">
      <vt:lpstr>Arial</vt:lpstr>
      <vt:lpstr>Bookman Old Style</vt:lpstr>
      <vt:lpstr>Calibri</vt:lpstr>
      <vt:lpstr>Calibri Light</vt:lpstr>
      <vt:lpstr>Courier New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>University of Nebraska-Lincoln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Rajneesh Singh</dc:creator>
  <cp:keywords/>
  <dc:description/>
  <cp:lastModifiedBy>Rajneesh Singh</cp:lastModifiedBy>
  <cp:revision>1209</cp:revision>
  <cp:lastPrinted>2026-09-25T02:13:01Z</cp:lastPrinted>
  <dcterms:created xsi:type="dcterms:W3CDTF">2019-01-07T10:26:36Z</dcterms:created>
  <dcterms:modified xsi:type="dcterms:W3CDTF">2026-09-25T02:18:31Z</dcterms:modified>
  <cp:category/>
</cp:coreProperties>
</file>