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0"/>
  </p:notesMasterIdLst>
  <p:sldIdLst>
    <p:sldId id="336" r:id="rId2"/>
    <p:sldId id="331" r:id="rId3"/>
    <p:sldId id="332" r:id="rId4"/>
    <p:sldId id="333" r:id="rId5"/>
    <p:sldId id="334" r:id="rId6"/>
    <p:sldId id="299" r:id="rId7"/>
    <p:sldId id="256" r:id="rId8"/>
    <p:sldId id="291" r:id="rId9"/>
    <p:sldId id="292" r:id="rId10"/>
    <p:sldId id="293" r:id="rId11"/>
    <p:sldId id="322" r:id="rId12"/>
    <p:sldId id="323" r:id="rId13"/>
    <p:sldId id="324" r:id="rId14"/>
    <p:sldId id="325" r:id="rId15"/>
    <p:sldId id="326" r:id="rId16"/>
    <p:sldId id="300" r:id="rId17"/>
    <p:sldId id="261" r:id="rId18"/>
    <p:sldId id="312" r:id="rId19"/>
    <p:sldId id="314" r:id="rId20"/>
    <p:sldId id="273" r:id="rId21"/>
    <p:sldId id="318" r:id="rId22"/>
    <p:sldId id="319" r:id="rId23"/>
    <p:sldId id="320" r:id="rId24"/>
    <p:sldId id="321" r:id="rId25"/>
    <p:sldId id="308" r:id="rId26"/>
    <p:sldId id="276" r:id="rId27"/>
    <p:sldId id="277" r:id="rId28"/>
    <p:sldId id="306" r:id="rId29"/>
    <p:sldId id="278" r:id="rId30"/>
    <p:sldId id="279" r:id="rId31"/>
    <p:sldId id="335" r:id="rId32"/>
    <p:sldId id="307" r:id="rId33"/>
    <p:sldId id="280" r:id="rId34"/>
    <p:sldId id="281" r:id="rId35"/>
    <p:sldId id="301" r:id="rId36"/>
    <p:sldId id="302" r:id="rId37"/>
    <p:sldId id="337" r:id="rId38"/>
    <p:sldId id="338"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D65ECE9D-F24E-7547-A100-5B851588A416}">
          <p14:sldIdLst>
            <p14:sldId id="336"/>
            <p14:sldId id="331"/>
            <p14:sldId id="332"/>
            <p14:sldId id="333"/>
            <p14:sldId id="334"/>
          </p14:sldIdLst>
        </p14:section>
        <p14:section name="Dieldrin" id="{44C9A910-CE77-E643-AE2E-05FD3B6D9080}">
          <p14:sldIdLst>
            <p14:sldId id="299"/>
            <p14:sldId id="256"/>
            <p14:sldId id="291"/>
            <p14:sldId id="292"/>
            <p14:sldId id="293"/>
            <p14:sldId id="322"/>
            <p14:sldId id="323"/>
            <p14:sldId id="324"/>
            <p14:sldId id="325"/>
            <p14:sldId id="326"/>
          </p14:sldIdLst>
        </p14:section>
        <p14:section name="PFAS" id="{108F0A5A-1B7A-3E4D-9DFF-439B901ABE1A}">
          <p14:sldIdLst>
            <p14:sldId id="300"/>
            <p14:sldId id="261"/>
            <p14:sldId id="312"/>
            <p14:sldId id="314"/>
            <p14:sldId id="273"/>
            <p14:sldId id="318"/>
            <p14:sldId id="319"/>
            <p14:sldId id="320"/>
            <p14:sldId id="321"/>
          </p14:sldIdLst>
        </p14:section>
        <p14:section name="Nitrates" id="{CAADB686-D26A-6145-967B-5BAFDB758F48}">
          <p14:sldIdLst>
            <p14:sldId id="308"/>
            <p14:sldId id="276"/>
            <p14:sldId id="277"/>
          </p14:sldIdLst>
        </p14:section>
        <p14:section name="Chroride and Production" id="{C3B9CB34-9432-DB42-8F05-A796EAED5D22}">
          <p14:sldIdLst>
            <p14:sldId id="306"/>
            <p14:sldId id="278"/>
            <p14:sldId id="279"/>
            <p14:sldId id="335"/>
          </p14:sldIdLst>
        </p14:section>
        <p14:section name="DOWs" id="{8EE9866C-1400-C542-9C12-2B4B6392DF34}">
          <p14:sldIdLst>
            <p14:sldId id="307"/>
            <p14:sldId id="280"/>
            <p14:sldId id="281"/>
            <p14:sldId id="301"/>
            <p14:sldId id="302"/>
          </p14:sldIdLst>
        </p14:section>
        <p14:section name="Acknowledgements, Thank you" id="{B4C7A22F-4D5F-324A-AFFE-FA99FB8780A2}">
          <p14:sldIdLst>
            <p14:sldId id="337"/>
            <p14:sldId id="338"/>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6B89D4-7A6E-4B4A-B731-F46B59E4304A}" v="410" dt="2026-09-24T03:57:20.724"/>
    <p1510:client id="{71AE9DD6-CC72-4EF2-831E-726D8EA0D94E}" v="29" dt="2026-09-24T07:41:47.478"/>
    <p1510:client id="{BDDCD068-4834-4119-A718-E626F8FC5B59}" v="837" dt="2026-09-24T05:20:29.180"/>
    <p1510:client id="{CD58DC19-69E5-7742-A2AD-6E5D523C4C0D}" v="1880" dt="2026-09-24T20:27:42.7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9189"/>
    <p:restoredTop sz="73403"/>
  </p:normalViewPr>
  <p:slideViewPr>
    <p:cSldViewPr snapToGrid="0">
      <p:cViewPr>
        <p:scale>
          <a:sx n="61" d="100"/>
          <a:sy n="61" d="100"/>
        </p:scale>
        <p:origin x="232" y="824"/>
      </p:cViewPr>
      <p:guideLst>
        <p:guide orient="horz" pos="2160"/>
        <p:guide pos="3840"/>
      </p:guideLst>
    </p:cSldViewPr>
  </p:slideViewPr>
  <p:notesTextViewPr>
    <p:cViewPr>
      <p:scale>
        <a:sx n="65" d="100"/>
        <a:sy n="65"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D4103-9B6E-BD47-B78D-A02669E814FD}" type="datetimeFigureOut">
              <a:rPr lang="en-US" smtClean="0"/>
              <a:t>9/24/26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60FA2A-D054-694E-89EA-76CF5C92A446}" type="slidenum">
              <a:rPr lang="en-US" smtClean="0"/>
              <a:t>‹#›</a:t>
            </a:fld>
            <a:endParaRPr lang="en-US"/>
          </a:p>
        </p:txBody>
      </p:sp>
    </p:spTree>
    <p:extLst>
      <p:ext uri="{BB962C8B-B14F-4D97-AF65-F5344CB8AC3E}">
        <p14:creationId xmlns:p14="http://schemas.microsoft.com/office/powerpoint/2010/main" val="779337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160FA2A-D054-694E-89EA-76CF5C92A446}" type="slidenum">
              <a:rPr lang="en-US" smtClean="0"/>
              <a:t>3</a:t>
            </a:fld>
            <a:endParaRPr lang="en-US"/>
          </a:p>
        </p:txBody>
      </p:sp>
    </p:spTree>
    <p:extLst>
      <p:ext uri="{BB962C8B-B14F-4D97-AF65-F5344CB8AC3E}">
        <p14:creationId xmlns:p14="http://schemas.microsoft.com/office/powerpoint/2010/main" val="3638673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160FA2A-D054-694E-89EA-76CF5C92A446}" type="slidenum">
              <a:rPr lang="en-US" smtClean="0"/>
              <a:t>5</a:t>
            </a:fld>
            <a:endParaRPr lang="en-US"/>
          </a:p>
        </p:txBody>
      </p:sp>
    </p:spTree>
    <p:extLst>
      <p:ext uri="{BB962C8B-B14F-4D97-AF65-F5344CB8AC3E}">
        <p14:creationId xmlns:p14="http://schemas.microsoft.com/office/powerpoint/2010/main" val="4411295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U" dirty="0"/>
              <a:t>First, I’ll be discussing water quality, with a focus on dieldrin and its current presence in the NGLA</a:t>
            </a:r>
            <a:endParaRPr lang="en-US" dirty="0"/>
          </a:p>
        </p:txBody>
      </p:sp>
      <p:sp>
        <p:nvSpPr>
          <p:cNvPr id="4" name="Slide Number Placeholder 3"/>
          <p:cNvSpPr>
            <a:spLocks noGrp="1"/>
          </p:cNvSpPr>
          <p:nvPr>
            <p:ph type="sldNum" sz="quarter" idx="5"/>
          </p:nvPr>
        </p:nvSpPr>
        <p:spPr/>
        <p:txBody>
          <a:bodyPr/>
          <a:lstStyle/>
          <a:p>
            <a:fld id="{6160FA2A-D054-694E-89EA-76CF5C92A446}" type="slidenum">
              <a:rPr lang="en-US" smtClean="0"/>
              <a:t>6</a:t>
            </a:fld>
            <a:endParaRPr lang="en-US"/>
          </a:p>
        </p:txBody>
      </p:sp>
    </p:spTree>
    <p:extLst>
      <p:ext uri="{BB962C8B-B14F-4D97-AF65-F5344CB8AC3E}">
        <p14:creationId xmlns:p14="http://schemas.microsoft.com/office/powerpoint/2010/main" val="27637322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U" dirty="0"/>
              <a:t>Before I discuss the map, I’ll briefly explain what the colors represen</a:t>
            </a:r>
            <a:r>
              <a:rPr lang="en-US" dirty="0"/>
              <a:t>t.</a:t>
            </a:r>
          </a:p>
        </p:txBody>
      </p:sp>
      <p:sp>
        <p:nvSpPr>
          <p:cNvPr id="4" name="Slide Number Placeholder 3"/>
          <p:cNvSpPr>
            <a:spLocks noGrp="1"/>
          </p:cNvSpPr>
          <p:nvPr>
            <p:ph type="sldNum" sz="quarter" idx="5"/>
          </p:nvPr>
        </p:nvSpPr>
        <p:spPr/>
        <p:txBody>
          <a:bodyPr/>
          <a:lstStyle/>
          <a:p>
            <a:fld id="{6160FA2A-D054-694E-89EA-76CF5C92A446}" type="slidenum">
              <a:rPr lang="en-US" smtClean="0"/>
              <a:t>7</a:t>
            </a:fld>
            <a:endParaRPr lang="en-US"/>
          </a:p>
        </p:txBody>
      </p:sp>
    </p:spTree>
    <p:extLst>
      <p:ext uri="{BB962C8B-B14F-4D97-AF65-F5344CB8AC3E}">
        <p14:creationId xmlns:p14="http://schemas.microsoft.com/office/powerpoint/2010/main" val="34144507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U" dirty="0"/>
              <a:t>The wells are color-coded based on their dieldrin concentration ranges in micrograms per liter, or parts per billion.</a:t>
            </a:r>
            <a:endParaRPr lang="en-US" dirty="0"/>
          </a:p>
          <a:p>
            <a:endParaRPr lang="en-US" dirty="0"/>
          </a:p>
          <a:p>
            <a:r>
              <a:rPr lang="en-GU" dirty="0"/>
              <a:t>Each color represents a different concentration range.</a:t>
            </a:r>
          </a:p>
          <a:p>
            <a:endParaRPr lang="en-US" dirty="0"/>
          </a:p>
          <a:p>
            <a:r>
              <a:rPr lang="en-GU" dirty="0"/>
              <a:t>For example, orange represents concentrations greater than 0.10 but less than or equal to 0.20 micrograms per liter, while red represents concentrations above 0.20 micrograms per liter.</a:t>
            </a:r>
            <a:endParaRPr lang="en-US" dirty="0"/>
          </a:p>
          <a:p>
            <a:endParaRPr lang="en-GU" dirty="0"/>
          </a:p>
          <a:p>
            <a:r>
              <a:rPr lang="en-GU" dirty="0"/>
              <a:t>I also want to note that </a:t>
            </a:r>
            <a:r>
              <a:rPr lang="en-GU" b="1" dirty="0"/>
              <a:t>0.20 micrograms per liter is the Interim Action Level established by Guam EPA for dieldrin here on Guam.</a:t>
            </a:r>
            <a:endParaRPr lang="en-GU" dirty="0"/>
          </a:p>
        </p:txBody>
      </p:sp>
      <p:sp>
        <p:nvSpPr>
          <p:cNvPr id="4" name="Slide Number Placeholder 3"/>
          <p:cNvSpPr>
            <a:spLocks noGrp="1"/>
          </p:cNvSpPr>
          <p:nvPr>
            <p:ph type="sldNum" sz="quarter" idx="5"/>
          </p:nvPr>
        </p:nvSpPr>
        <p:spPr/>
        <p:txBody>
          <a:bodyPr/>
          <a:lstStyle/>
          <a:p>
            <a:fld id="{6160FA2A-D054-694E-89EA-76CF5C92A446}" type="slidenum">
              <a:rPr lang="en-US" smtClean="0"/>
              <a:t>8</a:t>
            </a:fld>
            <a:endParaRPr lang="en-US"/>
          </a:p>
        </p:txBody>
      </p:sp>
    </p:spTree>
    <p:extLst>
      <p:ext uri="{BB962C8B-B14F-4D97-AF65-F5344CB8AC3E}">
        <p14:creationId xmlns:p14="http://schemas.microsoft.com/office/powerpoint/2010/main" val="22143877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U" dirty="0"/>
              <a:t>Looking at the </a:t>
            </a:r>
            <a:r>
              <a:rPr lang="en-GU" dirty="0" err="1"/>
              <a:t>Finagua’yok</a:t>
            </a:r>
            <a:r>
              <a:rPr lang="en-GU" dirty="0"/>
              <a:t> and </a:t>
            </a:r>
            <a:r>
              <a:rPr lang="en-GU" dirty="0" err="1"/>
              <a:t>Machanao</a:t>
            </a:r>
            <a:r>
              <a:rPr lang="en-GU" dirty="0"/>
              <a:t> Basins, a lot of the wells show no detectable dieldrin, especially in the parabasal zone. And for the wells where dieldrin was detected, the concentrations are still below the IAL.</a:t>
            </a:r>
          </a:p>
        </p:txBody>
      </p:sp>
      <p:sp>
        <p:nvSpPr>
          <p:cNvPr id="4" name="Slide Number Placeholder 3"/>
          <p:cNvSpPr>
            <a:spLocks noGrp="1"/>
          </p:cNvSpPr>
          <p:nvPr>
            <p:ph type="sldNum" sz="quarter" idx="5"/>
          </p:nvPr>
        </p:nvSpPr>
        <p:spPr/>
        <p:txBody>
          <a:bodyPr/>
          <a:lstStyle/>
          <a:p>
            <a:fld id="{6160FA2A-D054-694E-89EA-76CF5C92A446}" type="slidenum">
              <a:rPr lang="en-US" smtClean="0"/>
              <a:t>9</a:t>
            </a:fld>
            <a:endParaRPr lang="en-US"/>
          </a:p>
        </p:txBody>
      </p:sp>
    </p:spTree>
    <p:extLst>
      <p:ext uri="{BB962C8B-B14F-4D97-AF65-F5344CB8AC3E}">
        <p14:creationId xmlns:p14="http://schemas.microsoft.com/office/powerpoint/2010/main" val="19191899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U" dirty="0"/>
              <a:t>Y-15 is important to note</a:t>
            </a:r>
            <a:r>
              <a:rPr lang="en-US" dirty="0"/>
              <a:t> in the </a:t>
            </a:r>
            <a:r>
              <a:rPr lang="en-US" dirty="0" err="1"/>
              <a:t>Upi</a:t>
            </a:r>
            <a:r>
              <a:rPr lang="en-US" dirty="0"/>
              <a:t> Basin</a:t>
            </a:r>
            <a:r>
              <a:rPr lang="en-GU" dirty="0"/>
              <a:t>. Before treatment, it had a dieldrin concentration of 1.3 micrograms per liter, </a:t>
            </a:r>
            <a:r>
              <a:rPr lang="en-US" dirty="0"/>
              <a:t>which is </a:t>
            </a:r>
            <a:r>
              <a:rPr lang="en-GU" dirty="0"/>
              <a:t>well above the IAL. After the GAC system was activated, the concentration</a:t>
            </a:r>
            <a:r>
              <a:rPr lang="en-US" dirty="0"/>
              <a:t> is </a:t>
            </a:r>
            <a:r>
              <a:rPr lang="en-GU" dirty="0"/>
              <a:t>zero.</a:t>
            </a:r>
          </a:p>
        </p:txBody>
      </p:sp>
      <p:sp>
        <p:nvSpPr>
          <p:cNvPr id="4" name="Slide Number Placeholder 3"/>
          <p:cNvSpPr>
            <a:spLocks noGrp="1"/>
          </p:cNvSpPr>
          <p:nvPr>
            <p:ph type="sldNum" sz="quarter" idx="5"/>
          </p:nvPr>
        </p:nvSpPr>
        <p:spPr/>
        <p:txBody>
          <a:bodyPr/>
          <a:lstStyle/>
          <a:p>
            <a:fld id="{6160FA2A-D054-694E-89EA-76CF5C92A446}" type="slidenum">
              <a:rPr lang="en-US" smtClean="0"/>
              <a:t>10</a:t>
            </a:fld>
            <a:endParaRPr lang="en-US"/>
          </a:p>
        </p:txBody>
      </p:sp>
    </p:spTree>
    <p:extLst>
      <p:ext uri="{BB962C8B-B14F-4D97-AF65-F5344CB8AC3E}">
        <p14:creationId xmlns:p14="http://schemas.microsoft.com/office/powerpoint/2010/main" val="30975321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U" dirty="0"/>
              <a:t>Moving on to the next basins, we have Tomhom and Mangilao.</a:t>
            </a:r>
            <a:endParaRPr lang="en-US" dirty="0"/>
          </a:p>
        </p:txBody>
      </p:sp>
      <p:sp>
        <p:nvSpPr>
          <p:cNvPr id="4" name="Slide Number Placeholder 3"/>
          <p:cNvSpPr>
            <a:spLocks noGrp="1"/>
          </p:cNvSpPr>
          <p:nvPr>
            <p:ph type="sldNum" sz="quarter" idx="5"/>
          </p:nvPr>
        </p:nvSpPr>
        <p:spPr/>
        <p:txBody>
          <a:bodyPr/>
          <a:lstStyle/>
          <a:p>
            <a:fld id="{6160FA2A-D054-694E-89EA-76CF5C92A446}" type="slidenum">
              <a:rPr lang="en-US" smtClean="0"/>
              <a:t>11</a:t>
            </a:fld>
            <a:endParaRPr lang="en-US"/>
          </a:p>
        </p:txBody>
      </p:sp>
    </p:spTree>
    <p:extLst>
      <p:ext uri="{BB962C8B-B14F-4D97-AF65-F5344CB8AC3E}">
        <p14:creationId xmlns:p14="http://schemas.microsoft.com/office/powerpoint/2010/main" val="28103101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trough of the Tomhom Basin, we do we that majority of the wells do have a concentration of dieldrin, typically within the green and yellow ranges.</a:t>
            </a:r>
          </a:p>
        </p:txBody>
      </p:sp>
      <p:sp>
        <p:nvSpPr>
          <p:cNvPr id="4" name="Slide Number Placeholder 3"/>
          <p:cNvSpPr>
            <a:spLocks noGrp="1"/>
          </p:cNvSpPr>
          <p:nvPr>
            <p:ph type="sldNum" sz="quarter" idx="5"/>
          </p:nvPr>
        </p:nvSpPr>
        <p:spPr/>
        <p:txBody>
          <a:bodyPr/>
          <a:lstStyle/>
          <a:p>
            <a:fld id="{6160FA2A-D054-694E-89EA-76CF5C92A446}" type="slidenum">
              <a:rPr lang="en-US" smtClean="0"/>
              <a:t>12</a:t>
            </a:fld>
            <a:endParaRPr lang="en-US"/>
          </a:p>
        </p:txBody>
      </p:sp>
    </p:spTree>
    <p:extLst>
      <p:ext uri="{BB962C8B-B14F-4D97-AF65-F5344CB8AC3E}">
        <p14:creationId xmlns:p14="http://schemas.microsoft.com/office/powerpoint/2010/main" val="28471376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U" dirty="0"/>
              <a:t>As we move closer to the coast, we still see mostly concentrations within the green and yellow ranges. One well that stands out is D-18, with a dieldrin concentration of 0.14 micrograms per liter.</a:t>
            </a:r>
          </a:p>
        </p:txBody>
      </p:sp>
      <p:sp>
        <p:nvSpPr>
          <p:cNvPr id="4" name="Slide Number Placeholder 3"/>
          <p:cNvSpPr>
            <a:spLocks noGrp="1"/>
          </p:cNvSpPr>
          <p:nvPr>
            <p:ph type="sldNum" sz="quarter" idx="5"/>
          </p:nvPr>
        </p:nvSpPr>
        <p:spPr/>
        <p:txBody>
          <a:bodyPr/>
          <a:lstStyle/>
          <a:p>
            <a:fld id="{6160FA2A-D054-694E-89EA-76CF5C92A446}" type="slidenum">
              <a:rPr lang="en-US" smtClean="0"/>
              <a:t>13</a:t>
            </a:fld>
            <a:endParaRPr lang="en-US"/>
          </a:p>
        </p:txBody>
      </p:sp>
    </p:spTree>
    <p:extLst>
      <p:ext uri="{BB962C8B-B14F-4D97-AF65-F5344CB8AC3E}">
        <p14:creationId xmlns:p14="http://schemas.microsoft.com/office/powerpoint/2010/main" val="20486431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U" dirty="0"/>
              <a:t>Then, as we move down to the Mangilao Basin, four wells—EX-11, M-2, M-3, and M-4—fall within the orange range, with concentrations approaching the IAL. Because of this, these wells warrant continued monitoring.</a:t>
            </a:r>
          </a:p>
        </p:txBody>
      </p:sp>
      <p:sp>
        <p:nvSpPr>
          <p:cNvPr id="4" name="Slide Number Placeholder 3"/>
          <p:cNvSpPr>
            <a:spLocks noGrp="1"/>
          </p:cNvSpPr>
          <p:nvPr>
            <p:ph type="sldNum" sz="quarter" idx="5"/>
          </p:nvPr>
        </p:nvSpPr>
        <p:spPr/>
        <p:txBody>
          <a:bodyPr/>
          <a:lstStyle/>
          <a:p>
            <a:fld id="{6160FA2A-D054-694E-89EA-76CF5C92A446}" type="slidenum">
              <a:rPr lang="en-US" smtClean="0"/>
              <a:t>14</a:t>
            </a:fld>
            <a:endParaRPr lang="en-US"/>
          </a:p>
        </p:txBody>
      </p:sp>
    </p:spTree>
    <p:extLst>
      <p:ext uri="{BB962C8B-B14F-4D97-AF65-F5344CB8AC3E}">
        <p14:creationId xmlns:p14="http://schemas.microsoft.com/office/powerpoint/2010/main" val="3262520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U" dirty="0"/>
              <a:t>Lastly, we have the Hagåtña and </a:t>
            </a:r>
            <a:r>
              <a:rPr lang="en-GU" dirty="0" err="1"/>
              <a:t>Pågu</a:t>
            </a:r>
            <a:r>
              <a:rPr lang="en-GU" dirty="0"/>
              <a:t> Basins. All of the wells are below the IAL, but there is one section of the Hagåtña Basin, where no dieldrin was detected</a:t>
            </a:r>
            <a:r>
              <a:rPr lang="en-US" dirty="0"/>
              <a:t> in </a:t>
            </a:r>
            <a:r>
              <a:rPr lang="en-GU" dirty="0"/>
              <a:t>A-9, A-10, and A-13</a:t>
            </a:r>
            <a:r>
              <a:rPr lang="en-US" dirty="0"/>
              <a:t>.</a:t>
            </a:r>
            <a:endParaRPr lang="en-GU" dirty="0"/>
          </a:p>
        </p:txBody>
      </p:sp>
      <p:sp>
        <p:nvSpPr>
          <p:cNvPr id="4" name="Slide Number Placeholder 3"/>
          <p:cNvSpPr>
            <a:spLocks noGrp="1"/>
          </p:cNvSpPr>
          <p:nvPr>
            <p:ph type="sldNum" sz="quarter" idx="5"/>
          </p:nvPr>
        </p:nvSpPr>
        <p:spPr/>
        <p:txBody>
          <a:bodyPr/>
          <a:lstStyle/>
          <a:p>
            <a:fld id="{6160FA2A-D054-694E-89EA-76CF5C92A446}" type="slidenum">
              <a:rPr lang="en-US" smtClean="0"/>
              <a:t>15</a:t>
            </a:fld>
            <a:endParaRPr lang="en-US"/>
          </a:p>
        </p:txBody>
      </p:sp>
    </p:spTree>
    <p:extLst>
      <p:ext uri="{BB962C8B-B14F-4D97-AF65-F5344CB8AC3E}">
        <p14:creationId xmlns:p14="http://schemas.microsoft.com/office/powerpoint/2010/main" val="33453630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U" dirty="0"/>
              <a:t>Moving on to another contaminant of concern, we have PFAS. The PFAS data used in this report were collected under the Unregulated Contaminant Monitoring Rule 5, or UCMR 5, which tested for 29 PFAS between 2023 and 2025. For this presentation, we’ll be looking at the most recent PFAS data available</a:t>
            </a:r>
            <a:r>
              <a:rPr lang="en-US" dirty="0"/>
              <a:t>. </a:t>
            </a:r>
            <a:endParaRPr lang="en-GU" dirty="0"/>
          </a:p>
        </p:txBody>
      </p:sp>
      <p:sp>
        <p:nvSpPr>
          <p:cNvPr id="4" name="Slide Number Placeholder 3"/>
          <p:cNvSpPr>
            <a:spLocks noGrp="1"/>
          </p:cNvSpPr>
          <p:nvPr>
            <p:ph type="sldNum" sz="quarter" idx="5"/>
          </p:nvPr>
        </p:nvSpPr>
        <p:spPr/>
        <p:txBody>
          <a:bodyPr/>
          <a:lstStyle/>
          <a:p>
            <a:fld id="{6160FA2A-D054-694E-89EA-76CF5C92A446}" type="slidenum">
              <a:rPr lang="en-US" smtClean="0"/>
              <a:t>16</a:t>
            </a:fld>
            <a:endParaRPr lang="en-US"/>
          </a:p>
        </p:txBody>
      </p:sp>
    </p:spTree>
    <p:extLst>
      <p:ext uri="{BB962C8B-B14F-4D97-AF65-F5344CB8AC3E}">
        <p14:creationId xmlns:p14="http://schemas.microsoft.com/office/powerpoint/2010/main" val="38035980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U" dirty="0"/>
              <a:t>Before I go over the map, I’ll briefly explain what’s shown in the legend.</a:t>
            </a:r>
          </a:p>
        </p:txBody>
      </p:sp>
      <p:sp>
        <p:nvSpPr>
          <p:cNvPr id="4" name="Slide Number Placeholder 3"/>
          <p:cNvSpPr>
            <a:spLocks noGrp="1"/>
          </p:cNvSpPr>
          <p:nvPr>
            <p:ph type="sldNum" sz="quarter" idx="5"/>
          </p:nvPr>
        </p:nvSpPr>
        <p:spPr/>
        <p:txBody>
          <a:bodyPr/>
          <a:lstStyle/>
          <a:p>
            <a:fld id="{6160FA2A-D054-694E-89EA-76CF5C92A446}" type="slidenum">
              <a:rPr lang="en-US" smtClean="0"/>
              <a:t>17</a:t>
            </a:fld>
            <a:endParaRPr lang="en-US"/>
          </a:p>
        </p:txBody>
      </p:sp>
    </p:spTree>
    <p:extLst>
      <p:ext uri="{BB962C8B-B14F-4D97-AF65-F5344CB8AC3E}">
        <p14:creationId xmlns:p14="http://schemas.microsoft.com/office/powerpoint/2010/main" val="28963138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U" dirty="0"/>
              <a:t>The wells are shown in either green or blue. </a:t>
            </a:r>
            <a:endParaRPr lang="en-US" dirty="0"/>
          </a:p>
          <a:p>
            <a:endParaRPr lang="en-US" dirty="0"/>
          </a:p>
          <a:p>
            <a:r>
              <a:rPr lang="en-GU" dirty="0"/>
              <a:t>Green means that all 29 PFAS tested were below their respective minimum reporting levels, or MRLs, while blue means that at least one PFAS was detected at or above its MRL.</a:t>
            </a:r>
            <a:endParaRPr lang="en-US" dirty="0"/>
          </a:p>
          <a:p>
            <a:endParaRPr lang="en-GU" dirty="0"/>
          </a:p>
          <a:p>
            <a:r>
              <a:rPr lang="en-GU" dirty="0"/>
              <a:t>For wells with detections, the pie charts show which PFAS were present, with each color representing a different PFAS compound. The first four colors represent the regulated PFAS, while the gray shades represent the unregulated PFAS detected in the dataset.</a:t>
            </a:r>
            <a:endParaRPr lang="en-US" dirty="0"/>
          </a:p>
          <a:p>
            <a:endParaRPr lang="en-GU" dirty="0"/>
          </a:p>
          <a:p>
            <a:r>
              <a:rPr lang="en-GU" dirty="0"/>
              <a:t>If a pie chart has a red outline, that means at least one PFAS is above its respective maximum contaminant level, or MCL. The size of the pie chart represents the total PFAS concentration.</a:t>
            </a:r>
            <a:endParaRPr lang="en-US" dirty="0"/>
          </a:p>
          <a:p>
            <a:endParaRPr lang="en-GU" dirty="0"/>
          </a:p>
          <a:p>
            <a:r>
              <a:rPr lang="en-GU" dirty="0"/>
              <a:t>We also show the Hazard Index, or HI, which looks at the combined contribution of </a:t>
            </a:r>
            <a:r>
              <a:rPr lang="en-GU" dirty="0" err="1"/>
              <a:t>PFHxS</a:t>
            </a:r>
            <a:r>
              <a:rPr lang="en-GU" dirty="0"/>
              <a:t>, PFNA, HFPO-DA, and PFBS. An HI greater than 1 means that their combined contribution exceeds EPA’s health-based benchmark for the mixture.</a:t>
            </a:r>
          </a:p>
          <a:p>
            <a:endParaRPr lang="en-US" dirty="0"/>
          </a:p>
          <a:p>
            <a:r>
              <a:rPr lang="en-GU" dirty="0"/>
              <a:t>And all concentrations shown here are reported in nanograms per liter, or parts per trillion.</a:t>
            </a:r>
          </a:p>
        </p:txBody>
      </p:sp>
      <p:sp>
        <p:nvSpPr>
          <p:cNvPr id="4" name="Slide Number Placeholder 3"/>
          <p:cNvSpPr>
            <a:spLocks noGrp="1"/>
          </p:cNvSpPr>
          <p:nvPr>
            <p:ph type="sldNum" sz="quarter" idx="5"/>
          </p:nvPr>
        </p:nvSpPr>
        <p:spPr/>
        <p:txBody>
          <a:bodyPr/>
          <a:lstStyle/>
          <a:p>
            <a:fld id="{6160FA2A-D054-694E-89EA-76CF5C92A446}" type="slidenum">
              <a:rPr lang="en-US" smtClean="0"/>
              <a:t>18</a:t>
            </a:fld>
            <a:endParaRPr lang="en-US"/>
          </a:p>
        </p:txBody>
      </p:sp>
    </p:spTree>
    <p:extLst>
      <p:ext uri="{BB962C8B-B14F-4D97-AF65-F5344CB8AC3E}">
        <p14:creationId xmlns:p14="http://schemas.microsoft.com/office/powerpoint/2010/main" val="7661495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U" dirty="0"/>
              <a:t>Starting with </a:t>
            </a:r>
            <a:r>
              <a:rPr lang="en-GU" dirty="0" err="1"/>
              <a:t>Machanao</a:t>
            </a:r>
            <a:r>
              <a:rPr lang="en-GU" dirty="0"/>
              <a:t>, no PFAS were detected above the reporting limits.</a:t>
            </a:r>
            <a:endParaRPr lang="en-US" dirty="0"/>
          </a:p>
          <a:p>
            <a:endParaRPr lang="en-US" dirty="0"/>
          </a:p>
          <a:p>
            <a:r>
              <a:rPr lang="en-GU" dirty="0"/>
              <a:t>In </a:t>
            </a:r>
            <a:r>
              <a:rPr lang="en-GU" dirty="0" err="1"/>
              <a:t>Finagua’yok</a:t>
            </a:r>
            <a:r>
              <a:rPr lang="en-GU" dirty="0"/>
              <a:t>, we see a few detections, mostly </a:t>
            </a:r>
            <a:r>
              <a:rPr lang="en-GU" dirty="0" err="1"/>
              <a:t>PFHxS</a:t>
            </a:r>
            <a:r>
              <a:rPr lang="en-US" dirty="0"/>
              <a:t> (highlighted in orange)</a:t>
            </a:r>
            <a:r>
              <a:rPr lang="en-GU" dirty="0"/>
              <a:t>, while several wells remain below their reporting limits.</a:t>
            </a:r>
            <a:endParaRPr lang="en-US" dirty="0"/>
          </a:p>
          <a:p>
            <a:endParaRPr lang="en-US" dirty="0"/>
          </a:p>
          <a:p>
            <a:r>
              <a:rPr lang="en-GU" dirty="0"/>
              <a:t>In </a:t>
            </a:r>
            <a:r>
              <a:rPr lang="en-GU" dirty="0" err="1"/>
              <a:t>Upi</a:t>
            </a:r>
            <a:r>
              <a:rPr lang="en-GU" dirty="0"/>
              <a:t>, Y-15 stands out because it contains a mixture of PFAS, with 6:2 FTS making up a large portion of the total concentration.</a:t>
            </a:r>
            <a:endParaRPr lang="en-US" dirty="0"/>
          </a:p>
        </p:txBody>
      </p:sp>
      <p:sp>
        <p:nvSpPr>
          <p:cNvPr id="4" name="Slide Number Placeholder 3"/>
          <p:cNvSpPr>
            <a:spLocks noGrp="1"/>
          </p:cNvSpPr>
          <p:nvPr>
            <p:ph type="sldNum" sz="quarter" idx="5"/>
          </p:nvPr>
        </p:nvSpPr>
        <p:spPr/>
        <p:txBody>
          <a:bodyPr/>
          <a:lstStyle/>
          <a:p>
            <a:fld id="{6160FA2A-D054-694E-89EA-76CF5C92A446}" type="slidenum">
              <a:rPr lang="en-US" smtClean="0"/>
              <a:t>19</a:t>
            </a:fld>
            <a:endParaRPr lang="en-US"/>
          </a:p>
        </p:txBody>
      </p:sp>
    </p:spTree>
    <p:extLst>
      <p:ext uri="{BB962C8B-B14F-4D97-AF65-F5344CB8AC3E}">
        <p14:creationId xmlns:p14="http://schemas.microsoft.com/office/powerpoint/2010/main" val="2004047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Moving onto the Tomhom and Mangilao aquifer basins. </a:t>
            </a:r>
          </a:p>
        </p:txBody>
      </p:sp>
      <p:sp>
        <p:nvSpPr>
          <p:cNvPr id="4" name="Slide Number Placeholder 3"/>
          <p:cNvSpPr>
            <a:spLocks noGrp="1"/>
          </p:cNvSpPr>
          <p:nvPr>
            <p:ph type="sldNum" sz="quarter" idx="5"/>
          </p:nvPr>
        </p:nvSpPr>
        <p:spPr/>
        <p:txBody>
          <a:bodyPr/>
          <a:lstStyle/>
          <a:p>
            <a:fld id="{6160FA2A-D054-694E-89EA-76CF5C92A446}" type="slidenum">
              <a:rPr lang="en-US" smtClean="0"/>
              <a:t>20</a:t>
            </a:fld>
            <a:endParaRPr lang="en-US"/>
          </a:p>
        </p:txBody>
      </p:sp>
    </p:spTree>
    <p:extLst>
      <p:ext uri="{BB962C8B-B14F-4D97-AF65-F5344CB8AC3E}">
        <p14:creationId xmlns:p14="http://schemas.microsoft.com/office/powerpoint/2010/main" val="37967321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U" dirty="0"/>
              <a:t>Starting in the trough of the Tomhom Basin, we see a wide variety of PFAS, with </a:t>
            </a:r>
            <a:r>
              <a:rPr lang="en-GU" dirty="0" err="1"/>
              <a:t>PFHxS</a:t>
            </a:r>
            <a:r>
              <a:rPr lang="en-GU" dirty="0"/>
              <a:t> again being one of the more commonly detected compounds. </a:t>
            </a:r>
            <a:endParaRPr lang="en-US" dirty="0"/>
          </a:p>
          <a:p>
            <a:endParaRPr lang="en-US" dirty="0"/>
          </a:p>
          <a:p>
            <a:r>
              <a:rPr lang="en-GU" dirty="0"/>
              <a:t>We also see several wells with at least one PFAS above its MCL, including Y-1, Y-9, and M-12.</a:t>
            </a:r>
          </a:p>
          <a:p>
            <a:endParaRPr lang="en-US" dirty="0"/>
          </a:p>
          <a:p>
            <a:r>
              <a:rPr lang="en-GU" dirty="0"/>
              <a:t>Interestingly, some wells still remain below the reporting limits, including </a:t>
            </a:r>
            <a:r>
              <a:rPr lang="en-US" dirty="0"/>
              <a:t>some</a:t>
            </a:r>
            <a:r>
              <a:rPr lang="en-GU" dirty="0"/>
              <a:t> of the D and Y wells</a:t>
            </a:r>
          </a:p>
        </p:txBody>
      </p:sp>
      <p:sp>
        <p:nvSpPr>
          <p:cNvPr id="4" name="Slide Number Placeholder 3"/>
          <p:cNvSpPr>
            <a:spLocks noGrp="1"/>
          </p:cNvSpPr>
          <p:nvPr>
            <p:ph type="sldNum" sz="quarter" idx="5"/>
          </p:nvPr>
        </p:nvSpPr>
        <p:spPr/>
        <p:txBody>
          <a:bodyPr/>
          <a:lstStyle/>
          <a:p>
            <a:fld id="{6160FA2A-D054-694E-89EA-76CF5C92A446}" type="slidenum">
              <a:rPr lang="en-US" smtClean="0"/>
              <a:t>21</a:t>
            </a:fld>
            <a:endParaRPr lang="en-US"/>
          </a:p>
        </p:txBody>
      </p:sp>
    </p:spTree>
    <p:extLst>
      <p:ext uri="{BB962C8B-B14F-4D97-AF65-F5344CB8AC3E}">
        <p14:creationId xmlns:p14="http://schemas.microsoft.com/office/powerpoint/2010/main" val="36632004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U" dirty="0"/>
              <a:t>As we move closer to the coast, we still see </a:t>
            </a:r>
            <a:r>
              <a:rPr lang="en-GU" dirty="0" err="1"/>
              <a:t>PFHxS</a:t>
            </a:r>
            <a:r>
              <a:rPr lang="en-GU" dirty="0"/>
              <a:t> showing up in many of the wells, along with some PFBS and PFOS. </a:t>
            </a:r>
            <a:endParaRPr lang="en-US" dirty="0"/>
          </a:p>
          <a:p>
            <a:endParaRPr lang="en-US" dirty="0"/>
          </a:p>
          <a:p>
            <a:r>
              <a:rPr lang="en-GU" dirty="0"/>
              <a:t>We also see several wells where at least one PFAS exceeds its MCL, including D-17, M-12, M-18, M-21, and M-17.</a:t>
            </a:r>
            <a:endParaRPr lang="en-US" dirty="0"/>
          </a:p>
          <a:p>
            <a:endParaRPr lang="en-US" dirty="0"/>
          </a:p>
          <a:p>
            <a:r>
              <a:rPr lang="en-GU" dirty="0"/>
              <a:t>Some of </a:t>
            </a:r>
            <a:r>
              <a:rPr lang="en-US" dirty="0"/>
              <a:t>those</a:t>
            </a:r>
            <a:r>
              <a:rPr lang="en-GU" dirty="0"/>
              <a:t> wells also have Hazard Index values above 1.</a:t>
            </a:r>
            <a:endParaRPr lang="en-US" dirty="0"/>
          </a:p>
        </p:txBody>
      </p:sp>
      <p:sp>
        <p:nvSpPr>
          <p:cNvPr id="4" name="Slide Number Placeholder 3"/>
          <p:cNvSpPr>
            <a:spLocks noGrp="1"/>
          </p:cNvSpPr>
          <p:nvPr>
            <p:ph type="sldNum" sz="quarter" idx="5"/>
          </p:nvPr>
        </p:nvSpPr>
        <p:spPr/>
        <p:txBody>
          <a:bodyPr/>
          <a:lstStyle/>
          <a:p>
            <a:fld id="{6160FA2A-D054-694E-89EA-76CF5C92A446}" type="slidenum">
              <a:rPr lang="en-US" smtClean="0"/>
              <a:t>22</a:t>
            </a:fld>
            <a:endParaRPr lang="en-US"/>
          </a:p>
        </p:txBody>
      </p:sp>
    </p:spTree>
    <p:extLst>
      <p:ext uri="{BB962C8B-B14F-4D97-AF65-F5344CB8AC3E}">
        <p14:creationId xmlns:p14="http://schemas.microsoft.com/office/powerpoint/2010/main" val="1043971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U" dirty="0"/>
              <a:t>In the Mangilao Basin, M-8 and M-9 stand out. Both show detections of </a:t>
            </a:r>
            <a:r>
              <a:rPr lang="en-GU" dirty="0" err="1"/>
              <a:t>PFHxS</a:t>
            </a:r>
            <a:r>
              <a:rPr lang="en-GU" dirty="0"/>
              <a:t> and PFBS, with at least one PFAS above its MCL. Their Hazard Index values are also above 1</a:t>
            </a:r>
            <a:r>
              <a:rPr lang="en-US" dirty="0"/>
              <a:t>. </a:t>
            </a:r>
          </a:p>
        </p:txBody>
      </p:sp>
      <p:sp>
        <p:nvSpPr>
          <p:cNvPr id="4" name="Slide Number Placeholder 3"/>
          <p:cNvSpPr>
            <a:spLocks noGrp="1"/>
          </p:cNvSpPr>
          <p:nvPr>
            <p:ph type="sldNum" sz="quarter" idx="5"/>
          </p:nvPr>
        </p:nvSpPr>
        <p:spPr/>
        <p:txBody>
          <a:bodyPr/>
          <a:lstStyle/>
          <a:p>
            <a:fld id="{6160FA2A-D054-694E-89EA-76CF5C92A446}" type="slidenum">
              <a:rPr lang="en-US" smtClean="0"/>
              <a:t>23</a:t>
            </a:fld>
            <a:endParaRPr lang="en-US"/>
          </a:p>
        </p:txBody>
      </p:sp>
    </p:spTree>
    <p:extLst>
      <p:ext uri="{BB962C8B-B14F-4D97-AF65-F5344CB8AC3E}">
        <p14:creationId xmlns:p14="http://schemas.microsoft.com/office/powerpoint/2010/main" val="13661976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U" dirty="0"/>
              <a:t>Lastly, we have the Hagåtña and </a:t>
            </a:r>
            <a:r>
              <a:rPr lang="en-GU" dirty="0" err="1"/>
              <a:t>Pågu</a:t>
            </a:r>
            <a:r>
              <a:rPr lang="en-GU" dirty="0"/>
              <a:t> Basins. Aside from A-3 and NAS-1, most wells show a mixture of PFAS detections, with regulated PFAS making up much of what was detected. Several wells also have at least one PFAS above its MCL. A-4, A-13, and A-30 stand out because their Hazard Index values are also greater than 1</a:t>
            </a:r>
            <a:r>
              <a:rPr lang="en-US" dirty="0"/>
              <a:t>. </a:t>
            </a:r>
          </a:p>
        </p:txBody>
      </p:sp>
      <p:sp>
        <p:nvSpPr>
          <p:cNvPr id="4" name="Slide Number Placeholder 3"/>
          <p:cNvSpPr>
            <a:spLocks noGrp="1"/>
          </p:cNvSpPr>
          <p:nvPr>
            <p:ph type="sldNum" sz="quarter" idx="5"/>
          </p:nvPr>
        </p:nvSpPr>
        <p:spPr/>
        <p:txBody>
          <a:bodyPr/>
          <a:lstStyle/>
          <a:p>
            <a:fld id="{6160FA2A-D054-694E-89EA-76CF5C92A446}" type="slidenum">
              <a:rPr lang="en-US" smtClean="0"/>
              <a:t>24</a:t>
            </a:fld>
            <a:endParaRPr lang="en-US"/>
          </a:p>
        </p:txBody>
      </p:sp>
    </p:spTree>
    <p:extLst>
      <p:ext uri="{BB962C8B-B14F-4D97-AF65-F5344CB8AC3E}">
        <p14:creationId xmlns:p14="http://schemas.microsoft.com/office/powerpoint/2010/main" val="16390943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U" dirty="0"/>
              <a:t>Next, we’ll look at nitrates</a:t>
            </a:r>
            <a:r>
              <a:rPr lang="en-US" dirty="0"/>
              <a:t>.</a:t>
            </a:r>
          </a:p>
        </p:txBody>
      </p:sp>
      <p:sp>
        <p:nvSpPr>
          <p:cNvPr id="4" name="Slide Number Placeholder 3"/>
          <p:cNvSpPr>
            <a:spLocks noGrp="1"/>
          </p:cNvSpPr>
          <p:nvPr>
            <p:ph type="sldNum" sz="quarter" idx="5"/>
          </p:nvPr>
        </p:nvSpPr>
        <p:spPr/>
        <p:txBody>
          <a:bodyPr/>
          <a:lstStyle/>
          <a:p>
            <a:fld id="{6160FA2A-D054-694E-89EA-76CF5C92A446}" type="slidenum">
              <a:rPr lang="en-US" smtClean="0"/>
              <a:t>25</a:t>
            </a:fld>
            <a:endParaRPr lang="en-US"/>
          </a:p>
        </p:txBody>
      </p:sp>
    </p:spTree>
    <p:extLst>
      <p:ext uri="{BB962C8B-B14F-4D97-AF65-F5344CB8AC3E}">
        <p14:creationId xmlns:p14="http://schemas.microsoft.com/office/powerpoint/2010/main" val="37126284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U" dirty="0"/>
              <a:t>Here we have the </a:t>
            </a:r>
            <a:r>
              <a:rPr lang="en-GU" dirty="0" err="1"/>
              <a:t>MAppFx</a:t>
            </a:r>
            <a:r>
              <a:rPr lang="en-GU" dirty="0"/>
              <a:t> for Production Well Nitrates, which you can access by scanning the QR code. The app is currently updated through June 2026 and combines nitrate time-series data with statistical and trend analyses. It allows us to see which wells have increasing, decreasing, or no significant nitrate trends.</a:t>
            </a:r>
            <a:endParaRPr lang="en-US" dirty="0"/>
          </a:p>
        </p:txBody>
      </p:sp>
      <p:sp>
        <p:nvSpPr>
          <p:cNvPr id="4" name="Slide Number Placeholder 3"/>
          <p:cNvSpPr>
            <a:spLocks noGrp="1"/>
          </p:cNvSpPr>
          <p:nvPr>
            <p:ph type="sldNum" sz="quarter" idx="5"/>
          </p:nvPr>
        </p:nvSpPr>
        <p:spPr/>
        <p:txBody>
          <a:bodyPr/>
          <a:lstStyle/>
          <a:p>
            <a:fld id="{6160FA2A-D054-694E-89EA-76CF5C92A446}" type="slidenum">
              <a:rPr lang="en-US" smtClean="0"/>
              <a:t>26</a:t>
            </a:fld>
            <a:endParaRPr lang="en-US"/>
          </a:p>
        </p:txBody>
      </p:sp>
    </p:spTree>
    <p:extLst>
      <p:ext uri="{BB962C8B-B14F-4D97-AF65-F5344CB8AC3E}">
        <p14:creationId xmlns:p14="http://schemas.microsoft.com/office/powerpoint/2010/main" val="23325773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U" dirty="0"/>
              <a:t>Focusing on the increasing trends, the table shows ten production wells that warrant continued monitoring, most of which are in the Mangilao and Tomhom Basins. In the </a:t>
            </a:r>
            <a:r>
              <a:rPr lang="en-GU" dirty="0" err="1"/>
              <a:t>Adacao</a:t>
            </a:r>
            <a:r>
              <a:rPr lang="en-GU" dirty="0"/>
              <a:t> area of </a:t>
            </a:r>
            <a:r>
              <a:rPr lang="en-US" dirty="0"/>
              <a:t>the </a:t>
            </a:r>
            <a:r>
              <a:rPr lang="en-GU" dirty="0"/>
              <a:t>Mangilao</a:t>
            </a:r>
            <a:r>
              <a:rPr lang="en-US" dirty="0"/>
              <a:t> Basin</a:t>
            </a:r>
            <a:r>
              <a:rPr lang="en-GU" dirty="0"/>
              <a:t>, M-2, M-4, and EX-11 are projected to reach or exceed 5 milligrams per liter, or 50% of the MCL</a:t>
            </a:r>
            <a:r>
              <a:rPr lang="en-US" dirty="0"/>
              <a:t>. </a:t>
            </a:r>
          </a:p>
        </p:txBody>
      </p:sp>
      <p:sp>
        <p:nvSpPr>
          <p:cNvPr id="4" name="Slide Number Placeholder 3"/>
          <p:cNvSpPr>
            <a:spLocks noGrp="1"/>
          </p:cNvSpPr>
          <p:nvPr>
            <p:ph type="sldNum" sz="quarter" idx="5"/>
          </p:nvPr>
        </p:nvSpPr>
        <p:spPr/>
        <p:txBody>
          <a:bodyPr/>
          <a:lstStyle/>
          <a:p>
            <a:fld id="{6160FA2A-D054-694E-89EA-76CF5C92A446}" type="slidenum">
              <a:rPr lang="en-US" smtClean="0"/>
              <a:t>27</a:t>
            </a:fld>
            <a:endParaRPr lang="en-US"/>
          </a:p>
        </p:txBody>
      </p:sp>
    </p:spTree>
    <p:extLst>
      <p:ext uri="{BB962C8B-B14F-4D97-AF65-F5344CB8AC3E}">
        <p14:creationId xmlns:p14="http://schemas.microsoft.com/office/powerpoint/2010/main" val="16128237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U" dirty="0"/>
              <a:t>Next, we’ll look at chloride and production</a:t>
            </a:r>
            <a:r>
              <a:rPr lang="en-US" dirty="0"/>
              <a:t>.</a:t>
            </a:r>
          </a:p>
        </p:txBody>
      </p:sp>
      <p:sp>
        <p:nvSpPr>
          <p:cNvPr id="4" name="Slide Number Placeholder 3"/>
          <p:cNvSpPr>
            <a:spLocks noGrp="1"/>
          </p:cNvSpPr>
          <p:nvPr>
            <p:ph type="sldNum" sz="quarter" idx="5"/>
          </p:nvPr>
        </p:nvSpPr>
        <p:spPr/>
        <p:txBody>
          <a:bodyPr/>
          <a:lstStyle/>
          <a:p>
            <a:fld id="{6160FA2A-D054-694E-89EA-76CF5C92A446}" type="slidenum">
              <a:rPr lang="en-US" smtClean="0"/>
              <a:t>28</a:t>
            </a:fld>
            <a:endParaRPr lang="en-US"/>
          </a:p>
        </p:txBody>
      </p:sp>
    </p:spTree>
    <p:extLst>
      <p:ext uri="{BB962C8B-B14F-4D97-AF65-F5344CB8AC3E}">
        <p14:creationId xmlns:p14="http://schemas.microsoft.com/office/powerpoint/2010/main" val="1618086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U" dirty="0"/>
              <a:t>For chloride and production, this </a:t>
            </a:r>
            <a:r>
              <a:rPr lang="en-GU" dirty="0" err="1"/>
              <a:t>MAppFx</a:t>
            </a:r>
            <a:r>
              <a:rPr lang="en-GU" dirty="0"/>
              <a:t> gives an interactive view of the latest available data through June 2026. You can access it using the QR code</a:t>
            </a:r>
            <a:r>
              <a:rPr lang="en-US" dirty="0"/>
              <a:t>. </a:t>
            </a:r>
          </a:p>
        </p:txBody>
      </p:sp>
      <p:sp>
        <p:nvSpPr>
          <p:cNvPr id="4" name="Slide Number Placeholder 3"/>
          <p:cNvSpPr>
            <a:spLocks noGrp="1"/>
          </p:cNvSpPr>
          <p:nvPr>
            <p:ph type="sldNum" sz="quarter" idx="5"/>
          </p:nvPr>
        </p:nvSpPr>
        <p:spPr/>
        <p:txBody>
          <a:bodyPr/>
          <a:lstStyle/>
          <a:p>
            <a:fld id="{6160FA2A-D054-694E-89EA-76CF5C92A446}" type="slidenum">
              <a:rPr lang="en-US" smtClean="0"/>
              <a:t>29</a:t>
            </a:fld>
            <a:endParaRPr lang="en-US"/>
          </a:p>
        </p:txBody>
      </p:sp>
    </p:spTree>
    <p:extLst>
      <p:ext uri="{BB962C8B-B14F-4D97-AF65-F5344CB8AC3E}">
        <p14:creationId xmlns:p14="http://schemas.microsoft.com/office/powerpoint/2010/main" val="12251850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U" dirty="0"/>
              <a:t>Looking at groundwater production, GWA has produced about 38 MGD over the last two years. Tomhom continues to account for the largest portion at around 20 MGD, followed by Hagåtña and </a:t>
            </a:r>
            <a:r>
              <a:rPr lang="en-GU" dirty="0" err="1"/>
              <a:t>Finagua’yok</a:t>
            </a:r>
            <a:r>
              <a:rPr lang="en-GU" dirty="0"/>
              <a:t>. For military production, the Air Force produces about 1 MGD, while the Navy produces around 1.4 MGD.</a:t>
            </a:r>
            <a:endParaRPr lang="en-US" dirty="0"/>
          </a:p>
        </p:txBody>
      </p:sp>
      <p:sp>
        <p:nvSpPr>
          <p:cNvPr id="4" name="Slide Number Placeholder 3"/>
          <p:cNvSpPr>
            <a:spLocks noGrp="1"/>
          </p:cNvSpPr>
          <p:nvPr>
            <p:ph type="sldNum" sz="quarter" idx="5"/>
          </p:nvPr>
        </p:nvSpPr>
        <p:spPr/>
        <p:txBody>
          <a:bodyPr/>
          <a:lstStyle/>
          <a:p>
            <a:fld id="{6160FA2A-D054-694E-89EA-76CF5C92A446}" type="slidenum">
              <a:rPr lang="en-US" smtClean="0"/>
              <a:t>30</a:t>
            </a:fld>
            <a:endParaRPr lang="en-US"/>
          </a:p>
        </p:txBody>
      </p:sp>
    </p:spTree>
    <p:extLst>
      <p:ext uri="{BB962C8B-B14F-4D97-AF65-F5344CB8AC3E}">
        <p14:creationId xmlns:p14="http://schemas.microsoft.com/office/powerpoint/2010/main" val="38765128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U" dirty="0"/>
              <a:t>Looking at the production-weighted average chloride, Hagåtña and </a:t>
            </a:r>
            <a:r>
              <a:rPr lang="en-GU" dirty="0" err="1"/>
              <a:t>Finagua’yok</a:t>
            </a:r>
            <a:r>
              <a:rPr lang="en-GU" dirty="0"/>
              <a:t> have the higher values. As of June 2026, Hagåtña is about 110 </a:t>
            </a:r>
            <a:r>
              <a:rPr lang="en-US" dirty="0"/>
              <a:t>mg/L</a:t>
            </a:r>
            <a:r>
              <a:rPr lang="en-GU" dirty="0"/>
              <a:t>, followed closely by </a:t>
            </a:r>
            <a:r>
              <a:rPr lang="en-GU" dirty="0" err="1"/>
              <a:t>Finagua’yok</a:t>
            </a:r>
            <a:r>
              <a:rPr lang="en-GU" dirty="0"/>
              <a:t> at about 109. Even with these higher values, all basin averages remain below the local 150 </a:t>
            </a:r>
            <a:r>
              <a:rPr lang="en-US" dirty="0"/>
              <a:t>mg/L </a:t>
            </a:r>
            <a:r>
              <a:rPr lang="en-GU" dirty="0"/>
              <a:t>guideline.</a:t>
            </a:r>
            <a:endParaRPr lang="en-US" dirty="0"/>
          </a:p>
        </p:txBody>
      </p:sp>
      <p:sp>
        <p:nvSpPr>
          <p:cNvPr id="4" name="Slide Number Placeholder 3"/>
          <p:cNvSpPr>
            <a:spLocks noGrp="1"/>
          </p:cNvSpPr>
          <p:nvPr>
            <p:ph type="sldNum" sz="quarter" idx="5"/>
          </p:nvPr>
        </p:nvSpPr>
        <p:spPr/>
        <p:txBody>
          <a:bodyPr/>
          <a:lstStyle/>
          <a:p>
            <a:fld id="{6160FA2A-D054-694E-89EA-76CF5C92A446}" type="slidenum">
              <a:rPr lang="en-US" smtClean="0"/>
              <a:t>31</a:t>
            </a:fld>
            <a:endParaRPr lang="en-US"/>
          </a:p>
        </p:txBody>
      </p:sp>
    </p:spTree>
    <p:extLst>
      <p:ext uri="{BB962C8B-B14F-4D97-AF65-F5344CB8AC3E}">
        <p14:creationId xmlns:p14="http://schemas.microsoft.com/office/powerpoint/2010/main" val="28900762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U" dirty="0"/>
              <a:t>Last but not least, we have the Deep Observation Wells, or DOWs</a:t>
            </a:r>
            <a:endParaRPr lang="en-US" dirty="0"/>
          </a:p>
        </p:txBody>
      </p:sp>
      <p:sp>
        <p:nvSpPr>
          <p:cNvPr id="4" name="Slide Number Placeholder 3"/>
          <p:cNvSpPr>
            <a:spLocks noGrp="1"/>
          </p:cNvSpPr>
          <p:nvPr>
            <p:ph type="sldNum" sz="quarter" idx="5"/>
          </p:nvPr>
        </p:nvSpPr>
        <p:spPr/>
        <p:txBody>
          <a:bodyPr/>
          <a:lstStyle/>
          <a:p>
            <a:fld id="{6160FA2A-D054-694E-89EA-76CF5C92A446}" type="slidenum">
              <a:rPr lang="en-US" smtClean="0"/>
              <a:t>32</a:t>
            </a:fld>
            <a:endParaRPr lang="en-US"/>
          </a:p>
        </p:txBody>
      </p:sp>
    </p:spTree>
    <p:extLst>
      <p:ext uri="{BB962C8B-B14F-4D97-AF65-F5344CB8AC3E}">
        <p14:creationId xmlns:p14="http://schemas.microsoft.com/office/powerpoint/2010/main" val="12024996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U" dirty="0"/>
              <a:t>In addition to what Mary presented, six new military DOWs have been installed since 2023, expanding observation across the </a:t>
            </a:r>
            <a:r>
              <a:rPr lang="en-GU" dirty="0" err="1"/>
              <a:t>Machanao</a:t>
            </a:r>
            <a:r>
              <a:rPr lang="en-GU" dirty="0"/>
              <a:t>, </a:t>
            </a:r>
            <a:r>
              <a:rPr lang="en-GU" dirty="0" err="1"/>
              <a:t>Finagua’yok</a:t>
            </a:r>
            <a:r>
              <a:rPr lang="en-GU" dirty="0"/>
              <a:t>, and Mangilao Basins. These are shown on the map as the darker blue dots.</a:t>
            </a:r>
            <a:endParaRPr lang="en-US" dirty="0"/>
          </a:p>
        </p:txBody>
      </p:sp>
      <p:sp>
        <p:nvSpPr>
          <p:cNvPr id="4" name="Slide Number Placeholder 3"/>
          <p:cNvSpPr>
            <a:spLocks noGrp="1"/>
          </p:cNvSpPr>
          <p:nvPr>
            <p:ph type="sldNum" sz="quarter" idx="5"/>
          </p:nvPr>
        </p:nvSpPr>
        <p:spPr/>
        <p:txBody>
          <a:bodyPr/>
          <a:lstStyle/>
          <a:p>
            <a:fld id="{6160FA2A-D054-694E-89EA-76CF5C92A446}" type="slidenum">
              <a:rPr lang="en-US" smtClean="0"/>
              <a:t>33</a:t>
            </a:fld>
            <a:endParaRPr lang="en-US"/>
          </a:p>
        </p:txBody>
      </p:sp>
    </p:spTree>
    <p:extLst>
      <p:ext uri="{BB962C8B-B14F-4D97-AF65-F5344CB8AC3E}">
        <p14:creationId xmlns:p14="http://schemas.microsoft.com/office/powerpoint/2010/main" val="12475135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U" dirty="0"/>
              <a:t>Marbo-1 is located farther inland in the Tomhom Basin and shows a thick brackish lens extending to about 140 feet below mean sea level. After Typhoons </a:t>
            </a:r>
            <a:r>
              <a:rPr lang="en-GU" dirty="0" err="1"/>
              <a:t>Sinlaku</a:t>
            </a:r>
            <a:r>
              <a:rPr lang="en-GU" dirty="0"/>
              <a:t> and Bavi, which brought about 23 inches of combined rainfall, a thin freshwater layer of about 30 feet developed. This suggests that the heavy rainfall may have temporarily diluted the brackish lens.</a:t>
            </a:r>
            <a:endParaRPr lang="en-US" dirty="0"/>
          </a:p>
          <a:p>
            <a:endParaRPr lang="en-US" dirty="0"/>
          </a:p>
          <a:p>
            <a:endParaRPr lang="en-GU" dirty="0"/>
          </a:p>
          <a:p>
            <a:r>
              <a:rPr lang="en-GU" dirty="0"/>
              <a:t>NCSB-1, located in the Mangilao Basin, shows a clearer response to seasonal rainfall. During the wet season, the freshwater lens thickens, while after a period of dry conditions, it becomes thinner. Following Typhoon Bavi, the lens reached its greatest observed thickness, extending to about 80 feet below mean sea level.</a:t>
            </a:r>
          </a:p>
          <a:p>
            <a:endParaRPr lang="en-US" dirty="0"/>
          </a:p>
        </p:txBody>
      </p:sp>
      <p:sp>
        <p:nvSpPr>
          <p:cNvPr id="4" name="Slide Number Placeholder 3"/>
          <p:cNvSpPr>
            <a:spLocks noGrp="1"/>
          </p:cNvSpPr>
          <p:nvPr>
            <p:ph type="sldNum" sz="quarter" idx="5"/>
          </p:nvPr>
        </p:nvSpPr>
        <p:spPr/>
        <p:txBody>
          <a:bodyPr/>
          <a:lstStyle/>
          <a:p>
            <a:fld id="{6160FA2A-D054-694E-89EA-76CF5C92A446}" type="slidenum">
              <a:rPr lang="en-US" smtClean="0"/>
              <a:t>34</a:t>
            </a:fld>
            <a:endParaRPr lang="en-US"/>
          </a:p>
        </p:txBody>
      </p:sp>
    </p:spTree>
    <p:extLst>
      <p:ext uri="{BB962C8B-B14F-4D97-AF65-F5344CB8AC3E}">
        <p14:creationId xmlns:p14="http://schemas.microsoft.com/office/powerpoint/2010/main" val="10092505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AABA71-22F0-B2C4-B2C9-3D58BECC2D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CA1EC0-EEDE-4D7B-7C29-C5E3E45B22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85DC28-6F9C-9042-D566-F1ED7177A127}"/>
              </a:ext>
            </a:extLst>
          </p:cNvPr>
          <p:cNvSpPr>
            <a:spLocks noGrp="1"/>
          </p:cNvSpPr>
          <p:nvPr>
            <p:ph type="body" idx="1"/>
          </p:nvPr>
        </p:nvSpPr>
        <p:spPr/>
        <p:txBody>
          <a:bodyPr/>
          <a:lstStyle/>
          <a:p>
            <a:r>
              <a:rPr lang="en-GU" dirty="0"/>
              <a:t>NCSF-1 and NCSF-2 are both located in the </a:t>
            </a:r>
            <a:r>
              <a:rPr lang="en-GU" dirty="0" err="1"/>
              <a:t>Finagua’yok</a:t>
            </a:r>
            <a:r>
              <a:rPr lang="en-GU" dirty="0"/>
              <a:t> Basin, where the </a:t>
            </a:r>
            <a:r>
              <a:rPr lang="en-US" dirty="0"/>
              <a:t>area </a:t>
            </a:r>
            <a:r>
              <a:rPr lang="en-GU" dirty="0"/>
              <a:t>is heavily fractured, and we can see </a:t>
            </a:r>
            <a:r>
              <a:rPr lang="en-US" dirty="0"/>
              <a:t>how</a:t>
            </a:r>
            <a:r>
              <a:rPr lang="en-GU" dirty="0"/>
              <a:t> they respond differently.</a:t>
            </a:r>
            <a:endParaRPr lang="en-US" dirty="0"/>
          </a:p>
          <a:p>
            <a:endParaRPr lang="en-GU" dirty="0"/>
          </a:p>
          <a:p>
            <a:r>
              <a:rPr lang="en-GU" dirty="0"/>
              <a:t>NCSF-1 has a fairly stable freshwater lens at about 80 feet, with not much change from seasonal rainfall or the typhoons.</a:t>
            </a:r>
            <a:endParaRPr lang="en-US" dirty="0"/>
          </a:p>
          <a:p>
            <a:endParaRPr lang="en-GU" dirty="0"/>
          </a:p>
          <a:p>
            <a:r>
              <a:rPr lang="en-GU" dirty="0"/>
              <a:t>NCSF-2 has a brackish lens of about 100 feet, and we also don’t see much of a response after the two typhoons.</a:t>
            </a:r>
          </a:p>
        </p:txBody>
      </p:sp>
      <p:sp>
        <p:nvSpPr>
          <p:cNvPr id="4" name="Slide Number Placeholder 3">
            <a:extLst>
              <a:ext uri="{FF2B5EF4-FFF2-40B4-BE49-F238E27FC236}">
                <a16:creationId xmlns:a16="http://schemas.microsoft.com/office/drawing/2014/main" id="{A96BF055-5DD4-0614-DBE6-821A5CB92346}"/>
              </a:ext>
            </a:extLst>
          </p:cNvPr>
          <p:cNvSpPr>
            <a:spLocks noGrp="1"/>
          </p:cNvSpPr>
          <p:nvPr>
            <p:ph type="sldNum" sz="quarter" idx="5"/>
          </p:nvPr>
        </p:nvSpPr>
        <p:spPr/>
        <p:txBody>
          <a:bodyPr/>
          <a:lstStyle/>
          <a:p>
            <a:fld id="{6160FA2A-D054-694E-89EA-76CF5C92A446}" type="slidenum">
              <a:rPr lang="en-US" smtClean="0"/>
              <a:t>35</a:t>
            </a:fld>
            <a:endParaRPr lang="en-US"/>
          </a:p>
        </p:txBody>
      </p:sp>
    </p:spTree>
    <p:extLst>
      <p:ext uri="{BB962C8B-B14F-4D97-AF65-F5344CB8AC3E}">
        <p14:creationId xmlns:p14="http://schemas.microsoft.com/office/powerpoint/2010/main" val="26537650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67C350-7E70-FAC6-1F2D-D2D24D9594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F924FA-F85B-D52F-597B-B65302AC6E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59671D-C045-5819-A741-95CA2C8F5F6E}"/>
              </a:ext>
            </a:extLst>
          </p:cNvPr>
          <p:cNvSpPr>
            <a:spLocks noGrp="1"/>
          </p:cNvSpPr>
          <p:nvPr>
            <p:ph type="body" idx="1"/>
          </p:nvPr>
        </p:nvSpPr>
        <p:spPr/>
        <p:txBody>
          <a:bodyPr/>
          <a:lstStyle/>
          <a:p>
            <a:r>
              <a:rPr lang="en-GU" dirty="0"/>
              <a:t>NWF-1 and AAFB-1 are both located in the </a:t>
            </a:r>
            <a:r>
              <a:rPr lang="en-GU" dirty="0" err="1"/>
              <a:t>Machanao</a:t>
            </a:r>
            <a:r>
              <a:rPr lang="en-GU" dirty="0"/>
              <a:t> Basin.</a:t>
            </a:r>
            <a:endParaRPr lang="en-US" dirty="0"/>
          </a:p>
          <a:p>
            <a:endParaRPr lang="en-GU" dirty="0"/>
          </a:p>
          <a:p>
            <a:r>
              <a:rPr lang="en-GU" dirty="0"/>
              <a:t>NWF-1 typically has a thin freshwater lens over a much thicker brackish lens. After the two typhoons, though, the freshwater lens thickened to about 60 feet.</a:t>
            </a:r>
            <a:endParaRPr lang="en-US" dirty="0"/>
          </a:p>
          <a:p>
            <a:endParaRPr lang="en-GU" dirty="0"/>
          </a:p>
          <a:p>
            <a:r>
              <a:rPr lang="en-GU" dirty="0"/>
              <a:t>AAFB-1 usually has a freshwater lens around 70 to 80 feet thick and doesn’t show much response to seasonal rainfall. Compared with the previous sampling date, the lens decreased slightly by about 2 feet.</a:t>
            </a:r>
          </a:p>
        </p:txBody>
      </p:sp>
      <p:sp>
        <p:nvSpPr>
          <p:cNvPr id="4" name="Slide Number Placeholder 3">
            <a:extLst>
              <a:ext uri="{FF2B5EF4-FFF2-40B4-BE49-F238E27FC236}">
                <a16:creationId xmlns:a16="http://schemas.microsoft.com/office/drawing/2014/main" id="{0070ACAE-F39E-F68A-77E7-F903BBA2AB0A}"/>
              </a:ext>
            </a:extLst>
          </p:cNvPr>
          <p:cNvSpPr>
            <a:spLocks noGrp="1"/>
          </p:cNvSpPr>
          <p:nvPr>
            <p:ph type="sldNum" sz="quarter" idx="5"/>
          </p:nvPr>
        </p:nvSpPr>
        <p:spPr/>
        <p:txBody>
          <a:bodyPr/>
          <a:lstStyle/>
          <a:p>
            <a:fld id="{6160FA2A-D054-694E-89EA-76CF5C92A446}" type="slidenum">
              <a:rPr lang="en-US" smtClean="0"/>
              <a:t>36</a:t>
            </a:fld>
            <a:endParaRPr lang="en-US"/>
          </a:p>
        </p:txBody>
      </p:sp>
    </p:spTree>
    <p:extLst>
      <p:ext uri="{BB962C8B-B14F-4D97-AF65-F5344CB8AC3E}">
        <p14:creationId xmlns:p14="http://schemas.microsoft.com/office/powerpoint/2010/main" val="41206482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160FA2A-D054-694E-89EA-76CF5C92A446}" type="slidenum">
              <a:rPr lang="en-US" smtClean="0"/>
              <a:t>37</a:t>
            </a:fld>
            <a:endParaRPr lang="en-US"/>
          </a:p>
        </p:txBody>
      </p:sp>
    </p:spTree>
    <p:extLst>
      <p:ext uri="{BB962C8B-B14F-4D97-AF65-F5344CB8AC3E}">
        <p14:creationId xmlns:p14="http://schemas.microsoft.com/office/powerpoint/2010/main" val="6555765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618B6-8D3A-7D62-C030-77F9AA4F85D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E7ED63B-A0F4-B072-0B44-EC4671D1EC2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2721EC6-F2BE-82B6-9BAE-C516ADD4DFA1}"/>
              </a:ext>
            </a:extLst>
          </p:cNvPr>
          <p:cNvSpPr>
            <a:spLocks noGrp="1"/>
          </p:cNvSpPr>
          <p:nvPr>
            <p:ph type="dt" sz="half" idx="10"/>
          </p:nvPr>
        </p:nvSpPr>
        <p:spPr/>
        <p:txBody>
          <a:bodyPr/>
          <a:lstStyle/>
          <a:p>
            <a:fld id="{61919594-D020-F940-977D-10ED8FA77231}" type="datetimeFigureOut">
              <a:rPr lang="en-US" smtClean="0"/>
              <a:t>9/24/26</a:t>
            </a:fld>
            <a:endParaRPr lang="en-US"/>
          </a:p>
        </p:txBody>
      </p:sp>
      <p:sp>
        <p:nvSpPr>
          <p:cNvPr id="5" name="Footer Placeholder 4">
            <a:extLst>
              <a:ext uri="{FF2B5EF4-FFF2-40B4-BE49-F238E27FC236}">
                <a16:creationId xmlns:a16="http://schemas.microsoft.com/office/drawing/2014/main" id="{61C9ECEB-8D14-7F2E-516D-72B5D7627A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90AFBF-D93D-17E3-E2C8-ECA13E0E1544}"/>
              </a:ext>
            </a:extLst>
          </p:cNvPr>
          <p:cNvSpPr>
            <a:spLocks noGrp="1"/>
          </p:cNvSpPr>
          <p:nvPr>
            <p:ph type="sldNum" sz="quarter" idx="12"/>
          </p:nvPr>
        </p:nvSpPr>
        <p:spPr/>
        <p:txBody>
          <a:bodyPr/>
          <a:lstStyle/>
          <a:p>
            <a:fld id="{80AA7EA7-F89A-F242-8186-EBDB62C0A522}" type="slidenum">
              <a:rPr lang="en-US" smtClean="0"/>
              <a:t>‹#›</a:t>
            </a:fld>
            <a:endParaRPr lang="en-US"/>
          </a:p>
        </p:txBody>
      </p:sp>
    </p:spTree>
    <p:extLst>
      <p:ext uri="{BB962C8B-B14F-4D97-AF65-F5344CB8AC3E}">
        <p14:creationId xmlns:p14="http://schemas.microsoft.com/office/powerpoint/2010/main" val="21343558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7D020-4BD0-818C-EF28-5A67B15727A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6622DE0-A139-F8E5-FACF-81D9574D0B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2B35FD-790A-17EC-7F12-E5CDDAD6403E}"/>
              </a:ext>
            </a:extLst>
          </p:cNvPr>
          <p:cNvSpPr>
            <a:spLocks noGrp="1"/>
          </p:cNvSpPr>
          <p:nvPr>
            <p:ph type="dt" sz="half" idx="10"/>
          </p:nvPr>
        </p:nvSpPr>
        <p:spPr/>
        <p:txBody>
          <a:bodyPr/>
          <a:lstStyle/>
          <a:p>
            <a:fld id="{61919594-D020-F940-977D-10ED8FA77231}" type="datetimeFigureOut">
              <a:rPr lang="en-US" smtClean="0"/>
              <a:t>9/24/26</a:t>
            </a:fld>
            <a:endParaRPr lang="en-US"/>
          </a:p>
        </p:txBody>
      </p:sp>
      <p:sp>
        <p:nvSpPr>
          <p:cNvPr id="5" name="Footer Placeholder 4">
            <a:extLst>
              <a:ext uri="{FF2B5EF4-FFF2-40B4-BE49-F238E27FC236}">
                <a16:creationId xmlns:a16="http://schemas.microsoft.com/office/drawing/2014/main" id="{65EB0E2D-0724-E5AE-EAF7-C27DA86B50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041B2E-3ED5-77D4-B0BF-C81285AB2EAB}"/>
              </a:ext>
            </a:extLst>
          </p:cNvPr>
          <p:cNvSpPr>
            <a:spLocks noGrp="1"/>
          </p:cNvSpPr>
          <p:nvPr>
            <p:ph type="sldNum" sz="quarter" idx="12"/>
          </p:nvPr>
        </p:nvSpPr>
        <p:spPr/>
        <p:txBody>
          <a:bodyPr/>
          <a:lstStyle/>
          <a:p>
            <a:fld id="{80AA7EA7-F89A-F242-8186-EBDB62C0A522}" type="slidenum">
              <a:rPr lang="en-US" smtClean="0"/>
              <a:t>‹#›</a:t>
            </a:fld>
            <a:endParaRPr lang="en-US"/>
          </a:p>
        </p:txBody>
      </p:sp>
    </p:spTree>
    <p:extLst>
      <p:ext uri="{BB962C8B-B14F-4D97-AF65-F5344CB8AC3E}">
        <p14:creationId xmlns:p14="http://schemas.microsoft.com/office/powerpoint/2010/main" val="21715770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C87ED-491B-A80B-4A7C-7CAA9E455A1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A7A1D4F-87C8-C80F-7FC8-504483FAEEC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87FA8F5-A6B9-2D08-794E-8328A61094EA}"/>
              </a:ext>
            </a:extLst>
          </p:cNvPr>
          <p:cNvSpPr>
            <a:spLocks noGrp="1"/>
          </p:cNvSpPr>
          <p:nvPr>
            <p:ph type="dt" sz="half" idx="10"/>
          </p:nvPr>
        </p:nvSpPr>
        <p:spPr/>
        <p:txBody>
          <a:bodyPr/>
          <a:lstStyle/>
          <a:p>
            <a:fld id="{61919594-D020-F940-977D-10ED8FA77231}" type="datetimeFigureOut">
              <a:rPr lang="en-US" smtClean="0"/>
              <a:t>9/24/26</a:t>
            </a:fld>
            <a:endParaRPr lang="en-US"/>
          </a:p>
        </p:txBody>
      </p:sp>
      <p:sp>
        <p:nvSpPr>
          <p:cNvPr id="5" name="Footer Placeholder 4">
            <a:extLst>
              <a:ext uri="{FF2B5EF4-FFF2-40B4-BE49-F238E27FC236}">
                <a16:creationId xmlns:a16="http://schemas.microsoft.com/office/drawing/2014/main" id="{74A67848-5A3D-F523-E86A-AB39B7F284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29195B-CFF2-4C2A-BC12-C90CDB51DD9C}"/>
              </a:ext>
            </a:extLst>
          </p:cNvPr>
          <p:cNvSpPr>
            <a:spLocks noGrp="1"/>
          </p:cNvSpPr>
          <p:nvPr>
            <p:ph type="sldNum" sz="quarter" idx="12"/>
          </p:nvPr>
        </p:nvSpPr>
        <p:spPr/>
        <p:txBody>
          <a:bodyPr/>
          <a:lstStyle/>
          <a:p>
            <a:fld id="{80AA7EA7-F89A-F242-8186-EBDB62C0A522}" type="slidenum">
              <a:rPr lang="en-US" smtClean="0"/>
              <a:t>‹#›</a:t>
            </a:fld>
            <a:endParaRPr lang="en-US"/>
          </a:p>
        </p:txBody>
      </p:sp>
    </p:spTree>
    <p:extLst>
      <p:ext uri="{BB962C8B-B14F-4D97-AF65-F5344CB8AC3E}">
        <p14:creationId xmlns:p14="http://schemas.microsoft.com/office/powerpoint/2010/main" val="17311391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DCF7B-D309-C548-2F48-B6996485D0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1D547FF-14E4-C40E-7FBE-9147D9DC07A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98859DF-9BCD-B8B4-5E82-861299F025C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389EAB-08F1-E0BA-38E3-C2DA8F4EB821}"/>
              </a:ext>
            </a:extLst>
          </p:cNvPr>
          <p:cNvSpPr>
            <a:spLocks noGrp="1"/>
          </p:cNvSpPr>
          <p:nvPr>
            <p:ph type="dt" sz="half" idx="10"/>
          </p:nvPr>
        </p:nvSpPr>
        <p:spPr/>
        <p:txBody>
          <a:bodyPr/>
          <a:lstStyle/>
          <a:p>
            <a:fld id="{61919594-D020-F940-977D-10ED8FA77231}" type="datetimeFigureOut">
              <a:rPr lang="en-US" smtClean="0"/>
              <a:t>9/24/26</a:t>
            </a:fld>
            <a:endParaRPr lang="en-US"/>
          </a:p>
        </p:txBody>
      </p:sp>
      <p:sp>
        <p:nvSpPr>
          <p:cNvPr id="6" name="Footer Placeholder 5">
            <a:extLst>
              <a:ext uri="{FF2B5EF4-FFF2-40B4-BE49-F238E27FC236}">
                <a16:creationId xmlns:a16="http://schemas.microsoft.com/office/drawing/2014/main" id="{F26F45A9-CE24-6060-5587-ADEE863227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68F4F4-3DDE-9743-BE54-9CB23C176E3D}"/>
              </a:ext>
            </a:extLst>
          </p:cNvPr>
          <p:cNvSpPr>
            <a:spLocks noGrp="1"/>
          </p:cNvSpPr>
          <p:nvPr>
            <p:ph type="sldNum" sz="quarter" idx="12"/>
          </p:nvPr>
        </p:nvSpPr>
        <p:spPr/>
        <p:txBody>
          <a:bodyPr/>
          <a:lstStyle/>
          <a:p>
            <a:fld id="{80AA7EA7-F89A-F242-8186-EBDB62C0A522}" type="slidenum">
              <a:rPr lang="en-US" smtClean="0"/>
              <a:t>‹#›</a:t>
            </a:fld>
            <a:endParaRPr lang="en-US"/>
          </a:p>
        </p:txBody>
      </p:sp>
    </p:spTree>
    <p:extLst>
      <p:ext uri="{BB962C8B-B14F-4D97-AF65-F5344CB8AC3E}">
        <p14:creationId xmlns:p14="http://schemas.microsoft.com/office/powerpoint/2010/main" val="14294578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50D12-04B8-E9DB-B9A0-B1FF50E199B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A03188D-C4A1-4DB8-4434-23CB2A32733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C6A3F6C-B251-9FB8-183B-109C9722A07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04460D9-EA7B-5CEB-4A98-B096E5433E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4622C0C-9169-C95B-D47D-D864CD832F0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7BF927B-3D5F-9709-6053-3BDB1A6F10EB}"/>
              </a:ext>
            </a:extLst>
          </p:cNvPr>
          <p:cNvSpPr>
            <a:spLocks noGrp="1"/>
          </p:cNvSpPr>
          <p:nvPr>
            <p:ph type="dt" sz="half" idx="10"/>
          </p:nvPr>
        </p:nvSpPr>
        <p:spPr/>
        <p:txBody>
          <a:bodyPr/>
          <a:lstStyle/>
          <a:p>
            <a:fld id="{61919594-D020-F940-977D-10ED8FA77231}" type="datetimeFigureOut">
              <a:rPr lang="en-US" smtClean="0"/>
              <a:t>9/24/26</a:t>
            </a:fld>
            <a:endParaRPr lang="en-US"/>
          </a:p>
        </p:txBody>
      </p:sp>
      <p:sp>
        <p:nvSpPr>
          <p:cNvPr id="8" name="Footer Placeholder 7">
            <a:extLst>
              <a:ext uri="{FF2B5EF4-FFF2-40B4-BE49-F238E27FC236}">
                <a16:creationId xmlns:a16="http://schemas.microsoft.com/office/drawing/2014/main" id="{63299764-3F78-20D3-DFA6-B394B08DFBD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27B851C-55A5-2C78-85CF-421C999F8621}"/>
              </a:ext>
            </a:extLst>
          </p:cNvPr>
          <p:cNvSpPr>
            <a:spLocks noGrp="1"/>
          </p:cNvSpPr>
          <p:nvPr>
            <p:ph type="sldNum" sz="quarter" idx="12"/>
          </p:nvPr>
        </p:nvSpPr>
        <p:spPr/>
        <p:txBody>
          <a:bodyPr/>
          <a:lstStyle/>
          <a:p>
            <a:fld id="{80AA7EA7-F89A-F242-8186-EBDB62C0A522}" type="slidenum">
              <a:rPr lang="en-US" smtClean="0"/>
              <a:t>‹#›</a:t>
            </a:fld>
            <a:endParaRPr lang="en-US"/>
          </a:p>
        </p:txBody>
      </p:sp>
    </p:spTree>
    <p:extLst>
      <p:ext uri="{BB962C8B-B14F-4D97-AF65-F5344CB8AC3E}">
        <p14:creationId xmlns:p14="http://schemas.microsoft.com/office/powerpoint/2010/main" val="3403682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01472-D7D8-0A63-49C6-50301BDCE74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3641095-24BF-D8B0-AFA9-E55C38A2734F}"/>
              </a:ext>
            </a:extLst>
          </p:cNvPr>
          <p:cNvSpPr>
            <a:spLocks noGrp="1"/>
          </p:cNvSpPr>
          <p:nvPr>
            <p:ph type="dt" sz="half" idx="10"/>
          </p:nvPr>
        </p:nvSpPr>
        <p:spPr/>
        <p:txBody>
          <a:bodyPr/>
          <a:lstStyle/>
          <a:p>
            <a:fld id="{61919594-D020-F940-977D-10ED8FA77231}" type="datetimeFigureOut">
              <a:rPr lang="en-US" smtClean="0"/>
              <a:t>9/24/26</a:t>
            </a:fld>
            <a:endParaRPr lang="en-US"/>
          </a:p>
        </p:txBody>
      </p:sp>
      <p:sp>
        <p:nvSpPr>
          <p:cNvPr id="4" name="Footer Placeholder 3">
            <a:extLst>
              <a:ext uri="{FF2B5EF4-FFF2-40B4-BE49-F238E27FC236}">
                <a16:creationId xmlns:a16="http://schemas.microsoft.com/office/drawing/2014/main" id="{83C33684-D6F1-20B9-4BBD-98039AA71EF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DCBBE3F-20FE-3646-22EB-507BA10B863D}"/>
              </a:ext>
            </a:extLst>
          </p:cNvPr>
          <p:cNvSpPr>
            <a:spLocks noGrp="1"/>
          </p:cNvSpPr>
          <p:nvPr>
            <p:ph type="sldNum" sz="quarter" idx="12"/>
          </p:nvPr>
        </p:nvSpPr>
        <p:spPr/>
        <p:txBody>
          <a:bodyPr/>
          <a:lstStyle/>
          <a:p>
            <a:fld id="{80AA7EA7-F89A-F242-8186-EBDB62C0A522}" type="slidenum">
              <a:rPr lang="en-US" smtClean="0"/>
              <a:t>‹#›</a:t>
            </a:fld>
            <a:endParaRPr lang="en-US"/>
          </a:p>
        </p:txBody>
      </p:sp>
    </p:spTree>
    <p:extLst>
      <p:ext uri="{BB962C8B-B14F-4D97-AF65-F5344CB8AC3E}">
        <p14:creationId xmlns:p14="http://schemas.microsoft.com/office/powerpoint/2010/main" val="5107886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2493DF6-28BC-6810-B1E5-0AAC4F5A5734}"/>
              </a:ext>
            </a:extLst>
          </p:cNvPr>
          <p:cNvSpPr>
            <a:spLocks noGrp="1"/>
          </p:cNvSpPr>
          <p:nvPr>
            <p:ph type="dt" sz="half" idx="10"/>
          </p:nvPr>
        </p:nvSpPr>
        <p:spPr/>
        <p:txBody>
          <a:bodyPr/>
          <a:lstStyle/>
          <a:p>
            <a:fld id="{61919594-D020-F940-977D-10ED8FA77231}" type="datetimeFigureOut">
              <a:rPr lang="en-US" smtClean="0"/>
              <a:t>9/24/26</a:t>
            </a:fld>
            <a:endParaRPr lang="en-US"/>
          </a:p>
        </p:txBody>
      </p:sp>
      <p:sp>
        <p:nvSpPr>
          <p:cNvPr id="3" name="Footer Placeholder 2">
            <a:extLst>
              <a:ext uri="{FF2B5EF4-FFF2-40B4-BE49-F238E27FC236}">
                <a16:creationId xmlns:a16="http://schemas.microsoft.com/office/drawing/2014/main" id="{F53950B0-7FDF-F0E1-4EEE-899C35A6B10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D389671-292C-886B-7E01-AA5EAE77892C}"/>
              </a:ext>
            </a:extLst>
          </p:cNvPr>
          <p:cNvSpPr>
            <a:spLocks noGrp="1"/>
          </p:cNvSpPr>
          <p:nvPr>
            <p:ph type="sldNum" sz="quarter" idx="12"/>
          </p:nvPr>
        </p:nvSpPr>
        <p:spPr/>
        <p:txBody>
          <a:bodyPr/>
          <a:lstStyle/>
          <a:p>
            <a:fld id="{80AA7EA7-F89A-F242-8186-EBDB62C0A522}" type="slidenum">
              <a:rPr lang="en-US" smtClean="0"/>
              <a:t>‹#›</a:t>
            </a:fld>
            <a:endParaRPr lang="en-US"/>
          </a:p>
        </p:txBody>
      </p:sp>
    </p:spTree>
    <p:extLst>
      <p:ext uri="{BB962C8B-B14F-4D97-AF65-F5344CB8AC3E}">
        <p14:creationId xmlns:p14="http://schemas.microsoft.com/office/powerpoint/2010/main" val="24230978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2C91A-A3CA-84E0-1331-26523F177C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C0E82B8-B849-A84A-B16A-F9A7B7836A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A7D8B41-D0AF-17CE-DF28-917DBF2785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581748-9A3A-3DA4-66EB-52FF86842CF1}"/>
              </a:ext>
            </a:extLst>
          </p:cNvPr>
          <p:cNvSpPr>
            <a:spLocks noGrp="1"/>
          </p:cNvSpPr>
          <p:nvPr>
            <p:ph type="dt" sz="half" idx="10"/>
          </p:nvPr>
        </p:nvSpPr>
        <p:spPr/>
        <p:txBody>
          <a:bodyPr/>
          <a:lstStyle/>
          <a:p>
            <a:fld id="{61919594-D020-F940-977D-10ED8FA77231}" type="datetimeFigureOut">
              <a:rPr lang="en-US" smtClean="0"/>
              <a:t>9/24/26</a:t>
            </a:fld>
            <a:endParaRPr lang="en-US"/>
          </a:p>
        </p:txBody>
      </p:sp>
      <p:sp>
        <p:nvSpPr>
          <p:cNvPr id="6" name="Footer Placeholder 5">
            <a:extLst>
              <a:ext uri="{FF2B5EF4-FFF2-40B4-BE49-F238E27FC236}">
                <a16:creationId xmlns:a16="http://schemas.microsoft.com/office/drawing/2014/main" id="{5AF5047C-086D-05DB-AF04-97B7382CAE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590775E-2D27-65CE-9D06-3CFF41632DB8}"/>
              </a:ext>
            </a:extLst>
          </p:cNvPr>
          <p:cNvSpPr>
            <a:spLocks noGrp="1"/>
          </p:cNvSpPr>
          <p:nvPr>
            <p:ph type="sldNum" sz="quarter" idx="12"/>
          </p:nvPr>
        </p:nvSpPr>
        <p:spPr/>
        <p:txBody>
          <a:bodyPr/>
          <a:lstStyle/>
          <a:p>
            <a:fld id="{80AA7EA7-F89A-F242-8186-EBDB62C0A522}" type="slidenum">
              <a:rPr lang="en-US" smtClean="0"/>
              <a:t>‹#›</a:t>
            </a:fld>
            <a:endParaRPr lang="en-US"/>
          </a:p>
        </p:txBody>
      </p:sp>
    </p:spTree>
    <p:extLst>
      <p:ext uri="{BB962C8B-B14F-4D97-AF65-F5344CB8AC3E}">
        <p14:creationId xmlns:p14="http://schemas.microsoft.com/office/powerpoint/2010/main" val="3834502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AFFD7-B099-769C-29D4-034052F7DD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0EEFA84-A968-FC01-54E2-66FC48D6AB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C45167D-E227-A735-665D-81B3D5CE8B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527D5B-4CEB-6211-D20A-2DB61CE1083E}"/>
              </a:ext>
            </a:extLst>
          </p:cNvPr>
          <p:cNvSpPr>
            <a:spLocks noGrp="1"/>
          </p:cNvSpPr>
          <p:nvPr>
            <p:ph type="dt" sz="half" idx="10"/>
          </p:nvPr>
        </p:nvSpPr>
        <p:spPr/>
        <p:txBody>
          <a:bodyPr/>
          <a:lstStyle/>
          <a:p>
            <a:fld id="{61919594-D020-F940-977D-10ED8FA77231}" type="datetimeFigureOut">
              <a:rPr lang="en-US" smtClean="0"/>
              <a:t>9/24/26</a:t>
            </a:fld>
            <a:endParaRPr lang="en-US"/>
          </a:p>
        </p:txBody>
      </p:sp>
      <p:sp>
        <p:nvSpPr>
          <p:cNvPr id="6" name="Footer Placeholder 5">
            <a:extLst>
              <a:ext uri="{FF2B5EF4-FFF2-40B4-BE49-F238E27FC236}">
                <a16:creationId xmlns:a16="http://schemas.microsoft.com/office/drawing/2014/main" id="{F9CDFB0B-B69E-D8A7-71DD-E6DBB7ACDA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59B956E-ADBB-8314-09A9-D2CE80CF600D}"/>
              </a:ext>
            </a:extLst>
          </p:cNvPr>
          <p:cNvSpPr>
            <a:spLocks noGrp="1"/>
          </p:cNvSpPr>
          <p:nvPr>
            <p:ph type="sldNum" sz="quarter" idx="12"/>
          </p:nvPr>
        </p:nvSpPr>
        <p:spPr/>
        <p:txBody>
          <a:bodyPr/>
          <a:lstStyle/>
          <a:p>
            <a:fld id="{80AA7EA7-F89A-F242-8186-EBDB62C0A522}" type="slidenum">
              <a:rPr lang="en-US" smtClean="0"/>
              <a:t>‹#›</a:t>
            </a:fld>
            <a:endParaRPr lang="en-US"/>
          </a:p>
        </p:txBody>
      </p:sp>
    </p:spTree>
    <p:extLst>
      <p:ext uri="{BB962C8B-B14F-4D97-AF65-F5344CB8AC3E}">
        <p14:creationId xmlns:p14="http://schemas.microsoft.com/office/powerpoint/2010/main" val="436749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4FDF1-B265-8C5E-D5BD-2BB9094A12F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A954E43-A3A5-2C96-1312-EA719FB7046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F6BB5E-8720-C6F4-BAAC-912FADE5A76F}"/>
              </a:ext>
            </a:extLst>
          </p:cNvPr>
          <p:cNvSpPr>
            <a:spLocks noGrp="1"/>
          </p:cNvSpPr>
          <p:nvPr>
            <p:ph type="dt" sz="half" idx="10"/>
          </p:nvPr>
        </p:nvSpPr>
        <p:spPr/>
        <p:txBody>
          <a:bodyPr/>
          <a:lstStyle/>
          <a:p>
            <a:fld id="{61919594-D020-F940-977D-10ED8FA77231}" type="datetimeFigureOut">
              <a:rPr lang="en-US" smtClean="0"/>
              <a:t>9/24/26</a:t>
            </a:fld>
            <a:endParaRPr lang="en-US"/>
          </a:p>
        </p:txBody>
      </p:sp>
      <p:sp>
        <p:nvSpPr>
          <p:cNvPr id="5" name="Footer Placeholder 4">
            <a:extLst>
              <a:ext uri="{FF2B5EF4-FFF2-40B4-BE49-F238E27FC236}">
                <a16:creationId xmlns:a16="http://schemas.microsoft.com/office/drawing/2014/main" id="{C72037BA-EA46-50A6-E63A-1B84D02F3E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D959F7-46D0-33C4-0CF0-23031D175251}"/>
              </a:ext>
            </a:extLst>
          </p:cNvPr>
          <p:cNvSpPr>
            <a:spLocks noGrp="1"/>
          </p:cNvSpPr>
          <p:nvPr>
            <p:ph type="sldNum" sz="quarter" idx="12"/>
          </p:nvPr>
        </p:nvSpPr>
        <p:spPr/>
        <p:txBody>
          <a:bodyPr/>
          <a:lstStyle/>
          <a:p>
            <a:fld id="{80AA7EA7-F89A-F242-8186-EBDB62C0A522}" type="slidenum">
              <a:rPr lang="en-US" smtClean="0"/>
              <a:t>‹#›</a:t>
            </a:fld>
            <a:endParaRPr lang="en-US"/>
          </a:p>
        </p:txBody>
      </p:sp>
    </p:spTree>
    <p:extLst>
      <p:ext uri="{BB962C8B-B14F-4D97-AF65-F5344CB8AC3E}">
        <p14:creationId xmlns:p14="http://schemas.microsoft.com/office/powerpoint/2010/main" val="41963538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2D67F71-12CD-A1F7-A9E8-905F6AB1424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DF00A2C-6122-D07B-D8DA-09C2AC4F97F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65F9F0-593B-A198-D798-6EF31F1BF150}"/>
              </a:ext>
            </a:extLst>
          </p:cNvPr>
          <p:cNvSpPr>
            <a:spLocks noGrp="1"/>
          </p:cNvSpPr>
          <p:nvPr>
            <p:ph type="dt" sz="half" idx="10"/>
          </p:nvPr>
        </p:nvSpPr>
        <p:spPr/>
        <p:txBody>
          <a:bodyPr/>
          <a:lstStyle/>
          <a:p>
            <a:fld id="{61919594-D020-F940-977D-10ED8FA77231}" type="datetimeFigureOut">
              <a:rPr lang="en-US" smtClean="0"/>
              <a:t>9/24/26</a:t>
            </a:fld>
            <a:endParaRPr lang="en-US"/>
          </a:p>
        </p:txBody>
      </p:sp>
      <p:sp>
        <p:nvSpPr>
          <p:cNvPr id="5" name="Footer Placeholder 4">
            <a:extLst>
              <a:ext uri="{FF2B5EF4-FFF2-40B4-BE49-F238E27FC236}">
                <a16:creationId xmlns:a16="http://schemas.microsoft.com/office/drawing/2014/main" id="{8816322F-A564-BD7F-A24A-8B08074782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6319C0-0278-BDAD-1DC2-6B47E55CB539}"/>
              </a:ext>
            </a:extLst>
          </p:cNvPr>
          <p:cNvSpPr>
            <a:spLocks noGrp="1"/>
          </p:cNvSpPr>
          <p:nvPr>
            <p:ph type="sldNum" sz="quarter" idx="12"/>
          </p:nvPr>
        </p:nvSpPr>
        <p:spPr/>
        <p:txBody>
          <a:bodyPr/>
          <a:lstStyle/>
          <a:p>
            <a:fld id="{80AA7EA7-F89A-F242-8186-EBDB62C0A522}" type="slidenum">
              <a:rPr lang="en-US" smtClean="0"/>
              <a:t>‹#›</a:t>
            </a:fld>
            <a:endParaRPr lang="en-US"/>
          </a:p>
        </p:txBody>
      </p:sp>
    </p:spTree>
    <p:extLst>
      <p:ext uri="{BB962C8B-B14F-4D97-AF65-F5344CB8AC3E}">
        <p14:creationId xmlns:p14="http://schemas.microsoft.com/office/powerpoint/2010/main" val="41988102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FE62F0F-3E9E-3434-05F3-9CED409D56D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24A430D-A113-EC06-AC2E-1E018BE4C6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3E9B10-E59B-59DA-9EC6-7836AFECBE9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1919594-D020-F940-977D-10ED8FA77231}" type="datetimeFigureOut">
              <a:rPr lang="en-US" smtClean="0"/>
              <a:t>9/24/26</a:t>
            </a:fld>
            <a:endParaRPr lang="en-US"/>
          </a:p>
        </p:txBody>
      </p:sp>
      <p:sp>
        <p:nvSpPr>
          <p:cNvPr id="5" name="Footer Placeholder 4">
            <a:extLst>
              <a:ext uri="{FF2B5EF4-FFF2-40B4-BE49-F238E27FC236}">
                <a16:creationId xmlns:a16="http://schemas.microsoft.com/office/drawing/2014/main" id="{D5050329-73A5-D3CF-E6C4-2C970609891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8245FD2-4451-8DE3-C0AD-2A0A3026D0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0AA7EA7-F89A-F242-8186-EBDB62C0A522}" type="slidenum">
              <a:rPr lang="en-US" smtClean="0"/>
              <a:t>‹#›</a:t>
            </a:fld>
            <a:endParaRPr lang="en-US"/>
          </a:p>
        </p:txBody>
      </p:sp>
    </p:spTree>
    <p:extLst>
      <p:ext uri="{BB962C8B-B14F-4D97-AF65-F5344CB8AC3E}">
        <p14:creationId xmlns:p14="http://schemas.microsoft.com/office/powerpoint/2010/main" val="675470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2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30.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230FA-787B-C0D9-C407-D7D2DF5C0A1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B68FA10-04E0-1DF5-A8C8-EABC9BE7973E}"/>
              </a:ext>
            </a:extLst>
          </p:cNvPr>
          <p:cNvPicPr>
            <a:picLocks noGrp="1" noRot="1" noChangeAspect="1" noMove="1" noResize="1" noEditPoints="1" noAdjustHandles="1" noChangeArrowheads="1" noChangeShapeType="1" noCrop="1"/>
          </p:cNvPicPr>
          <p:nvPr/>
        </p:nvPicPr>
        <p:blipFill>
          <a:blip r:embed="rId2"/>
          <a:stretch>
            <a:fillRect/>
          </a:stretch>
        </p:blipFill>
        <p:spPr>
          <a:xfrm>
            <a:off x="0" y="-1"/>
            <a:ext cx="12192000" cy="6854353"/>
          </a:xfrm>
          <a:prstGeom prst="rect">
            <a:avLst/>
          </a:prstGeom>
        </p:spPr>
      </p:pic>
      <p:sp>
        <p:nvSpPr>
          <p:cNvPr id="4" name="TextBox 3">
            <a:extLst>
              <a:ext uri="{FF2B5EF4-FFF2-40B4-BE49-F238E27FC236}">
                <a16:creationId xmlns:a16="http://schemas.microsoft.com/office/drawing/2014/main" id="{087BFB2A-8A2F-8161-A46F-3C71323AACB8}"/>
              </a:ext>
            </a:extLst>
          </p:cNvPr>
          <p:cNvSpPr txBox="1"/>
          <p:nvPr/>
        </p:nvSpPr>
        <p:spPr>
          <a:xfrm>
            <a:off x="4013633" y="1717041"/>
            <a:ext cx="4164730" cy="2185214"/>
          </a:xfrm>
          <a:prstGeom prst="rect">
            <a:avLst/>
          </a:prstGeom>
          <a:noFill/>
        </p:spPr>
        <p:txBody>
          <a:bodyPr wrap="none" rtlCol="0">
            <a:spAutoFit/>
          </a:bodyPr>
          <a:lstStyle/>
          <a:p>
            <a:r>
              <a:rPr lang="en-US" sz="13600" b="1" spc="409" dirty="0">
                <a:ln>
                  <a:solidFill>
                    <a:schemeClr val="bg1">
                      <a:lumMod val="65000"/>
                    </a:schemeClr>
                  </a:solidFill>
                </a:ln>
                <a:solidFill>
                  <a:schemeClr val="bg1"/>
                </a:solidFill>
                <a:effectLst>
                  <a:outerShdw blurRad="50800" dist="38100" dir="5400000" algn="t" rotWithShape="0">
                    <a:prstClr val="black">
                      <a:alpha val="40000"/>
                    </a:prstClr>
                  </a:outerShdw>
                </a:effectLst>
                <a:latin typeface="Aptos Display" panose="020B0004020202020204" pitchFamily="34" charset="0"/>
              </a:rPr>
              <a:t>2026</a:t>
            </a:r>
            <a:endParaRPr lang="en-US" sz="9600" b="1" spc="409" dirty="0">
              <a:ln>
                <a:solidFill>
                  <a:schemeClr val="bg1">
                    <a:lumMod val="65000"/>
                  </a:schemeClr>
                </a:solidFill>
              </a:ln>
              <a:solidFill>
                <a:schemeClr val="bg1"/>
              </a:solidFill>
              <a:effectLst>
                <a:outerShdw blurRad="50800" dist="38100" dir="5400000" algn="t" rotWithShape="0">
                  <a:prstClr val="black">
                    <a:alpha val="40000"/>
                  </a:prstClr>
                </a:outerShdw>
              </a:effectLst>
              <a:latin typeface="Aptos Display" panose="020B0004020202020204" pitchFamily="34" charset="0"/>
            </a:endParaRPr>
          </a:p>
        </p:txBody>
      </p:sp>
      <p:sp>
        <p:nvSpPr>
          <p:cNvPr id="5" name="TextBox 4">
            <a:extLst>
              <a:ext uri="{FF2B5EF4-FFF2-40B4-BE49-F238E27FC236}">
                <a16:creationId xmlns:a16="http://schemas.microsoft.com/office/drawing/2014/main" id="{CB1F4E4B-B8BF-694B-9ECA-4D20E52130DB}"/>
              </a:ext>
            </a:extLst>
          </p:cNvPr>
          <p:cNvSpPr txBox="1"/>
          <p:nvPr/>
        </p:nvSpPr>
        <p:spPr>
          <a:xfrm>
            <a:off x="2999445" y="3389813"/>
            <a:ext cx="6193106" cy="923330"/>
          </a:xfrm>
          <a:prstGeom prst="rect">
            <a:avLst/>
          </a:prstGeom>
          <a:noFill/>
          <a:effectLst/>
        </p:spPr>
        <p:txBody>
          <a:bodyPr wrap="none" rtlCol="0">
            <a:spAutoFit/>
          </a:bodyPr>
          <a:lstStyle/>
          <a:p>
            <a:pPr algn="ctr"/>
            <a:r>
              <a:rPr lang="en-US" sz="5400" b="1" dirty="0">
                <a:ln w="6350">
                  <a:solidFill>
                    <a:schemeClr val="bg1">
                      <a:lumMod val="85000"/>
                    </a:schemeClr>
                  </a:solidFill>
                </a:ln>
                <a:solidFill>
                  <a:schemeClr val="bg1"/>
                </a:solidFill>
                <a:effectLst>
                  <a:outerShdw blurRad="50800" dist="38100" dir="5400000" algn="t" rotWithShape="0">
                    <a:prstClr val="black">
                      <a:alpha val="60000"/>
                    </a:prstClr>
                  </a:outerShdw>
                </a:effectLst>
                <a:latin typeface="Aptos SemiBold" panose="020F0502020204030204" pitchFamily="34" charset="0"/>
              </a:rPr>
              <a:t>State of the Aquifer </a:t>
            </a:r>
          </a:p>
        </p:txBody>
      </p:sp>
      <p:grpSp>
        <p:nvGrpSpPr>
          <p:cNvPr id="9" name="Group 8">
            <a:extLst>
              <a:ext uri="{FF2B5EF4-FFF2-40B4-BE49-F238E27FC236}">
                <a16:creationId xmlns:a16="http://schemas.microsoft.com/office/drawing/2014/main" id="{270AE531-4FD5-8C94-1EA6-121F9F3183C4}"/>
              </a:ext>
            </a:extLst>
          </p:cNvPr>
          <p:cNvGrpSpPr/>
          <p:nvPr/>
        </p:nvGrpSpPr>
        <p:grpSpPr>
          <a:xfrm>
            <a:off x="5290251" y="5250441"/>
            <a:ext cx="1540124" cy="1005840"/>
            <a:chOff x="5290251" y="5250441"/>
            <a:chExt cx="1540124" cy="1005840"/>
          </a:xfrm>
        </p:grpSpPr>
        <p:pic>
          <p:nvPicPr>
            <p:cNvPr id="2" name="Picture 1">
              <a:extLst>
                <a:ext uri="{FF2B5EF4-FFF2-40B4-BE49-F238E27FC236}">
                  <a16:creationId xmlns:a16="http://schemas.microsoft.com/office/drawing/2014/main" id="{04C674E2-7F28-3393-D731-723B494F8077}"/>
                </a:ext>
              </a:extLst>
            </p:cNvPr>
            <p:cNvPicPr>
              <a:picLocks noChangeAspect="1"/>
            </p:cNvPicPr>
            <p:nvPr/>
          </p:nvPicPr>
          <p:blipFill>
            <a:blip r:embed="rId3"/>
            <a:srcRect/>
            <a:stretch>
              <a:fillRect/>
            </a:stretch>
          </p:blipFill>
          <p:spPr>
            <a:xfrm>
              <a:off x="6095998" y="5437848"/>
              <a:ext cx="734377" cy="731520"/>
            </a:xfrm>
            <a:prstGeom prst="rect">
              <a:avLst/>
            </a:prstGeom>
            <a:effectLst>
              <a:outerShdw blurRad="50800" dist="38100" dir="5400000" algn="t" rotWithShape="0">
                <a:prstClr val="black">
                  <a:alpha val="40000"/>
                </a:prstClr>
              </a:outerShdw>
            </a:effectLst>
          </p:spPr>
        </p:pic>
        <p:pic>
          <p:nvPicPr>
            <p:cNvPr id="6" name="Picture 5" descr="A blue circle with a palm tree and text&#10;&#10;Description automatically generated">
              <a:extLst>
                <a:ext uri="{FF2B5EF4-FFF2-40B4-BE49-F238E27FC236}">
                  <a16:creationId xmlns:a16="http://schemas.microsoft.com/office/drawing/2014/main" id="{F287F173-C7F5-DF5E-BEB7-15E968721A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90251" y="5250441"/>
              <a:ext cx="718098" cy="1005840"/>
            </a:xfrm>
            <a:prstGeom prst="rect">
              <a:avLst/>
            </a:prstGeom>
            <a:effectLst>
              <a:outerShdw blurRad="50800" dist="38100" dir="2700000" algn="tl" rotWithShape="0">
                <a:prstClr val="black">
                  <a:alpha val="40000"/>
                </a:prstClr>
              </a:outerShdw>
            </a:effectLst>
          </p:spPr>
        </p:pic>
      </p:grpSp>
      <p:sp>
        <p:nvSpPr>
          <p:cNvPr id="8" name="TextBox 7">
            <a:extLst>
              <a:ext uri="{FF2B5EF4-FFF2-40B4-BE49-F238E27FC236}">
                <a16:creationId xmlns:a16="http://schemas.microsoft.com/office/drawing/2014/main" id="{F65869F3-CA3A-1C80-4FC7-A10BB457405B}"/>
              </a:ext>
            </a:extLst>
          </p:cNvPr>
          <p:cNvSpPr txBox="1"/>
          <p:nvPr/>
        </p:nvSpPr>
        <p:spPr>
          <a:xfrm>
            <a:off x="5101687" y="4652370"/>
            <a:ext cx="1988621" cy="338554"/>
          </a:xfrm>
          <a:prstGeom prst="rect">
            <a:avLst/>
          </a:prstGeom>
          <a:noFill/>
          <a:effectLst/>
        </p:spPr>
        <p:txBody>
          <a:bodyPr wrap="none" rtlCol="0">
            <a:spAutoFit/>
          </a:bodyPr>
          <a:lstStyle/>
          <a:p>
            <a:pPr algn="ctr"/>
            <a:r>
              <a:rPr lang="en-US" sz="1600" b="1" dirty="0">
                <a:ln w="6350">
                  <a:solidFill>
                    <a:schemeClr val="bg1">
                      <a:lumMod val="85000"/>
                    </a:schemeClr>
                  </a:solidFill>
                </a:ln>
                <a:solidFill>
                  <a:schemeClr val="bg1"/>
                </a:solidFill>
                <a:effectLst>
                  <a:outerShdw blurRad="50800" dist="38100" dir="5400000" algn="t" rotWithShape="0">
                    <a:prstClr val="black">
                      <a:alpha val="60000"/>
                    </a:prstClr>
                  </a:outerShdw>
                </a:effectLst>
                <a:latin typeface="Aptos SemiBold" panose="020F0502020204030204" pitchFamily="34" charset="0"/>
              </a:rPr>
              <a:t>September 25, 2026</a:t>
            </a:r>
          </a:p>
        </p:txBody>
      </p:sp>
      <p:grpSp>
        <p:nvGrpSpPr>
          <p:cNvPr id="10" name="Group 9">
            <a:extLst>
              <a:ext uri="{FF2B5EF4-FFF2-40B4-BE49-F238E27FC236}">
                <a16:creationId xmlns:a16="http://schemas.microsoft.com/office/drawing/2014/main" id="{EFDB38D2-624A-05E0-DA4C-979365BD6102}"/>
              </a:ext>
            </a:extLst>
          </p:cNvPr>
          <p:cNvGrpSpPr/>
          <p:nvPr/>
        </p:nvGrpSpPr>
        <p:grpSpPr>
          <a:xfrm>
            <a:off x="3210560" y="4252260"/>
            <a:ext cx="5770879" cy="400110"/>
            <a:chOff x="3210560" y="4252260"/>
            <a:chExt cx="5770879" cy="400110"/>
          </a:xfrm>
        </p:grpSpPr>
        <p:sp>
          <p:nvSpPr>
            <p:cNvPr id="7" name="TextBox 6">
              <a:extLst>
                <a:ext uri="{FF2B5EF4-FFF2-40B4-BE49-F238E27FC236}">
                  <a16:creationId xmlns:a16="http://schemas.microsoft.com/office/drawing/2014/main" id="{B2059985-DAFC-929B-5691-E3AB7E8F457E}"/>
                </a:ext>
              </a:extLst>
            </p:cNvPr>
            <p:cNvSpPr txBox="1"/>
            <p:nvPr/>
          </p:nvSpPr>
          <p:spPr>
            <a:xfrm>
              <a:off x="4539163" y="4252260"/>
              <a:ext cx="3113673" cy="400110"/>
            </a:xfrm>
            <a:prstGeom prst="rect">
              <a:avLst/>
            </a:prstGeom>
            <a:noFill/>
            <a:effectLst/>
          </p:spPr>
          <p:txBody>
            <a:bodyPr wrap="none" rtlCol="0">
              <a:spAutoFit/>
            </a:bodyPr>
            <a:lstStyle/>
            <a:p>
              <a:pPr algn="ctr"/>
              <a:r>
                <a:rPr lang="en-US" sz="2000" b="1">
                  <a:ln w="6350">
                    <a:solidFill>
                      <a:schemeClr val="bg1">
                        <a:lumMod val="85000"/>
                      </a:schemeClr>
                    </a:solidFill>
                  </a:ln>
                  <a:solidFill>
                    <a:schemeClr val="bg1"/>
                  </a:solidFill>
                  <a:effectLst>
                    <a:outerShdw blurRad="50800" dist="38100" dir="5400000" algn="t" rotWithShape="0">
                      <a:prstClr val="black">
                        <a:alpha val="60000"/>
                      </a:prstClr>
                    </a:outerShdw>
                  </a:effectLst>
                  <a:latin typeface="Aptos SemiBold" panose="020F0502020204030204" pitchFamily="34" charset="0"/>
                </a:rPr>
                <a:t>WERI-GLE GHS Workshop</a:t>
              </a:r>
            </a:p>
          </p:txBody>
        </p:sp>
        <p:cxnSp>
          <p:nvCxnSpPr>
            <p:cNvPr id="11" name="Straight Connector 10">
              <a:extLst>
                <a:ext uri="{FF2B5EF4-FFF2-40B4-BE49-F238E27FC236}">
                  <a16:creationId xmlns:a16="http://schemas.microsoft.com/office/drawing/2014/main" id="{DEE4A530-4800-DB46-AEF6-72555C001FFD}"/>
                </a:ext>
              </a:extLst>
            </p:cNvPr>
            <p:cNvCxnSpPr>
              <a:cxnSpLocks/>
              <a:stCxn id="7" idx="1"/>
            </p:cNvCxnSpPr>
            <p:nvPr/>
          </p:nvCxnSpPr>
          <p:spPr>
            <a:xfrm flipH="1">
              <a:off x="3210560" y="4452315"/>
              <a:ext cx="1328603" cy="0"/>
            </a:xfrm>
            <a:prstGeom prst="line">
              <a:avLst/>
            </a:prstGeom>
            <a:ln w="1905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71E62960-640D-483D-6DB6-5E2A31E6D7AC}"/>
                </a:ext>
              </a:extLst>
            </p:cNvPr>
            <p:cNvCxnSpPr>
              <a:cxnSpLocks/>
            </p:cNvCxnSpPr>
            <p:nvPr/>
          </p:nvCxnSpPr>
          <p:spPr>
            <a:xfrm flipH="1">
              <a:off x="7652836" y="4454550"/>
              <a:ext cx="1328603" cy="0"/>
            </a:xfrm>
            <a:prstGeom prst="line">
              <a:avLst/>
            </a:prstGeom>
            <a:ln w="1905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548422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par>
                          <p:cTn id="15" fill="hold">
                            <p:stCondLst>
                              <p:cond delay="500"/>
                            </p:stCondLst>
                            <p:childTnLst>
                              <p:par>
                                <p:cTn id="16" presetID="10" presetClass="entr" presetSubtype="0"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par>
                          <p:cTn id="23" fill="hold">
                            <p:stCondLst>
                              <p:cond delay="1500"/>
                            </p:stCondLst>
                            <p:childTnLst>
                              <p:par>
                                <p:cTn id="24" presetID="10" presetClass="entr" presetSubtype="0"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7D2595-300A-0F1B-5A44-58DD888163A6}"/>
              </a:ext>
            </a:extLst>
          </p:cNvPr>
          <p:cNvPicPr>
            <a:picLocks noChangeAspect="1"/>
          </p:cNvPicPr>
          <p:nvPr/>
        </p:nvPicPr>
        <p:blipFill>
          <a:blip r:embed="rId2"/>
          <a:srcRect r="2646"/>
          <a:stretch>
            <a:fillRect/>
          </a:stretch>
        </p:blipFill>
        <p:spPr>
          <a:xfrm>
            <a:off x="-1" y="0"/>
            <a:ext cx="12192001" cy="6858000"/>
          </a:xfrm>
          <a:prstGeom prst="rect">
            <a:avLst/>
          </a:prstGeom>
        </p:spPr>
      </p:pic>
    </p:spTree>
    <p:extLst>
      <p:ext uri="{BB962C8B-B14F-4D97-AF65-F5344CB8AC3E}">
        <p14:creationId xmlns:p14="http://schemas.microsoft.com/office/powerpoint/2010/main" val="1475443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21AF1-323B-B570-04D1-A442C614336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846F5F3-5580-5F42-16DB-FDD96E0FFB11}"/>
              </a:ext>
            </a:extLst>
          </p:cNvPr>
          <p:cNvPicPr>
            <a:picLocks noChangeAspect="1"/>
          </p:cNvPicPr>
          <p:nvPr/>
        </p:nvPicPr>
        <p:blipFill rotWithShape="1">
          <a:blip r:embed="rId3"/>
          <a:srcRect l="29480" t="546" r="29480" b="57299"/>
          <a:stretch>
            <a:fillRect/>
          </a:stretch>
        </p:blipFill>
        <p:spPr>
          <a:xfrm>
            <a:off x="0" y="0"/>
            <a:ext cx="12192000" cy="6858001"/>
          </a:xfrm>
          <a:prstGeom prst="rect">
            <a:avLst/>
          </a:prstGeom>
        </p:spPr>
      </p:pic>
    </p:spTree>
    <p:extLst>
      <p:ext uri="{BB962C8B-B14F-4D97-AF65-F5344CB8AC3E}">
        <p14:creationId xmlns:p14="http://schemas.microsoft.com/office/powerpoint/2010/main" val="29187161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88FB6EED-9EDE-19CC-A616-D1569C4DE646}"/>
              </a:ext>
            </a:extLst>
          </p:cNvPr>
          <p:cNvPicPr>
            <a:picLocks noChangeAspect="1"/>
          </p:cNvPicPr>
          <p:nvPr/>
        </p:nvPicPr>
        <p:blipFill>
          <a:blip r:embed="rId2"/>
          <a:srcRect r="2763"/>
          <a:stretch>
            <a:fillRect/>
          </a:stretch>
        </p:blipFill>
        <p:spPr>
          <a:xfrm>
            <a:off x="0" y="0"/>
            <a:ext cx="12192000" cy="6858000"/>
          </a:xfrm>
          <a:prstGeom prst="rect">
            <a:avLst/>
          </a:prstGeom>
        </p:spPr>
      </p:pic>
    </p:spTree>
    <p:extLst>
      <p:ext uri="{BB962C8B-B14F-4D97-AF65-F5344CB8AC3E}">
        <p14:creationId xmlns:p14="http://schemas.microsoft.com/office/powerpoint/2010/main" val="306139070"/>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F07CB5F-BB4C-E590-8EA5-7D69F7F11225}"/>
              </a:ext>
            </a:extLst>
          </p:cNvPr>
          <p:cNvPicPr>
            <a:picLocks noChangeAspect="1"/>
          </p:cNvPicPr>
          <p:nvPr/>
        </p:nvPicPr>
        <p:blipFill>
          <a:blip r:embed="rId3"/>
          <a:srcRect l="26417" t="24772" r="24174" b="24413"/>
          <a:stretch>
            <a:fillRect/>
          </a:stretch>
        </p:blipFill>
        <p:spPr>
          <a:xfrm>
            <a:off x="0" y="0"/>
            <a:ext cx="12192000" cy="6858000"/>
          </a:xfrm>
          <a:prstGeom prst="rect">
            <a:avLst/>
          </a:prstGeom>
        </p:spPr>
      </p:pic>
      <p:grpSp>
        <p:nvGrpSpPr>
          <p:cNvPr id="3" name="Group 2">
            <a:extLst>
              <a:ext uri="{FF2B5EF4-FFF2-40B4-BE49-F238E27FC236}">
                <a16:creationId xmlns:a16="http://schemas.microsoft.com/office/drawing/2014/main" id="{DE06B7D1-ACDE-B862-03BE-21B32F855655}"/>
              </a:ext>
            </a:extLst>
          </p:cNvPr>
          <p:cNvGrpSpPr/>
          <p:nvPr/>
        </p:nvGrpSpPr>
        <p:grpSpPr>
          <a:xfrm>
            <a:off x="696480" y="3271055"/>
            <a:ext cx="3240000" cy="3240000"/>
            <a:chOff x="3816349" y="520700"/>
            <a:chExt cx="4572000" cy="4572000"/>
          </a:xfrm>
          <a:effectLst>
            <a:outerShdw blurRad="50800" dist="38100" dir="8100000" algn="tr" rotWithShape="0">
              <a:schemeClr val="bg2">
                <a:lumMod val="75000"/>
                <a:alpha val="40000"/>
              </a:schemeClr>
            </a:outerShdw>
          </a:effectLst>
        </p:grpSpPr>
        <p:grpSp>
          <p:nvGrpSpPr>
            <p:cNvPr id="4" name="Group 3">
              <a:extLst>
                <a:ext uri="{FF2B5EF4-FFF2-40B4-BE49-F238E27FC236}">
                  <a16:creationId xmlns:a16="http://schemas.microsoft.com/office/drawing/2014/main" id="{48142240-790F-FD7B-7B83-CD733815318D}"/>
                </a:ext>
              </a:extLst>
            </p:cNvPr>
            <p:cNvGrpSpPr/>
            <p:nvPr/>
          </p:nvGrpSpPr>
          <p:grpSpPr>
            <a:xfrm>
              <a:off x="3816349" y="520700"/>
              <a:ext cx="4572000" cy="4572000"/>
              <a:chOff x="3816349" y="520700"/>
              <a:chExt cx="4572000" cy="4572000"/>
            </a:xfrm>
          </p:grpSpPr>
          <p:sp>
            <p:nvSpPr>
              <p:cNvPr id="6" name="Rectangle 5">
                <a:extLst>
                  <a:ext uri="{FF2B5EF4-FFF2-40B4-BE49-F238E27FC236}">
                    <a16:creationId xmlns:a16="http://schemas.microsoft.com/office/drawing/2014/main" id="{924CEE7C-E0DC-7E23-81BB-8DAF765598BE}"/>
                  </a:ext>
                </a:extLst>
              </p:cNvPr>
              <p:cNvSpPr>
                <a:spLocks noChangeAspect="1"/>
              </p:cNvSpPr>
              <p:nvPr/>
            </p:nvSpPr>
            <p:spPr>
              <a:xfrm>
                <a:off x="3816349" y="520700"/>
                <a:ext cx="4572000" cy="45720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BED19C76-879E-2DC7-538E-30C73C1675F0}"/>
                  </a:ext>
                </a:extLst>
              </p:cNvPr>
              <p:cNvSpPr>
                <a:spLocks noChangeAspect="1"/>
              </p:cNvSpPr>
              <p:nvPr/>
            </p:nvSpPr>
            <p:spPr>
              <a:xfrm>
                <a:off x="4159249" y="863600"/>
                <a:ext cx="3886200" cy="38862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a:extLst>
                <a:ext uri="{FF2B5EF4-FFF2-40B4-BE49-F238E27FC236}">
                  <a16:creationId xmlns:a16="http://schemas.microsoft.com/office/drawing/2014/main" id="{AAD041F4-95B3-53E5-1A2C-B13D5E8DD524}"/>
                </a:ext>
              </a:extLst>
            </p:cNvPr>
            <p:cNvPicPr>
              <a:picLocks noChangeAspect="1"/>
            </p:cNvPicPr>
            <p:nvPr/>
          </p:nvPicPr>
          <p:blipFill>
            <a:blip r:embed="rId4"/>
            <a:stretch>
              <a:fillRect/>
            </a:stretch>
          </p:blipFill>
          <p:spPr>
            <a:xfrm>
              <a:off x="4159248" y="863599"/>
              <a:ext cx="3886199" cy="3886199"/>
            </a:xfrm>
            <a:prstGeom prst="rect">
              <a:avLst/>
            </a:prstGeom>
          </p:spPr>
        </p:pic>
      </p:grpSp>
    </p:spTree>
    <p:extLst>
      <p:ext uri="{BB962C8B-B14F-4D97-AF65-F5344CB8AC3E}">
        <p14:creationId xmlns:p14="http://schemas.microsoft.com/office/powerpoint/2010/main" val="149913165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25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50" fill="hold"/>
                                        <p:tgtEl>
                                          <p:spTgt spid="3"/>
                                        </p:tgtEl>
                                        <p:attrNameLst>
                                          <p:attrName>ppt_x</p:attrName>
                                        </p:attrNameLst>
                                      </p:cBhvr>
                                      <p:tavLst>
                                        <p:tav tm="0">
                                          <p:val>
                                            <p:strVal val="0-#ppt_w/2"/>
                                          </p:val>
                                        </p:tav>
                                        <p:tav tm="100000">
                                          <p:val>
                                            <p:strVal val="#ppt_x"/>
                                          </p:val>
                                        </p:tav>
                                      </p:tavLst>
                                    </p:anim>
                                    <p:anim calcmode="lin" valueType="num">
                                      <p:cBhvr additive="base">
                                        <p:cTn id="8" dur="25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894E082-A2A9-8EF8-1574-EE67FAEC4C34}"/>
              </a:ext>
            </a:extLst>
          </p:cNvPr>
          <p:cNvPicPr>
            <a:picLocks noChangeAspect="1"/>
          </p:cNvPicPr>
          <p:nvPr/>
        </p:nvPicPr>
        <p:blipFill>
          <a:blip r:embed="rId3"/>
          <a:stretch>
            <a:fillRect/>
          </a:stretch>
        </p:blipFill>
        <p:spPr>
          <a:xfrm>
            <a:off x="0" y="0"/>
            <a:ext cx="12192000" cy="6854353"/>
          </a:xfrm>
          <a:prstGeom prst="rect">
            <a:avLst/>
          </a:prstGeom>
        </p:spPr>
      </p:pic>
      <p:sp>
        <p:nvSpPr>
          <p:cNvPr id="4" name="TextBox 3">
            <a:extLst>
              <a:ext uri="{FF2B5EF4-FFF2-40B4-BE49-F238E27FC236}">
                <a16:creationId xmlns:a16="http://schemas.microsoft.com/office/drawing/2014/main" id="{BA8C0A62-8692-F900-5C84-1CB484CD0460}"/>
              </a:ext>
            </a:extLst>
          </p:cNvPr>
          <p:cNvSpPr txBox="1"/>
          <p:nvPr/>
        </p:nvSpPr>
        <p:spPr>
          <a:xfrm>
            <a:off x="1045031" y="2650040"/>
            <a:ext cx="4711161" cy="1554272"/>
          </a:xfrm>
          <a:prstGeom prst="rect">
            <a:avLst/>
          </a:prstGeom>
          <a:noFill/>
        </p:spPr>
        <p:txBody>
          <a:bodyPr wrap="none" rtlCol="0">
            <a:spAutoFit/>
          </a:bodyPr>
          <a:lstStyle/>
          <a:p>
            <a:r>
              <a:rPr lang="en-US" sz="9500" b="1" spc="409" dirty="0">
                <a:solidFill>
                  <a:schemeClr val="bg1"/>
                </a:solidFill>
                <a:effectLst>
                  <a:outerShdw blurRad="50800" dist="38100" dir="5400000" algn="t" rotWithShape="0">
                    <a:prstClr val="black">
                      <a:alpha val="40000"/>
                    </a:prstClr>
                  </a:outerShdw>
                </a:effectLst>
                <a:latin typeface="Aptos Display" panose="020B0004020202020204" pitchFamily="34" charset="0"/>
              </a:rPr>
              <a:t>Dieldrin</a:t>
            </a:r>
          </a:p>
        </p:txBody>
      </p:sp>
      <p:cxnSp>
        <p:nvCxnSpPr>
          <p:cNvPr id="5" name="Straight Connector 4">
            <a:extLst>
              <a:ext uri="{FF2B5EF4-FFF2-40B4-BE49-F238E27FC236}">
                <a16:creationId xmlns:a16="http://schemas.microsoft.com/office/drawing/2014/main" id="{0287EDE6-E7F6-EC72-F2E4-1C7B7D458919}"/>
              </a:ext>
            </a:extLst>
          </p:cNvPr>
          <p:cNvCxnSpPr>
            <a:cxnSpLocks/>
          </p:cNvCxnSpPr>
          <p:nvPr/>
        </p:nvCxnSpPr>
        <p:spPr>
          <a:xfrm flipH="1">
            <a:off x="1198845" y="4204312"/>
            <a:ext cx="4319451" cy="0"/>
          </a:xfrm>
          <a:prstGeom prst="line">
            <a:avLst/>
          </a:prstGeom>
          <a:ln w="28575">
            <a:solidFill>
              <a:schemeClr val="bg1"/>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0E92DB6F-27C6-C0D3-B014-4A18B5717483}"/>
              </a:ext>
            </a:extLst>
          </p:cNvPr>
          <p:cNvSpPr txBox="1"/>
          <p:nvPr/>
        </p:nvSpPr>
        <p:spPr>
          <a:xfrm>
            <a:off x="1045031" y="2336913"/>
            <a:ext cx="2692981" cy="400110"/>
          </a:xfrm>
          <a:prstGeom prst="rect">
            <a:avLst/>
          </a:prstGeom>
          <a:noFill/>
          <a:ln>
            <a:noFill/>
          </a:ln>
        </p:spPr>
        <p:txBody>
          <a:bodyPr wrap="none" rtlCol="0">
            <a:spAutoFit/>
          </a:bodyPr>
          <a:lstStyle/>
          <a:p>
            <a:r>
              <a:rPr lang="en-US" sz="2000" b="1" spc="409" dirty="0">
                <a:solidFill>
                  <a:schemeClr val="bg1"/>
                </a:solidFill>
                <a:effectLst>
                  <a:outerShdw blurRad="50800" dist="38100" dir="5400000" algn="t" rotWithShape="0">
                    <a:prstClr val="black">
                      <a:alpha val="40000"/>
                    </a:prstClr>
                  </a:outerShdw>
                </a:effectLst>
                <a:latin typeface="Aptos Display" panose="020B0004020202020204" pitchFamily="34" charset="0"/>
              </a:rPr>
              <a:t>WATER QUALITY</a:t>
            </a:r>
          </a:p>
        </p:txBody>
      </p:sp>
    </p:spTree>
    <p:extLst>
      <p:ext uri="{BB962C8B-B14F-4D97-AF65-F5344CB8AC3E}">
        <p14:creationId xmlns:p14="http://schemas.microsoft.com/office/powerpoint/2010/main" val="982039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wipe(left)">
                                      <p:cBhvr>
                                        <p:cTn id="10" dur="500"/>
                                        <p:tgtEl>
                                          <p:spTgt spid="4">
                                            <p:txEl>
                                              <p:pRg st="0" end="0"/>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67A3B63-2C6A-B7D8-E088-B3FC2A5935B8}"/>
              </a:ext>
            </a:extLst>
          </p:cNvPr>
          <p:cNvPicPr>
            <a:picLocks noChangeAspect="1"/>
          </p:cNvPicPr>
          <p:nvPr/>
        </p:nvPicPr>
        <p:blipFill rotWithShape="1">
          <a:blip r:embed="rId3">
            <a:extLst>
              <a:ext uri="{28A0092B-C50C-407E-A947-70E740481C1C}">
                <a14:useLocalDpi xmlns:a14="http://schemas.microsoft.com/office/drawing/2010/main" val="0"/>
              </a:ext>
            </a:extLst>
          </a:blip>
          <a:srcRect l="1598" t="2565" r="1598" b="13265"/>
          <a:stretch>
            <a:fillRect/>
          </a:stretch>
        </p:blipFill>
        <p:spPr bwMode="auto">
          <a:xfrm>
            <a:off x="0" y="1"/>
            <a:ext cx="12192000" cy="6858000"/>
          </a:xfrm>
          <a:prstGeom prst="rect">
            <a:avLst/>
          </a:prstGeom>
          <a:noFill/>
          <a:ln>
            <a:noFill/>
          </a:ln>
        </p:spPr>
      </p:pic>
    </p:spTree>
    <p:extLst>
      <p:ext uri="{BB962C8B-B14F-4D97-AF65-F5344CB8AC3E}">
        <p14:creationId xmlns:p14="http://schemas.microsoft.com/office/powerpoint/2010/main" val="3146497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F9982-38BA-372A-E7CA-B6EC8874664C}"/>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E1A5A738-4C1A-A703-D6F4-63EA75A86E3B}"/>
              </a:ext>
            </a:extLst>
          </p:cNvPr>
          <p:cNvPicPr>
            <a:picLocks noChangeAspect="1"/>
          </p:cNvPicPr>
          <p:nvPr/>
        </p:nvPicPr>
        <p:blipFill rotWithShape="1">
          <a:blip r:embed="rId3">
            <a:extLst>
              <a:ext uri="{28A0092B-C50C-407E-A947-70E740481C1C}">
                <a14:useLocalDpi xmlns:a14="http://schemas.microsoft.com/office/drawing/2010/main" val="0"/>
              </a:ext>
            </a:extLst>
          </a:blip>
          <a:srcRect l="1598" t="2565" r="1598" b="13265"/>
          <a:stretch>
            <a:fillRect/>
          </a:stretch>
        </p:blipFill>
        <p:spPr bwMode="auto">
          <a:xfrm>
            <a:off x="-18635579" y="0"/>
            <a:ext cx="30827579" cy="17340512"/>
          </a:xfrm>
          <a:prstGeom prst="rect">
            <a:avLst/>
          </a:prstGeom>
          <a:noFill/>
          <a:ln>
            <a:noFill/>
          </a:ln>
        </p:spPr>
      </p:pic>
    </p:spTree>
    <p:extLst>
      <p:ext uri="{BB962C8B-B14F-4D97-AF65-F5344CB8AC3E}">
        <p14:creationId xmlns:p14="http://schemas.microsoft.com/office/powerpoint/2010/main" val="22665882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4994B9-1E67-0213-EAFA-E385A9ACAB6C}"/>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05809D07-65E2-244C-CED0-28C5F3727A77}"/>
              </a:ext>
            </a:extLst>
          </p:cNvPr>
          <p:cNvPicPr>
            <a:picLocks noChangeAspect="1"/>
          </p:cNvPicPr>
          <p:nvPr/>
        </p:nvPicPr>
        <p:blipFill rotWithShape="1">
          <a:blip r:embed="rId3">
            <a:extLst>
              <a:ext uri="{28A0092B-C50C-407E-A947-70E740481C1C}">
                <a14:useLocalDpi xmlns:a14="http://schemas.microsoft.com/office/drawing/2010/main" val="0"/>
              </a:ext>
            </a:extLst>
          </a:blip>
          <a:srcRect l="1598" t="2565" r="1598" b="13265"/>
          <a:stretch>
            <a:fillRect/>
          </a:stretch>
        </p:blipFill>
        <p:spPr bwMode="auto">
          <a:xfrm>
            <a:off x="0" y="0"/>
            <a:ext cx="16170443" cy="9095874"/>
          </a:xfrm>
          <a:prstGeom prst="rect">
            <a:avLst/>
          </a:prstGeom>
          <a:noFill/>
          <a:ln>
            <a:noFill/>
          </a:ln>
        </p:spPr>
      </p:pic>
    </p:spTree>
    <p:extLst>
      <p:ext uri="{BB962C8B-B14F-4D97-AF65-F5344CB8AC3E}">
        <p14:creationId xmlns:p14="http://schemas.microsoft.com/office/powerpoint/2010/main" val="28442648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0CDE1F-04B0-6121-597D-A1AB545437D5}"/>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0539537D-EEE4-DE34-5BBC-EB716C895AC5}"/>
              </a:ext>
            </a:extLst>
          </p:cNvPr>
          <p:cNvPicPr>
            <a:picLocks noChangeAspect="1"/>
          </p:cNvPicPr>
          <p:nvPr/>
        </p:nvPicPr>
        <p:blipFill rotWithShape="1">
          <a:blip r:embed="rId3">
            <a:extLst>
              <a:ext uri="{28A0092B-C50C-407E-A947-70E740481C1C}">
                <a14:useLocalDpi xmlns:a14="http://schemas.microsoft.com/office/drawing/2010/main" val="0"/>
              </a:ext>
            </a:extLst>
          </a:blip>
          <a:srcRect l="1598" t="2565" r="1598" b="13265"/>
          <a:stretch>
            <a:fillRect/>
          </a:stretch>
        </p:blipFill>
        <p:spPr bwMode="auto">
          <a:xfrm>
            <a:off x="-9593178" y="-3904249"/>
            <a:ext cx="21785178" cy="12254164"/>
          </a:xfrm>
          <a:prstGeom prst="rect">
            <a:avLst/>
          </a:prstGeom>
          <a:noFill/>
          <a:ln>
            <a:noFill/>
          </a:ln>
        </p:spPr>
      </p:pic>
    </p:spTree>
    <p:extLst>
      <p:ext uri="{BB962C8B-B14F-4D97-AF65-F5344CB8AC3E}">
        <p14:creationId xmlns:p14="http://schemas.microsoft.com/office/powerpoint/2010/main" val="18837889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B19B27A-C77B-70DC-34A6-DA5A130A453D}"/>
              </a:ext>
            </a:extLst>
          </p:cNvPr>
          <p:cNvPicPr>
            <a:picLocks noChangeAspect="1"/>
          </p:cNvPicPr>
          <p:nvPr/>
        </p:nvPicPr>
        <p:blipFill>
          <a:blip r:embed="rId3"/>
          <a:srcRect l="1893" t="10222" r="1893" b="6136"/>
          <a:stretch>
            <a:fillRect/>
          </a:stretch>
        </p:blipFill>
        <p:spPr>
          <a:xfrm>
            <a:off x="0" y="0"/>
            <a:ext cx="12192000" cy="6858000"/>
          </a:xfrm>
          <a:prstGeom prst="rect">
            <a:avLst/>
          </a:prstGeom>
        </p:spPr>
      </p:pic>
    </p:spTree>
    <p:extLst>
      <p:ext uri="{BB962C8B-B14F-4D97-AF65-F5344CB8AC3E}">
        <p14:creationId xmlns:p14="http://schemas.microsoft.com/office/powerpoint/2010/main" val="123893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2E346D4-1E75-F5F6-DC49-179932E20DA6}"/>
              </a:ext>
            </a:extLst>
          </p:cNvPr>
          <p:cNvPicPr>
            <a:picLocks noChangeAspect="1"/>
          </p:cNvPicPr>
          <p:nvPr/>
        </p:nvPicPr>
        <p:blipFill>
          <a:blip r:embed="rId3"/>
          <a:srcRect l="32828" t="18012" r="4412" b="27431"/>
          <a:stretch>
            <a:fillRect/>
          </a:stretch>
        </p:blipFill>
        <p:spPr>
          <a:xfrm>
            <a:off x="0" y="0"/>
            <a:ext cx="12192000" cy="6858000"/>
          </a:xfrm>
          <a:prstGeom prst="rect">
            <a:avLst/>
          </a:prstGeom>
        </p:spPr>
      </p:pic>
    </p:spTree>
    <p:extLst>
      <p:ext uri="{BB962C8B-B14F-4D97-AF65-F5344CB8AC3E}">
        <p14:creationId xmlns:p14="http://schemas.microsoft.com/office/powerpoint/2010/main" val="31569553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56F8BE1-00BA-AEA6-7FE0-EBDA1FDA05FD}"/>
              </a:ext>
            </a:extLst>
          </p:cNvPr>
          <p:cNvPicPr>
            <a:picLocks noChangeAspect="1"/>
          </p:cNvPicPr>
          <p:nvPr/>
        </p:nvPicPr>
        <p:blipFill>
          <a:blip r:embed="rId3"/>
          <a:srcRect l="5469" t="22722" r="31771" b="22722"/>
          <a:stretch>
            <a:fillRect/>
          </a:stretch>
        </p:blipFill>
        <p:spPr>
          <a:xfrm>
            <a:off x="0" y="0"/>
            <a:ext cx="12192000" cy="6858000"/>
          </a:xfrm>
          <a:prstGeom prst="rect">
            <a:avLst/>
          </a:prstGeom>
        </p:spPr>
      </p:pic>
    </p:spTree>
    <p:extLst>
      <p:ext uri="{BB962C8B-B14F-4D97-AF65-F5344CB8AC3E}">
        <p14:creationId xmlns:p14="http://schemas.microsoft.com/office/powerpoint/2010/main" val="12326585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5C6FF89-6301-8FE2-BFB3-0F1E5EA64D55}"/>
              </a:ext>
            </a:extLst>
          </p:cNvPr>
          <p:cNvPicPr>
            <a:picLocks noChangeAspect="1"/>
          </p:cNvPicPr>
          <p:nvPr/>
        </p:nvPicPr>
        <p:blipFill>
          <a:blip r:embed="rId3"/>
          <a:srcRect l="9409" t="52190" r="38762" b="2754"/>
          <a:stretch>
            <a:fillRect/>
          </a:stretch>
        </p:blipFill>
        <p:spPr>
          <a:xfrm>
            <a:off x="0" y="0"/>
            <a:ext cx="12192000" cy="6858000"/>
          </a:xfrm>
          <a:prstGeom prst="rect">
            <a:avLst/>
          </a:prstGeom>
        </p:spPr>
      </p:pic>
    </p:spTree>
    <p:extLst>
      <p:ext uri="{BB962C8B-B14F-4D97-AF65-F5344CB8AC3E}">
        <p14:creationId xmlns:p14="http://schemas.microsoft.com/office/powerpoint/2010/main" val="12817123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C077102-9FC4-4F4E-F95C-C76DCDB23CF6}"/>
              </a:ext>
            </a:extLst>
          </p:cNvPr>
          <p:cNvPicPr>
            <a:picLocks noChangeAspect="1"/>
          </p:cNvPicPr>
          <p:nvPr/>
        </p:nvPicPr>
        <p:blipFill>
          <a:blip r:embed="rId3"/>
          <a:srcRect l="7097" t="26145" r="23066" b="13142"/>
          <a:stretch>
            <a:fillRect/>
          </a:stretch>
        </p:blipFill>
        <p:spPr>
          <a:xfrm>
            <a:off x="0" y="0"/>
            <a:ext cx="12192000" cy="6858000"/>
          </a:xfrm>
          <a:prstGeom prst="rect">
            <a:avLst/>
          </a:prstGeom>
        </p:spPr>
      </p:pic>
    </p:spTree>
    <p:extLst>
      <p:ext uri="{BB962C8B-B14F-4D97-AF65-F5344CB8AC3E}">
        <p14:creationId xmlns:p14="http://schemas.microsoft.com/office/powerpoint/2010/main" val="1392116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D7FA8-D940-10ED-421F-EFA382C5303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A45E7CF-B3F5-A03D-D859-20B39CB18803}"/>
              </a:ext>
            </a:extLst>
          </p:cNvPr>
          <p:cNvPicPr>
            <a:picLocks noChangeAspect="1"/>
          </p:cNvPicPr>
          <p:nvPr/>
        </p:nvPicPr>
        <p:blipFill>
          <a:blip r:embed="rId3"/>
          <a:stretch>
            <a:fillRect/>
          </a:stretch>
        </p:blipFill>
        <p:spPr>
          <a:xfrm>
            <a:off x="0" y="3647"/>
            <a:ext cx="12192000" cy="6854353"/>
          </a:xfrm>
          <a:prstGeom prst="rect">
            <a:avLst/>
          </a:prstGeom>
        </p:spPr>
      </p:pic>
      <p:sp>
        <p:nvSpPr>
          <p:cNvPr id="4" name="TextBox 3">
            <a:extLst>
              <a:ext uri="{FF2B5EF4-FFF2-40B4-BE49-F238E27FC236}">
                <a16:creationId xmlns:a16="http://schemas.microsoft.com/office/drawing/2014/main" id="{C57ECD9B-0E90-B93F-ECCA-140C1C71B304}"/>
              </a:ext>
            </a:extLst>
          </p:cNvPr>
          <p:cNvSpPr txBox="1"/>
          <p:nvPr/>
        </p:nvSpPr>
        <p:spPr>
          <a:xfrm>
            <a:off x="1045031" y="2650040"/>
            <a:ext cx="3240374" cy="1554272"/>
          </a:xfrm>
          <a:prstGeom prst="rect">
            <a:avLst/>
          </a:prstGeom>
          <a:noFill/>
        </p:spPr>
        <p:txBody>
          <a:bodyPr wrap="none" rtlCol="0">
            <a:spAutoFit/>
          </a:bodyPr>
          <a:lstStyle/>
          <a:p>
            <a:r>
              <a:rPr lang="en-US" sz="9500" b="1" spc="650" dirty="0">
                <a:solidFill>
                  <a:schemeClr val="bg1"/>
                </a:solidFill>
                <a:effectLst>
                  <a:outerShdw blurRad="50800" dist="38100" dir="5400000" algn="t" rotWithShape="0">
                    <a:prstClr val="black">
                      <a:alpha val="40000"/>
                    </a:prstClr>
                  </a:outerShdw>
                </a:effectLst>
                <a:latin typeface="Aptos Display" panose="020B0004020202020204" pitchFamily="34" charset="0"/>
              </a:rPr>
              <a:t>PFAS</a:t>
            </a:r>
          </a:p>
        </p:txBody>
      </p:sp>
      <p:cxnSp>
        <p:nvCxnSpPr>
          <p:cNvPr id="5" name="Straight Connector 4">
            <a:extLst>
              <a:ext uri="{FF2B5EF4-FFF2-40B4-BE49-F238E27FC236}">
                <a16:creationId xmlns:a16="http://schemas.microsoft.com/office/drawing/2014/main" id="{79586E09-2943-4BBE-A9A4-9A29BF08DF07}"/>
              </a:ext>
            </a:extLst>
          </p:cNvPr>
          <p:cNvCxnSpPr>
            <a:cxnSpLocks/>
          </p:cNvCxnSpPr>
          <p:nvPr/>
        </p:nvCxnSpPr>
        <p:spPr>
          <a:xfrm flipH="1">
            <a:off x="1198845" y="4204312"/>
            <a:ext cx="2893653" cy="0"/>
          </a:xfrm>
          <a:prstGeom prst="line">
            <a:avLst/>
          </a:prstGeom>
          <a:ln w="28575">
            <a:solidFill>
              <a:schemeClr val="bg1"/>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6C06D509-368E-F2D4-2C7F-8AF94BAA1944}"/>
              </a:ext>
            </a:extLst>
          </p:cNvPr>
          <p:cNvSpPr txBox="1"/>
          <p:nvPr/>
        </p:nvSpPr>
        <p:spPr>
          <a:xfrm>
            <a:off x="1045031" y="2336913"/>
            <a:ext cx="2692981" cy="400110"/>
          </a:xfrm>
          <a:prstGeom prst="rect">
            <a:avLst/>
          </a:prstGeom>
          <a:noFill/>
          <a:ln>
            <a:noFill/>
          </a:ln>
        </p:spPr>
        <p:txBody>
          <a:bodyPr wrap="none" rtlCol="0">
            <a:spAutoFit/>
          </a:bodyPr>
          <a:lstStyle/>
          <a:p>
            <a:r>
              <a:rPr lang="en-US" sz="2000" b="1" spc="409" dirty="0">
                <a:solidFill>
                  <a:schemeClr val="bg1"/>
                </a:solidFill>
                <a:effectLst>
                  <a:outerShdw blurRad="50800" dist="38100" dir="5400000" algn="t" rotWithShape="0">
                    <a:prstClr val="black">
                      <a:alpha val="40000"/>
                    </a:prstClr>
                  </a:outerShdw>
                </a:effectLst>
                <a:latin typeface="Aptos Display" panose="020B0004020202020204" pitchFamily="34" charset="0"/>
              </a:rPr>
              <a:t>WATER QUALITY</a:t>
            </a:r>
          </a:p>
        </p:txBody>
      </p:sp>
    </p:spTree>
    <p:extLst>
      <p:ext uri="{BB962C8B-B14F-4D97-AF65-F5344CB8AC3E}">
        <p14:creationId xmlns:p14="http://schemas.microsoft.com/office/powerpoint/2010/main" val="3141897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wipe(left)">
                                      <p:cBhvr>
                                        <p:cTn id="10" dur="500"/>
                                        <p:tgtEl>
                                          <p:spTgt spid="4">
                                            <p:txEl>
                                              <p:pRg st="0" end="0"/>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9E940AB-C9BF-3B43-3D7E-BD34E4FF839B}"/>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rcRect l="3198" t="2729" r="2187" b="15019"/>
          <a:stretch>
            <a:fillRect/>
          </a:stretch>
        </p:blipFill>
        <p:spPr bwMode="auto">
          <a:xfrm>
            <a:off x="0" y="1"/>
            <a:ext cx="12192000" cy="6858000"/>
          </a:xfrm>
          <a:prstGeom prst="rect">
            <a:avLst/>
          </a:prstGeom>
          <a:noFill/>
          <a:ln>
            <a:noFill/>
          </a:ln>
        </p:spPr>
      </p:pic>
      <p:sp>
        <p:nvSpPr>
          <p:cNvPr id="3" name="TextBox 2">
            <a:extLst>
              <a:ext uri="{FF2B5EF4-FFF2-40B4-BE49-F238E27FC236}">
                <a16:creationId xmlns:a16="http://schemas.microsoft.com/office/drawing/2014/main" id="{3FD07140-4DFF-E383-0375-BEA4588D314D}"/>
              </a:ext>
            </a:extLst>
          </p:cNvPr>
          <p:cNvSpPr txBox="1"/>
          <p:nvPr/>
        </p:nvSpPr>
        <p:spPr>
          <a:xfrm>
            <a:off x="10973778" y="228074"/>
            <a:ext cx="1003411" cy="215444"/>
          </a:xfrm>
          <a:prstGeom prst="rect">
            <a:avLst/>
          </a:prstGeom>
          <a:noFill/>
          <a:ln w="9525" cap="rnd" cmpd="sng" algn="ctr">
            <a:noFill/>
            <a:prstDash val="solid"/>
            <a:round/>
            <a:headEnd type="none" w="med" len="med"/>
            <a:tailEnd type="none" w="med" len="med"/>
            <a:extLst>
              <a:ext uri="{C807C97D-BFC1-408E-A445-0C87EB9F89A2}">
                <ask:lineSketchStyleProps xmlns:ask="http://schemas.microsoft.com/office/drawing/2018/sketchyshapes" sd="1219033472">
                  <a:custGeom>
                    <a:avLst/>
                    <a:gdLst>
                      <a:gd name="csX0" fmla="*/ 0 w 668750"/>
                      <a:gd name="csY0" fmla="*/ 0 h 369332"/>
                      <a:gd name="csX1" fmla="*/ 668750 w 668750"/>
                      <a:gd name="csY1" fmla="*/ 0 h 369332"/>
                      <a:gd name="csX2" fmla="*/ 668750 w 668750"/>
                      <a:gd name="csY2" fmla="*/ 369332 h 369332"/>
                      <a:gd name="csX3" fmla="*/ 0 w 668750"/>
                      <a:gd name="csY3" fmla="*/ 369332 h 369332"/>
                      <a:gd name="csX4" fmla="*/ 0 w 668750"/>
                      <a:gd name="csY4" fmla="*/ 0 h 369332"/>
                    </a:gdLst>
                    <a:ahLst/>
                    <a:cxnLst>
                      <a:cxn ang="0">
                        <a:pos x="csX0" y="csY0"/>
                      </a:cxn>
                      <a:cxn ang="0">
                        <a:pos x="csX1" y="csY1"/>
                      </a:cxn>
                      <a:cxn ang="0">
                        <a:pos x="csX2" y="csY2"/>
                      </a:cxn>
                      <a:cxn ang="0">
                        <a:pos x="csX3" y="csY3"/>
                      </a:cxn>
                      <a:cxn ang="0">
                        <a:pos x="csX4" y="csY4"/>
                      </a:cxn>
                    </a:cxnLst>
                    <a:rect l="l" t="t" r="r" b="b"/>
                    <a:pathLst>
                      <a:path w="668750" h="369332" extrusionOk="0">
                        <a:moveTo>
                          <a:pt x="0" y="0"/>
                        </a:moveTo>
                        <a:cubicBezTo>
                          <a:pt x="212566" y="1583"/>
                          <a:pt x="458034" y="-35676"/>
                          <a:pt x="668750" y="0"/>
                        </a:cubicBezTo>
                        <a:cubicBezTo>
                          <a:pt x="645946" y="167616"/>
                          <a:pt x="666690" y="247698"/>
                          <a:pt x="668750" y="369332"/>
                        </a:cubicBezTo>
                        <a:cubicBezTo>
                          <a:pt x="437038" y="402620"/>
                          <a:pt x="229145" y="389699"/>
                          <a:pt x="0" y="369332"/>
                        </a:cubicBezTo>
                        <a:cubicBezTo>
                          <a:pt x="19812" y="326466"/>
                          <a:pt x="15727" y="93631"/>
                          <a:pt x="0" y="0"/>
                        </a:cubicBezTo>
                        <a:close/>
                      </a:path>
                    </a:pathLst>
                  </a:custGeom>
                  <ask:type>
                    <ask:lineSketchNone/>
                  </ask:type>
                </ask:lineSketchStyleProps>
              </a:ext>
            </a:extLst>
          </a:ln>
          <a:effectLst/>
        </p:spPr>
        <p:style>
          <a:lnRef idx="0">
            <a:scrgbClr r="0" g="0" b="0"/>
          </a:lnRef>
          <a:fillRef idx="0">
            <a:scrgbClr r="0" g="0" b="0"/>
          </a:fillRef>
          <a:effectRef idx="0">
            <a:scrgbClr r="0" g="0" b="0"/>
          </a:effectRef>
          <a:fontRef idx="minor">
            <a:schemeClr val="dk1"/>
          </a:fontRef>
        </p:style>
        <p:txBody>
          <a:bodyPr wrap="square" rtlCol="0">
            <a:spAutoFit/>
          </a:bodyPr>
          <a:lstStyle/>
          <a:p>
            <a:pPr algn="ctr"/>
            <a:r>
              <a:rPr lang="en-US" sz="800" b="1" dirty="0">
                <a:ln w="3175">
                  <a:solidFill>
                    <a:schemeClr val="tx1">
                      <a:lumMod val="85000"/>
                      <a:lumOff val="15000"/>
                    </a:schemeClr>
                  </a:solidFill>
                </a:ln>
                <a:solidFill>
                  <a:schemeClr val="bg1"/>
                </a:solidFill>
                <a:effectLst>
                  <a:glow rad="25400">
                    <a:schemeClr val="bg1">
                      <a:lumMod val="95000"/>
                    </a:schemeClr>
                  </a:glow>
                </a:effectLst>
                <a:latin typeface="Aptos Black" panose="020B0004020202020204" pitchFamily="34" charset="0"/>
              </a:rPr>
              <a:t>∑</a:t>
            </a:r>
            <a:r>
              <a:rPr lang="en-US" sz="800" b="1" dirty="0">
                <a:ln w="12700">
                  <a:solidFill>
                    <a:schemeClr val="tx1">
                      <a:lumMod val="85000"/>
                      <a:lumOff val="15000"/>
                    </a:schemeClr>
                  </a:solidFill>
                </a:ln>
                <a:solidFill>
                  <a:schemeClr val="bg1"/>
                </a:solidFill>
                <a:effectLst>
                  <a:glow rad="25400">
                    <a:schemeClr val="bg1">
                      <a:lumMod val="95000"/>
                    </a:schemeClr>
                  </a:glow>
                </a:effectLst>
                <a:latin typeface="Aptos Black" panose="020B0004020202020204" pitchFamily="34" charset="0"/>
              </a:rPr>
              <a:t> </a:t>
            </a:r>
            <a:r>
              <a:rPr lang="en-US" sz="800" b="1" dirty="0">
                <a:ln w="3175">
                  <a:solidFill>
                    <a:schemeClr val="tx1">
                      <a:lumMod val="85000"/>
                      <a:lumOff val="15000"/>
                    </a:schemeClr>
                  </a:solidFill>
                </a:ln>
                <a:solidFill>
                  <a:schemeClr val="bg1"/>
                </a:solidFill>
                <a:effectLst>
                  <a:glow rad="25400">
                    <a:schemeClr val="bg1">
                      <a:lumMod val="95000"/>
                    </a:schemeClr>
                  </a:glow>
                </a:effectLst>
                <a:latin typeface="Aptos Black" panose="020B0004020202020204" pitchFamily="34" charset="0"/>
              </a:rPr>
              <a:t>PFAS</a:t>
            </a:r>
            <a:r>
              <a:rPr lang="en-US" sz="800" b="1" dirty="0">
                <a:ln w="12700">
                  <a:solidFill>
                    <a:schemeClr val="tx1">
                      <a:lumMod val="85000"/>
                      <a:lumOff val="15000"/>
                    </a:schemeClr>
                  </a:solidFill>
                </a:ln>
                <a:solidFill>
                  <a:schemeClr val="bg1"/>
                </a:solidFill>
                <a:effectLst>
                  <a:glow rad="25400">
                    <a:schemeClr val="bg1">
                      <a:lumMod val="95000"/>
                    </a:schemeClr>
                  </a:glow>
                </a:effectLst>
                <a:latin typeface="Aptos Black" panose="020B0004020202020204" pitchFamily="34" charset="0"/>
              </a:rPr>
              <a:t> </a:t>
            </a:r>
            <a:endParaRPr lang="en-GU" sz="800" b="1" dirty="0">
              <a:ln w="12700">
                <a:solidFill>
                  <a:schemeClr val="tx1">
                    <a:lumMod val="85000"/>
                    <a:lumOff val="15000"/>
                  </a:schemeClr>
                </a:solidFill>
              </a:ln>
              <a:solidFill>
                <a:schemeClr val="bg1"/>
              </a:solidFill>
              <a:effectLst>
                <a:glow rad="25400">
                  <a:schemeClr val="bg1">
                    <a:lumMod val="95000"/>
                  </a:schemeClr>
                </a:glow>
              </a:effectLst>
              <a:latin typeface="Aptos Black" panose="020B0004020202020204" pitchFamily="34" charset="0"/>
            </a:endParaRPr>
          </a:p>
        </p:txBody>
      </p:sp>
      <p:sp>
        <p:nvSpPr>
          <p:cNvPr id="4" name="TextBox 3">
            <a:extLst>
              <a:ext uri="{FF2B5EF4-FFF2-40B4-BE49-F238E27FC236}">
                <a16:creationId xmlns:a16="http://schemas.microsoft.com/office/drawing/2014/main" id="{1D515EFD-4A3F-2F2A-2DAB-F1270B4D827B}"/>
              </a:ext>
            </a:extLst>
          </p:cNvPr>
          <p:cNvSpPr txBox="1"/>
          <p:nvPr/>
        </p:nvSpPr>
        <p:spPr>
          <a:xfrm>
            <a:off x="11196387" y="98864"/>
            <a:ext cx="852343" cy="215444"/>
          </a:xfrm>
          <a:prstGeom prst="rect">
            <a:avLst/>
          </a:prstGeom>
          <a:noFill/>
          <a:ln w="9525" cap="rnd" cmpd="sng" algn="ctr">
            <a:noFill/>
            <a:prstDash val="solid"/>
            <a:round/>
            <a:headEnd type="none" w="med" len="med"/>
            <a:tailEnd type="none" w="med" len="med"/>
            <a:extLst>
              <a:ext uri="{C807C97D-BFC1-408E-A445-0C87EB9F89A2}">
                <ask:lineSketchStyleProps xmlns:ask="http://schemas.microsoft.com/office/drawing/2018/sketchyshapes" sd="1219033472">
                  <a:custGeom>
                    <a:avLst/>
                    <a:gdLst>
                      <a:gd name="csX0" fmla="*/ 0 w 668750"/>
                      <a:gd name="csY0" fmla="*/ 0 h 369332"/>
                      <a:gd name="csX1" fmla="*/ 668750 w 668750"/>
                      <a:gd name="csY1" fmla="*/ 0 h 369332"/>
                      <a:gd name="csX2" fmla="*/ 668750 w 668750"/>
                      <a:gd name="csY2" fmla="*/ 369332 h 369332"/>
                      <a:gd name="csX3" fmla="*/ 0 w 668750"/>
                      <a:gd name="csY3" fmla="*/ 369332 h 369332"/>
                      <a:gd name="csX4" fmla="*/ 0 w 668750"/>
                      <a:gd name="csY4" fmla="*/ 0 h 369332"/>
                    </a:gdLst>
                    <a:ahLst/>
                    <a:cxnLst>
                      <a:cxn ang="0">
                        <a:pos x="csX0" y="csY0"/>
                      </a:cxn>
                      <a:cxn ang="0">
                        <a:pos x="csX1" y="csY1"/>
                      </a:cxn>
                      <a:cxn ang="0">
                        <a:pos x="csX2" y="csY2"/>
                      </a:cxn>
                      <a:cxn ang="0">
                        <a:pos x="csX3" y="csY3"/>
                      </a:cxn>
                      <a:cxn ang="0">
                        <a:pos x="csX4" y="csY4"/>
                      </a:cxn>
                    </a:cxnLst>
                    <a:rect l="l" t="t" r="r" b="b"/>
                    <a:pathLst>
                      <a:path w="668750" h="369332" extrusionOk="0">
                        <a:moveTo>
                          <a:pt x="0" y="0"/>
                        </a:moveTo>
                        <a:cubicBezTo>
                          <a:pt x="212566" y="1583"/>
                          <a:pt x="458034" y="-35676"/>
                          <a:pt x="668750" y="0"/>
                        </a:cubicBezTo>
                        <a:cubicBezTo>
                          <a:pt x="645946" y="167616"/>
                          <a:pt x="666690" y="247698"/>
                          <a:pt x="668750" y="369332"/>
                        </a:cubicBezTo>
                        <a:cubicBezTo>
                          <a:pt x="437038" y="402620"/>
                          <a:pt x="229145" y="389699"/>
                          <a:pt x="0" y="369332"/>
                        </a:cubicBezTo>
                        <a:cubicBezTo>
                          <a:pt x="19812" y="326466"/>
                          <a:pt x="15727" y="93631"/>
                          <a:pt x="0" y="0"/>
                        </a:cubicBezTo>
                        <a:close/>
                      </a:path>
                    </a:pathLst>
                  </a:custGeom>
                  <ask:type>
                    <ask:lineSketchNone/>
                  </ask:type>
                </ask:lineSketchStyleProps>
              </a:ext>
            </a:extLst>
          </a:ln>
        </p:spPr>
        <p:style>
          <a:lnRef idx="0">
            <a:scrgbClr r="0" g="0" b="0"/>
          </a:lnRef>
          <a:fillRef idx="0">
            <a:scrgbClr r="0" g="0" b="0"/>
          </a:fillRef>
          <a:effectRef idx="0">
            <a:scrgbClr r="0" g="0" b="0"/>
          </a:effectRef>
          <a:fontRef idx="minor">
            <a:schemeClr val="dk1"/>
          </a:fontRef>
        </p:style>
        <p:txBody>
          <a:bodyPr wrap="square" rtlCol="0">
            <a:spAutoFit/>
          </a:bodyPr>
          <a:lstStyle/>
          <a:p>
            <a:pPr algn="ctr"/>
            <a:r>
              <a:rPr lang="en-US" sz="800" b="1" dirty="0">
                <a:ln w="9525">
                  <a:solidFill>
                    <a:schemeClr val="bg1"/>
                  </a:solidFill>
                </a:ln>
                <a:solidFill>
                  <a:srgbClr val="FF0000"/>
                </a:solidFill>
                <a:effectLst>
                  <a:glow rad="63500">
                    <a:schemeClr val="bg1"/>
                  </a:glow>
                </a:effectLst>
                <a:latin typeface="Aptos Black" panose="020F0502020204030204" pitchFamily="34" charset="0"/>
              </a:rPr>
              <a:t>Hazard Index </a:t>
            </a:r>
            <a:endParaRPr lang="en-GU" sz="800" b="1" dirty="0">
              <a:ln w="9525">
                <a:solidFill>
                  <a:schemeClr val="bg1"/>
                </a:solidFill>
              </a:ln>
              <a:solidFill>
                <a:srgbClr val="FF0000"/>
              </a:solidFill>
              <a:effectLst>
                <a:glow rad="63500">
                  <a:schemeClr val="bg1"/>
                </a:glow>
              </a:effectLst>
              <a:latin typeface="Aptos Black" panose="020F0502020204030204" pitchFamily="34" charset="0"/>
            </a:endParaRPr>
          </a:p>
        </p:txBody>
      </p:sp>
      <p:pic>
        <p:nvPicPr>
          <p:cNvPr id="6" name="Picture 5">
            <a:extLst>
              <a:ext uri="{FF2B5EF4-FFF2-40B4-BE49-F238E27FC236}">
                <a16:creationId xmlns:a16="http://schemas.microsoft.com/office/drawing/2014/main" id="{C0C32A32-6140-A7E4-44F2-16FDA48415EA}"/>
              </a:ext>
            </a:extLst>
          </p:cNvPr>
          <p:cNvPicPr>
            <a:picLocks noChangeAspect="1"/>
          </p:cNvPicPr>
          <p:nvPr/>
        </p:nvPicPr>
        <p:blipFill>
          <a:blip r:embed="rId4"/>
          <a:stretch>
            <a:fillRect/>
          </a:stretch>
        </p:blipFill>
        <p:spPr>
          <a:xfrm>
            <a:off x="11221990" y="916100"/>
            <a:ext cx="719454" cy="1273343"/>
          </a:xfrm>
          <a:prstGeom prst="rect">
            <a:avLst/>
          </a:prstGeom>
        </p:spPr>
      </p:pic>
      <p:sp>
        <p:nvSpPr>
          <p:cNvPr id="7" name="Oval 6">
            <a:extLst>
              <a:ext uri="{FF2B5EF4-FFF2-40B4-BE49-F238E27FC236}">
                <a16:creationId xmlns:a16="http://schemas.microsoft.com/office/drawing/2014/main" id="{E5D92B5D-F281-1CDD-9FC6-D70B34EE8BCD}"/>
              </a:ext>
            </a:extLst>
          </p:cNvPr>
          <p:cNvSpPr/>
          <p:nvPr/>
        </p:nvSpPr>
        <p:spPr>
          <a:xfrm>
            <a:off x="11345804" y="545989"/>
            <a:ext cx="327635" cy="327136"/>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2BE2566F-8E35-8872-843E-8EAEC3C0DAEB}"/>
              </a:ext>
            </a:extLst>
          </p:cNvPr>
          <p:cNvSpPr txBox="1"/>
          <p:nvPr/>
        </p:nvSpPr>
        <p:spPr>
          <a:xfrm>
            <a:off x="11620453" y="601835"/>
            <a:ext cx="509193" cy="215444"/>
          </a:xfrm>
          <a:prstGeom prst="rect">
            <a:avLst/>
          </a:prstGeom>
          <a:noFill/>
        </p:spPr>
        <p:txBody>
          <a:bodyPr wrap="square" rtlCol="0">
            <a:spAutoFit/>
          </a:bodyPr>
          <a:lstStyle/>
          <a:p>
            <a:pPr algn="ctr"/>
            <a:r>
              <a:rPr lang="en-US" sz="800" dirty="0"/>
              <a:t>&gt; MCL</a:t>
            </a:r>
            <a:endParaRPr lang="en-GU" sz="800" dirty="0"/>
          </a:p>
        </p:txBody>
      </p:sp>
    </p:spTree>
    <p:extLst>
      <p:ext uri="{BB962C8B-B14F-4D97-AF65-F5344CB8AC3E}">
        <p14:creationId xmlns:p14="http://schemas.microsoft.com/office/powerpoint/2010/main" val="87288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D7FC8-540B-65D1-7FB4-0D2BB1459DB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F310DE3-C066-2856-16CA-3265B74839C9}"/>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rcRect l="49348" t="2945" r="1884" b="54660"/>
          <a:stretch>
            <a:fillRect/>
          </a:stretch>
        </p:blipFill>
        <p:spPr bwMode="auto">
          <a:xfrm>
            <a:off x="0" y="1"/>
            <a:ext cx="12192000" cy="6858000"/>
          </a:xfrm>
          <a:prstGeom prst="rect">
            <a:avLst/>
          </a:prstGeom>
          <a:noFill/>
          <a:ln>
            <a:noFill/>
          </a:ln>
        </p:spPr>
      </p:pic>
      <p:sp>
        <p:nvSpPr>
          <p:cNvPr id="7" name="TextBox 6">
            <a:extLst>
              <a:ext uri="{FF2B5EF4-FFF2-40B4-BE49-F238E27FC236}">
                <a16:creationId xmlns:a16="http://schemas.microsoft.com/office/drawing/2014/main" id="{4F449A2B-E7F6-E75A-EB49-AB6D7B0F1D97}"/>
              </a:ext>
            </a:extLst>
          </p:cNvPr>
          <p:cNvSpPr txBox="1"/>
          <p:nvPr/>
        </p:nvSpPr>
        <p:spPr>
          <a:xfrm>
            <a:off x="10200319" y="483224"/>
            <a:ext cx="1003411" cy="307777"/>
          </a:xfrm>
          <a:prstGeom prst="rect">
            <a:avLst/>
          </a:prstGeom>
          <a:noFill/>
          <a:ln w="9525" cap="rnd" cmpd="sng" algn="ctr">
            <a:noFill/>
            <a:prstDash val="solid"/>
            <a:round/>
            <a:headEnd type="none" w="med" len="med"/>
            <a:tailEnd type="none" w="med" len="med"/>
            <a:extLst>
              <a:ext uri="{C807C97D-BFC1-408E-A445-0C87EB9F89A2}">
                <ask:lineSketchStyleProps xmlns:ask="http://schemas.microsoft.com/office/drawing/2018/sketchyshapes" sd="1219033472">
                  <a:custGeom>
                    <a:avLst/>
                    <a:gdLst>
                      <a:gd name="csX0" fmla="*/ 0 w 668750"/>
                      <a:gd name="csY0" fmla="*/ 0 h 369332"/>
                      <a:gd name="csX1" fmla="*/ 668750 w 668750"/>
                      <a:gd name="csY1" fmla="*/ 0 h 369332"/>
                      <a:gd name="csX2" fmla="*/ 668750 w 668750"/>
                      <a:gd name="csY2" fmla="*/ 369332 h 369332"/>
                      <a:gd name="csX3" fmla="*/ 0 w 668750"/>
                      <a:gd name="csY3" fmla="*/ 369332 h 369332"/>
                      <a:gd name="csX4" fmla="*/ 0 w 668750"/>
                      <a:gd name="csY4" fmla="*/ 0 h 369332"/>
                    </a:gdLst>
                    <a:ahLst/>
                    <a:cxnLst>
                      <a:cxn ang="0">
                        <a:pos x="csX0" y="csY0"/>
                      </a:cxn>
                      <a:cxn ang="0">
                        <a:pos x="csX1" y="csY1"/>
                      </a:cxn>
                      <a:cxn ang="0">
                        <a:pos x="csX2" y="csY2"/>
                      </a:cxn>
                      <a:cxn ang="0">
                        <a:pos x="csX3" y="csY3"/>
                      </a:cxn>
                      <a:cxn ang="0">
                        <a:pos x="csX4" y="csY4"/>
                      </a:cxn>
                    </a:cxnLst>
                    <a:rect l="l" t="t" r="r" b="b"/>
                    <a:pathLst>
                      <a:path w="668750" h="369332" extrusionOk="0">
                        <a:moveTo>
                          <a:pt x="0" y="0"/>
                        </a:moveTo>
                        <a:cubicBezTo>
                          <a:pt x="212566" y="1583"/>
                          <a:pt x="458034" y="-35676"/>
                          <a:pt x="668750" y="0"/>
                        </a:cubicBezTo>
                        <a:cubicBezTo>
                          <a:pt x="645946" y="167616"/>
                          <a:pt x="666690" y="247698"/>
                          <a:pt x="668750" y="369332"/>
                        </a:cubicBezTo>
                        <a:cubicBezTo>
                          <a:pt x="437038" y="402620"/>
                          <a:pt x="229145" y="389699"/>
                          <a:pt x="0" y="369332"/>
                        </a:cubicBezTo>
                        <a:cubicBezTo>
                          <a:pt x="19812" y="326466"/>
                          <a:pt x="15727" y="93631"/>
                          <a:pt x="0" y="0"/>
                        </a:cubicBezTo>
                        <a:close/>
                      </a:path>
                    </a:pathLst>
                  </a:custGeom>
                  <ask:type>
                    <ask:lineSketchNone/>
                  </ask:type>
                </ask:lineSketchStyleProps>
              </a:ext>
            </a:extLst>
          </a:ln>
          <a:effectLst/>
        </p:spPr>
        <p:style>
          <a:lnRef idx="0">
            <a:scrgbClr r="0" g="0" b="0"/>
          </a:lnRef>
          <a:fillRef idx="0">
            <a:scrgbClr r="0" g="0" b="0"/>
          </a:fillRef>
          <a:effectRef idx="0">
            <a:scrgbClr r="0" g="0" b="0"/>
          </a:effectRef>
          <a:fontRef idx="minor">
            <a:schemeClr val="dk1"/>
          </a:fontRef>
        </p:style>
        <p:txBody>
          <a:bodyPr wrap="square" rtlCol="0">
            <a:spAutoFit/>
          </a:bodyPr>
          <a:lstStyle/>
          <a:p>
            <a:pPr algn="ctr"/>
            <a:r>
              <a:rPr lang="en-US" sz="1400" b="1" dirty="0">
                <a:ln w="3175">
                  <a:solidFill>
                    <a:schemeClr val="tx1">
                      <a:lumMod val="85000"/>
                      <a:lumOff val="15000"/>
                    </a:schemeClr>
                  </a:solidFill>
                </a:ln>
                <a:solidFill>
                  <a:schemeClr val="bg1"/>
                </a:solidFill>
                <a:effectLst>
                  <a:glow rad="25400">
                    <a:schemeClr val="bg1">
                      <a:lumMod val="95000"/>
                    </a:schemeClr>
                  </a:glow>
                </a:effectLst>
                <a:latin typeface="Aptos Black" panose="020B0004020202020204" pitchFamily="34" charset="0"/>
              </a:rPr>
              <a:t>∑</a:t>
            </a:r>
            <a:r>
              <a:rPr lang="en-US" sz="1400" b="1" dirty="0">
                <a:ln w="12700">
                  <a:solidFill>
                    <a:schemeClr val="tx1">
                      <a:lumMod val="85000"/>
                      <a:lumOff val="15000"/>
                    </a:schemeClr>
                  </a:solidFill>
                </a:ln>
                <a:solidFill>
                  <a:schemeClr val="bg1"/>
                </a:solidFill>
                <a:effectLst>
                  <a:glow rad="25400">
                    <a:schemeClr val="bg1">
                      <a:lumMod val="95000"/>
                    </a:schemeClr>
                  </a:glow>
                </a:effectLst>
                <a:latin typeface="Aptos Black" panose="020B0004020202020204" pitchFamily="34" charset="0"/>
              </a:rPr>
              <a:t> </a:t>
            </a:r>
            <a:r>
              <a:rPr lang="en-US" sz="1400" b="1" dirty="0">
                <a:ln w="3175">
                  <a:solidFill>
                    <a:schemeClr val="tx1">
                      <a:lumMod val="85000"/>
                      <a:lumOff val="15000"/>
                    </a:schemeClr>
                  </a:solidFill>
                </a:ln>
                <a:solidFill>
                  <a:schemeClr val="bg1"/>
                </a:solidFill>
                <a:effectLst>
                  <a:glow rad="25400">
                    <a:schemeClr val="bg1">
                      <a:lumMod val="95000"/>
                    </a:schemeClr>
                  </a:glow>
                </a:effectLst>
                <a:latin typeface="Aptos Black" panose="020B0004020202020204" pitchFamily="34" charset="0"/>
              </a:rPr>
              <a:t>PFAS</a:t>
            </a:r>
            <a:r>
              <a:rPr lang="en-US" sz="1400" b="1" dirty="0">
                <a:ln w="12700">
                  <a:solidFill>
                    <a:schemeClr val="tx1">
                      <a:lumMod val="85000"/>
                      <a:lumOff val="15000"/>
                    </a:schemeClr>
                  </a:solidFill>
                </a:ln>
                <a:solidFill>
                  <a:schemeClr val="bg1"/>
                </a:solidFill>
                <a:effectLst>
                  <a:glow rad="25400">
                    <a:schemeClr val="bg1">
                      <a:lumMod val="95000"/>
                    </a:schemeClr>
                  </a:glow>
                </a:effectLst>
                <a:latin typeface="Aptos Black" panose="020B0004020202020204" pitchFamily="34" charset="0"/>
              </a:rPr>
              <a:t> </a:t>
            </a:r>
            <a:endParaRPr lang="en-GU" sz="1400" b="1" dirty="0">
              <a:ln w="12700">
                <a:solidFill>
                  <a:schemeClr val="tx1">
                    <a:lumMod val="85000"/>
                    <a:lumOff val="15000"/>
                  </a:schemeClr>
                </a:solidFill>
              </a:ln>
              <a:solidFill>
                <a:schemeClr val="bg1"/>
              </a:solidFill>
              <a:effectLst>
                <a:glow rad="25400">
                  <a:schemeClr val="bg1">
                    <a:lumMod val="95000"/>
                  </a:schemeClr>
                </a:glow>
              </a:effectLst>
              <a:latin typeface="Aptos Black" panose="020B0004020202020204" pitchFamily="34" charset="0"/>
            </a:endParaRPr>
          </a:p>
        </p:txBody>
      </p:sp>
      <p:sp>
        <p:nvSpPr>
          <p:cNvPr id="8" name="TextBox 7">
            <a:extLst>
              <a:ext uri="{FF2B5EF4-FFF2-40B4-BE49-F238E27FC236}">
                <a16:creationId xmlns:a16="http://schemas.microsoft.com/office/drawing/2014/main" id="{CDEBAA1D-D652-C95B-7CCE-59C6003C6A52}"/>
              </a:ext>
            </a:extLst>
          </p:cNvPr>
          <p:cNvSpPr txBox="1"/>
          <p:nvPr/>
        </p:nvSpPr>
        <p:spPr>
          <a:xfrm>
            <a:off x="10263838" y="233329"/>
            <a:ext cx="1410145" cy="307777"/>
          </a:xfrm>
          <a:prstGeom prst="rect">
            <a:avLst/>
          </a:prstGeom>
          <a:noFill/>
          <a:ln w="9525" cap="rnd" cmpd="sng" algn="ctr">
            <a:noFill/>
            <a:prstDash val="solid"/>
            <a:round/>
            <a:headEnd type="none" w="med" len="med"/>
            <a:tailEnd type="none" w="med" len="med"/>
            <a:extLst>
              <a:ext uri="{C807C97D-BFC1-408E-A445-0C87EB9F89A2}">
                <ask:lineSketchStyleProps xmlns:ask="http://schemas.microsoft.com/office/drawing/2018/sketchyshapes" sd="1219033472">
                  <a:custGeom>
                    <a:avLst/>
                    <a:gdLst>
                      <a:gd name="csX0" fmla="*/ 0 w 668750"/>
                      <a:gd name="csY0" fmla="*/ 0 h 369332"/>
                      <a:gd name="csX1" fmla="*/ 668750 w 668750"/>
                      <a:gd name="csY1" fmla="*/ 0 h 369332"/>
                      <a:gd name="csX2" fmla="*/ 668750 w 668750"/>
                      <a:gd name="csY2" fmla="*/ 369332 h 369332"/>
                      <a:gd name="csX3" fmla="*/ 0 w 668750"/>
                      <a:gd name="csY3" fmla="*/ 369332 h 369332"/>
                      <a:gd name="csX4" fmla="*/ 0 w 668750"/>
                      <a:gd name="csY4" fmla="*/ 0 h 369332"/>
                    </a:gdLst>
                    <a:ahLst/>
                    <a:cxnLst>
                      <a:cxn ang="0">
                        <a:pos x="csX0" y="csY0"/>
                      </a:cxn>
                      <a:cxn ang="0">
                        <a:pos x="csX1" y="csY1"/>
                      </a:cxn>
                      <a:cxn ang="0">
                        <a:pos x="csX2" y="csY2"/>
                      </a:cxn>
                      <a:cxn ang="0">
                        <a:pos x="csX3" y="csY3"/>
                      </a:cxn>
                      <a:cxn ang="0">
                        <a:pos x="csX4" y="csY4"/>
                      </a:cxn>
                    </a:cxnLst>
                    <a:rect l="l" t="t" r="r" b="b"/>
                    <a:pathLst>
                      <a:path w="668750" h="369332" extrusionOk="0">
                        <a:moveTo>
                          <a:pt x="0" y="0"/>
                        </a:moveTo>
                        <a:cubicBezTo>
                          <a:pt x="212566" y="1583"/>
                          <a:pt x="458034" y="-35676"/>
                          <a:pt x="668750" y="0"/>
                        </a:cubicBezTo>
                        <a:cubicBezTo>
                          <a:pt x="645946" y="167616"/>
                          <a:pt x="666690" y="247698"/>
                          <a:pt x="668750" y="369332"/>
                        </a:cubicBezTo>
                        <a:cubicBezTo>
                          <a:pt x="437038" y="402620"/>
                          <a:pt x="229145" y="389699"/>
                          <a:pt x="0" y="369332"/>
                        </a:cubicBezTo>
                        <a:cubicBezTo>
                          <a:pt x="19812" y="326466"/>
                          <a:pt x="15727" y="93631"/>
                          <a:pt x="0" y="0"/>
                        </a:cubicBezTo>
                        <a:close/>
                      </a:path>
                    </a:pathLst>
                  </a:custGeom>
                  <ask:type>
                    <ask:lineSketchNone/>
                  </ask:type>
                </ask:lineSketchStyleProps>
              </a:ext>
            </a:extLst>
          </a:ln>
        </p:spPr>
        <p:style>
          <a:lnRef idx="0">
            <a:scrgbClr r="0" g="0" b="0"/>
          </a:lnRef>
          <a:fillRef idx="0">
            <a:scrgbClr r="0" g="0" b="0"/>
          </a:fillRef>
          <a:effectRef idx="0">
            <a:scrgbClr r="0" g="0" b="0"/>
          </a:effectRef>
          <a:fontRef idx="minor">
            <a:schemeClr val="dk1"/>
          </a:fontRef>
        </p:style>
        <p:txBody>
          <a:bodyPr wrap="square" rtlCol="0">
            <a:spAutoFit/>
          </a:bodyPr>
          <a:lstStyle/>
          <a:p>
            <a:pPr algn="ctr"/>
            <a:r>
              <a:rPr lang="en-US" sz="1400" b="1" dirty="0">
                <a:ln w="9525">
                  <a:solidFill>
                    <a:schemeClr val="bg1"/>
                  </a:solidFill>
                </a:ln>
                <a:solidFill>
                  <a:srgbClr val="FF0000"/>
                </a:solidFill>
                <a:effectLst>
                  <a:glow rad="63500">
                    <a:schemeClr val="bg1"/>
                  </a:glow>
                </a:effectLst>
                <a:latin typeface="Aptos Black" panose="020F0502020204030204" pitchFamily="34" charset="0"/>
              </a:rPr>
              <a:t>Hazard Index </a:t>
            </a:r>
            <a:endParaRPr lang="en-GU" sz="1400" b="1" dirty="0">
              <a:ln w="9525">
                <a:solidFill>
                  <a:schemeClr val="bg1"/>
                </a:solidFill>
              </a:ln>
              <a:solidFill>
                <a:srgbClr val="FF0000"/>
              </a:solidFill>
              <a:effectLst>
                <a:glow rad="63500">
                  <a:schemeClr val="bg1"/>
                </a:glow>
              </a:effectLst>
              <a:latin typeface="Aptos Black" panose="020F0502020204030204" pitchFamily="34" charset="0"/>
            </a:endParaRPr>
          </a:p>
        </p:txBody>
      </p:sp>
      <p:pic>
        <p:nvPicPr>
          <p:cNvPr id="9" name="Picture 8">
            <a:extLst>
              <a:ext uri="{FF2B5EF4-FFF2-40B4-BE49-F238E27FC236}">
                <a16:creationId xmlns:a16="http://schemas.microsoft.com/office/drawing/2014/main" id="{A4EF4935-DBE4-63BC-B3C0-9460FDCF4613}"/>
              </a:ext>
            </a:extLst>
          </p:cNvPr>
          <p:cNvPicPr>
            <a:picLocks noChangeAspect="1"/>
          </p:cNvPicPr>
          <p:nvPr/>
        </p:nvPicPr>
        <p:blipFill>
          <a:blip r:embed="rId4"/>
          <a:stretch>
            <a:fillRect/>
          </a:stretch>
        </p:blipFill>
        <p:spPr>
          <a:xfrm>
            <a:off x="10264324" y="1702847"/>
            <a:ext cx="1409148" cy="2494014"/>
          </a:xfrm>
          <a:prstGeom prst="rect">
            <a:avLst/>
          </a:prstGeom>
        </p:spPr>
      </p:pic>
      <p:sp>
        <p:nvSpPr>
          <p:cNvPr id="10" name="Oval 9">
            <a:extLst>
              <a:ext uri="{FF2B5EF4-FFF2-40B4-BE49-F238E27FC236}">
                <a16:creationId xmlns:a16="http://schemas.microsoft.com/office/drawing/2014/main" id="{E6FC9BAC-2A0D-0EA3-F95D-2DD095BA0E82}"/>
              </a:ext>
            </a:extLst>
          </p:cNvPr>
          <p:cNvSpPr/>
          <p:nvPr/>
        </p:nvSpPr>
        <p:spPr>
          <a:xfrm>
            <a:off x="10521486" y="1024329"/>
            <a:ext cx="631207" cy="625066"/>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52F6C0A6-5289-693A-9395-E05E91C8A5A5}"/>
              </a:ext>
            </a:extLst>
          </p:cNvPr>
          <p:cNvSpPr txBox="1"/>
          <p:nvPr/>
        </p:nvSpPr>
        <p:spPr>
          <a:xfrm>
            <a:off x="11170977" y="1182973"/>
            <a:ext cx="690294" cy="307777"/>
          </a:xfrm>
          <a:prstGeom prst="rect">
            <a:avLst/>
          </a:prstGeom>
          <a:noFill/>
        </p:spPr>
        <p:txBody>
          <a:bodyPr wrap="square" rtlCol="0">
            <a:spAutoFit/>
          </a:bodyPr>
          <a:lstStyle/>
          <a:p>
            <a:pPr algn="ctr"/>
            <a:r>
              <a:rPr lang="en-US" sz="1400" dirty="0"/>
              <a:t>&gt; MCL</a:t>
            </a:r>
            <a:endParaRPr lang="en-GU" sz="1400" dirty="0"/>
          </a:p>
        </p:txBody>
      </p:sp>
    </p:spTree>
    <p:extLst>
      <p:ext uri="{BB962C8B-B14F-4D97-AF65-F5344CB8AC3E}">
        <p14:creationId xmlns:p14="http://schemas.microsoft.com/office/powerpoint/2010/main" val="27182321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21CCB3-7144-8431-765A-9ACFB1A7457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9EB86FA-448E-ABFB-2E9D-9A1D30BDD87C}"/>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rcRect l="3198" t="2729" r="2187" b="15019"/>
          <a:stretch>
            <a:fillRect/>
          </a:stretch>
        </p:blipFill>
        <p:spPr bwMode="auto">
          <a:xfrm>
            <a:off x="0" y="1"/>
            <a:ext cx="12192000" cy="6858000"/>
          </a:xfrm>
          <a:prstGeom prst="rect">
            <a:avLst/>
          </a:prstGeom>
          <a:noFill/>
          <a:ln>
            <a:noFill/>
          </a:ln>
        </p:spPr>
      </p:pic>
      <p:sp>
        <p:nvSpPr>
          <p:cNvPr id="3" name="TextBox 2">
            <a:extLst>
              <a:ext uri="{FF2B5EF4-FFF2-40B4-BE49-F238E27FC236}">
                <a16:creationId xmlns:a16="http://schemas.microsoft.com/office/drawing/2014/main" id="{81CD142D-5C59-E6CB-30AB-118DB4C15EC0}"/>
              </a:ext>
            </a:extLst>
          </p:cNvPr>
          <p:cNvSpPr txBox="1"/>
          <p:nvPr/>
        </p:nvSpPr>
        <p:spPr>
          <a:xfrm>
            <a:off x="10973778" y="228074"/>
            <a:ext cx="1003411" cy="215444"/>
          </a:xfrm>
          <a:prstGeom prst="rect">
            <a:avLst/>
          </a:prstGeom>
          <a:noFill/>
          <a:ln w="9525" cap="rnd" cmpd="sng" algn="ctr">
            <a:noFill/>
            <a:prstDash val="solid"/>
            <a:round/>
            <a:headEnd type="none" w="med" len="med"/>
            <a:tailEnd type="none" w="med" len="med"/>
            <a:extLst>
              <a:ext uri="{C807C97D-BFC1-408E-A445-0C87EB9F89A2}">
                <ask:lineSketchStyleProps xmlns:ask="http://schemas.microsoft.com/office/drawing/2018/sketchyshapes" sd="1219033472">
                  <a:custGeom>
                    <a:avLst/>
                    <a:gdLst>
                      <a:gd name="csX0" fmla="*/ 0 w 668750"/>
                      <a:gd name="csY0" fmla="*/ 0 h 369332"/>
                      <a:gd name="csX1" fmla="*/ 668750 w 668750"/>
                      <a:gd name="csY1" fmla="*/ 0 h 369332"/>
                      <a:gd name="csX2" fmla="*/ 668750 w 668750"/>
                      <a:gd name="csY2" fmla="*/ 369332 h 369332"/>
                      <a:gd name="csX3" fmla="*/ 0 w 668750"/>
                      <a:gd name="csY3" fmla="*/ 369332 h 369332"/>
                      <a:gd name="csX4" fmla="*/ 0 w 668750"/>
                      <a:gd name="csY4" fmla="*/ 0 h 369332"/>
                    </a:gdLst>
                    <a:ahLst/>
                    <a:cxnLst>
                      <a:cxn ang="0">
                        <a:pos x="csX0" y="csY0"/>
                      </a:cxn>
                      <a:cxn ang="0">
                        <a:pos x="csX1" y="csY1"/>
                      </a:cxn>
                      <a:cxn ang="0">
                        <a:pos x="csX2" y="csY2"/>
                      </a:cxn>
                      <a:cxn ang="0">
                        <a:pos x="csX3" y="csY3"/>
                      </a:cxn>
                      <a:cxn ang="0">
                        <a:pos x="csX4" y="csY4"/>
                      </a:cxn>
                    </a:cxnLst>
                    <a:rect l="l" t="t" r="r" b="b"/>
                    <a:pathLst>
                      <a:path w="668750" h="369332" extrusionOk="0">
                        <a:moveTo>
                          <a:pt x="0" y="0"/>
                        </a:moveTo>
                        <a:cubicBezTo>
                          <a:pt x="212566" y="1583"/>
                          <a:pt x="458034" y="-35676"/>
                          <a:pt x="668750" y="0"/>
                        </a:cubicBezTo>
                        <a:cubicBezTo>
                          <a:pt x="645946" y="167616"/>
                          <a:pt x="666690" y="247698"/>
                          <a:pt x="668750" y="369332"/>
                        </a:cubicBezTo>
                        <a:cubicBezTo>
                          <a:pt x="437038" y="402620"/>
                          <a:pt x="229145" y="389699"/>
                          <a:pt x="0" y="369332"/>
                        </a:cubicBezTo>
                        <a:cubicBezTo>
                          <a:pt x="19812" y="326466"/>
                          <a:pt x="15727" y="93631"/>
                          <a:pt x="0" y="0"/>
                        </a:cubicBezTo>
                        <a:close/>
                      </a:path>
                    </a:pathLst>
                  </a:custGeom>
                  <ask:type>
                    <ask:lineSketchNone/>
                  </ask:type>
                </ask:lineSketchStyleProps>
              </a:ext>
            </a:extLst>
          </a:ln>
          <a:effectLst/>
        </p:spPr>
        <p:style>
          <a:lnRef idx="0">
            <a:scrgbClr r="0" g="0" b="0"/>
          </a:lnRef>
          <a:fillRef idx="0">
            <a:scrgbClr r="0" g="0" b="0"/>
          </a:fillRef>
          <a:effectRef idx="0">
            <a:scrgbClr r="0" g="0" b="0"/>
          </a:effectRef>
          <a:fontRef idx="minor">
            <a:schemeClr val="dk1"/>
          </a:fontRef>
        </p:style>
        <p:txBody>
          <a:bodyPr wrap="square" rtlCol="0">
            <a:spAutoFit/>
          </a:bodyPr>
          <a:lstStyle/>
          <a:p>
            <a:pPr algn="ctr"/>
            <a:r>
              <a:rPr lang="en-US" sz="800" b="1" dirty="0">
                <a:ln w="3175">
                  <a:solidFill>
                    <a:schemeClr val="tx1">
                      <a:lumMod val="85000"/>
                      <a:lumOff val="15000"/>
                    </a:schemeClr>
                  </a:solidFill>
                </a:ln>
                <a:solidFill>
                  <a:schemeClr val="bg1"/>
                </a:solidFill>
                <a:effectLst>
                  <a:glow rad="25400">
                    <a:schemeClr val="bg1">
                      <a:lumMod val="95000"/>
                    </a:schemeClr>
                  </a:glow>
                </a:effectLst>
                <a:latin typeface="Aptos Black" panose="020B0004020202020204" pitchFamily="34" charset="0"/>
              </a:rPr>
              <a:t>∑</a:t>
            </a:r>
            <a:r>
              <a:rPr lang="en-US" sz="800" b="1" dirty="0">
                <a:ln w="12700">
                  <a:solidFill>
                    <a:schemeClr val="tx1">
                      <a:lumMod val="85000"/>
                      <a:lumOff val="15000"/>
                    </a:schemeClr>
                  </a:solidFill>
                </a:ln>
                <a:solidFill>
                  <a:schemeClr val="bg1"/>
                </a:solidFill>
                <a:effectLst>
                  <a:glow rad="25400">
                    <a:schemeClr val="bg1">
                      <a:lumMod val="95000"/>
                    </a:schemeClr>
                  </a:glow>
                </a:effectLst>
                <a:latin typeface="Aptos Black" panose="020B0004020202020204" pitchFamily="34" charset="0"/>
              </a:rPr>
              <a:t> </a:t>
            </a:r>
            <a:r>
              <a:rPr lang="en-US" sz="800" b="1" dirty="0">
                <a:ln w="3175">
                  <a:solidFill>
                    <a:schemeClr val="tx1">
                      <a:lumMod val="85000"/>
                      <a:lumOff val="15000"/>
                    </a:schemeClr>
                  </a:solidFill>
                </a:ln>
                <a:solidFill>
                  <a:schemeClr val="bg1"/>
                </a:solidFill>
                <a:effectLst>
                  <a:glow rad="25400">
                    <a:schemeClr val="bg1">
                      <a:lumMod val="95000"/>
                    </a:schemeClr>
                  </a:glow>
                </a:effectLst>
                <a:latin typeface="Aptos Black" panose="020B0004020202020204" pitchFamily="34" charset="0"/>
              </a:rPr>
              <a:t>PFAS</a:t>
            </a:r>
            <a:r>
              <a:rPr lang="en-US" sz="800" b="1" dirty="0">
                <a:ln w="12700">
                  <a:solidFill>
                    <a:schemeClr val="tx1">
                      <a:lumMod val="85000"/>
                      <a:lumOff val="15000"/>
                    </a:schemeClr>
                  </a:solidFill>
                </a:ln>
                <a:solidFill>
                  <a:schemeClr val="bg1"/>
                </a:solidFill>
                <a:effectLst>
                  <a:glow rad="25400">
                    <a:schemeClr val="bg1">
                      <a:lumMod val="95000"/>
                    </a:schemeClr>
                  </a:glow>
                </a:effectLst>
                <a:latin typeface="Aptos Black" panose="020B0004020202020204" pitchFamily="34" charset="0"/>
              </a:rPr>
              <a:t> </a:t>
            </a:r>
            <a:endParaRPr lang="en-GU" sz="800" b="1" dirty="0">
              <a:ln w="12700">
                <a:solidFill>
                  <a:schemeClr val="tx1">
                    <a:lumMod val="85000"/>
                    <a:lumOff val="15000"/>
                  </a:schemeClr>
                </a:solidFill>
              </a:ln>
              <a:solidFill>
                <a:schemeClr val="bg1"/>
              </a:solidFill>
              <a:effectLst>
                <a:glow rad="25400">
                  <a:schemeClr val="bg1">
                    <a:lumMod val="95000"/>
                  </a:schemeClr>
                </a:glow>
              </a:effectLst>
              <a:latin typeface="Aptos Black" panose="020B0004020202020204" pitchFamily="34" charset="0"/>
            </a:endParaRPr>
          </a:p>
        </p:txBody>
      </p:sp>
      <p:sp>
        <p:nvSpPr>
          <p:cNvPr id="4" name="TextBox 3">
            <a:extLst>
              <a:ext uri="{FF2B5EF4-FFF2-40B4-BE49-F238E27FC236}">
                <a16:creationId xmlns:a16="http://schemas.microsoft.com/office/drawing/2014/main" id="{74B560D8-5EB1-E4B8-4E1B-792E70CDBF90}"/>
              </a:ext>
            </a:extLst>
          </p:cNvPr>
          <p:cNvSpPr txBox="1"/>
          <p:nvPr/>
        </p:nvSpPr>
        <p:spPr>
          <a:xfrm>
            <a:off x="11196387" y="98864"/>
            <a:ext cx="852343" cy="215444"/>
          </a:xfrm>
          <a:prstGeom prst="rect">
            <a:avLst/>
          </a:prstGeom>
          <a:noFill/>
          <a:ln w="9525" cap="rnd" cmpd="sng" algn="ctr">
            <a:noFill/>
            <a:prstDash val="solid"/>
            <a:round/>
            <a:headEnd type="none" w="med" len="med"/>
            <a:tailEnd type="none" w="med" len="med"/>
            <a:extLst>
              <a:ext uri="{C807C97D-BFC1-408E-A445-0C87EB9F89A2}">
                <ask:lineSketchStyleProps xmlns:ask="http://schemas.microsoft.com/office/drawing/2018/sketchyshapes" sd="1219033472">
                  <a:custGeom>
                    <a:avLst/>
                    <a:gdLst>
                      <a:gd name="csX0" fmla="*/ 0 w 668750"/>
                      <a:gd name="csY0" fmla="*/ 0 h 369332"/>
                      <a:gd name="csX1" fmla="*/ 668750 w 668750"/>
                      <a:gd name="csY1" fmla="*/ 0 h 369332"/>
                      <a:gd name="csX2" fmla="*/ 668750 w 668750"/>
                      <a:gd name="csY2" fmla="*/ 369332 h 369332"/>
                      <a:gd name="csX3" fmla="*/ 0 w 668750"/>
                      <a:gd name="csY3" fmla="*/ 369332 h 369332"/>
                      <a:gd name="csX4" fmla="*/ 0 w 668750"/>
                      <a:gd name="csY4" fmla="*/ 0 h 369332"/>
                    </a:gdLst>
                    <a:ahLst/>
                    <a:cxnLst>
                      <a:cxn ang="0">
                        <a:pos x="csX0" y="csY0"/>
                      </a:cxn>
                      <a:cxn ang="0">
                        <a:pos x="csX1" y="csY1"/>
                      </a:cxn>
                      <a:cxn ang="0">
                        <a:pos x="csX2" y="csY2"/>
                      </a:cxn>
                      <a:cxn ang="0">
                        <a:pos x="csX3" y="csY3"/>
                      </a:cxn>
                      <a:cxn ang="0">
                        <a:pos x="csX4" y="csY4"/>
                      </a:cxn>
                    </a:cxnLst>
                    <a:rect l="l" t="t" r="r" b="b"/>
                    <a:pathLst>
                      <a:path w="668750" h="369332" extrusionOk="0">
                        <a:moveTo>
                          <a:pt x="0" y="0"/>
                        </a:moveTo>
                        <a:cubicBezTo>
                          <a:pt x="212566" y="1583"/>
                          <a:pt x="458034" y="-35676"/>
                          <a:pt x="668750" y="0"/>
                        </a:cubicBezTo>
                        <a:cubicBezTo>
                          <a:pt x="645946" y="167616"/>
                          <a:pt x="666690" y="247698"/>
                          <a:pt x="668750" y="369332"/>
                        </a:cubicBezTo>
                        <a:cubicBezTo>
                          <a:pt x="437038" y="402620"/>
                          <a:pt x="229145" y="389699"/>
                          <a:pt x="0" y="369332"/>
                        </a:cubicBezTo>
                        <a:cubicBezTo>
                          <a:pt x="19812" y="326466"/>
                          <a:pt x="15727" y="93631"/>
                          <a:pt x="0" y="0"/>
                        </a:cubicBezTo>
                        <a:close/>
                      </a:path>
                    </a:pathLst>
                  </a:custGeom>
                  <ask:type>
                    <ask:lineSketchNone/>
                  </ask:type>
                </ask:lineSketchStyleProps>
              </a:ext>
            </a:extLst>
          </a:ln>
        </p:spPr>
        <p:style>
          <a:lnRef idx="0">
            <a:scrgbClr r="0" g="0" b="0"/>
          </a:lnRef>
          <a:fillRef idx="0">
            <a:scrgbClr r="0" g="0" b="0"/>
          </a:fillRef>
          <a:effectRef idx="0">
            <a:scrgbClr r="0" g="0" b="0"/>
          </a:effectRef>
          <a:fontRef idx="minor">
            <a:schemeClr val="dk1"/>
          </a:fontRef>
        </p:style>
        <p:txBody>
          <a:bodyPr wrap="square" rtlCol="0">
            <a:spAutoFit/>
          </a:bodyPr>
          <a:lstStyle/>
          <a:p>
            <a:pPr algn="ctr"/>
            <a:r>
              <a:rPr lang="en-US" sz="800" b="1" dirty="0">
                <a:ln w="9525">
                  <a:solidFill>
                    <a:schemeClr val="bg1"/>
                  </a:solidFill>
                </a:ln>
                <a:solidFill>
                  <a:srgbClr val="FF0000"/>
                </a:solidFill>
                <a:effectLst>
                  <a:glow rad="63500">
                    <a:schemeClr val="bg1"/>
                  </a:glow>
                </a:effectLst>
                <a:latin typeface="Aptos Black" panose="020F0502020204030204" pitchFamily="34" charset="0"/>
              </a:rPr>
              <a:t>Hazard Index </a:t>
            </a:r>
            <a:endParaRPr lang="en-GU" sz="800" b="1" dirty="0">
              <a:ln w="9525">
                <a:solidFill>
                  <a:schemeClr val="bg1"/>
                </a:solidFill>
              </a:ln>
              <a:solidFill>
                <a:srgbClr val="FF0000"/>
              </a:solidFill>
              <a:effectLst>
                <a:glow rad="63500">
                  <a:schemeClr val="bg1"/>
                </a:glow>
              </a:effectLst>
              <a:latin typeface="Aptos Black" panose="020F0502020204030204" pitchFamily="34" charset="0"/>
            </a:endParaRPr>
          </a:p>
        </p:txBody>
      </p:sp>
      <p:pic>
        <p:nvPicPr>
          <p:cNvPr id="6" name="Picture 5">
            <a:extLst>
              <a:ext uri="{FF2B5EF4-FFF2-40B4-BE49-F238E27FC236}">
                <a16:creationId xmlns:a16="http://schemas.microsoft.com/office/drawing/2014/main" id="{0000B54C-F46D-9C18-B740-A8A4B987822E}"/>
              </a:ext>
            </a:extLst>
          </p:cNvPr>
          <p:cNvPicPr>
            <a:picLocks noChangeAspect="1"/>
          </p:cNvPicPr>
          <p:nvPr/>
        </p:nvPicPr>
        <p:blipFill>
          <a:blip r:embed="rId4"/>
          <a:stretch>
            <a:fillRect/>
          </a:stretch>
        </p:blipFill>
        <p:spPr>
          <a:xfrm>
            <a:off x="11221990" y="916100"/>
            <a:ext cx="719454" cy="1273343"/>
          </a:xfrm>
          <a:prstGeom prst="rect">
            <a:avLst/>
          </a:prstGeom>
        </p:spPr>
      </p:pic>
      <p:sp>
        <p:nvSpPr>
          <p:cNvPr id="7" name="Oval 6">
            <a:extLst>
              <a:ext uri="{FF2B5EF4-FFF2-40B4-BE49-F238E27FC236}">
                <a16:creationId xmlns:a16="http://schemas.microsoft.com/office/drawing/2014/main" id="{2E5179AE-3054-B707-840A-C963FFB5B5E0}"/>
              </a:ext>
            </a:extLst>
          </p:cNvPr>
          <p:cNvSpPr/>
          <p:nvPr/>
        </p:nvSpPr>
        <p:spPr>
          <a:xfrm>
            <a:off x="11345804" y="545989"/>
            <a:ext cx="327635" cy="327136"/>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5CC9BCE-21EB-5721-41B0-E1633D351009}"/>
              </a:ext>
            </a:extLst>
          </p:cNvPr>
          <p:cNvSpPr txBox="1"/>
          <p:nvPr/>
        </p:nvSpPr>
        <p:spPr>
          <a:xfrm>
            <a:off x="11620453" y="601835"/>
            <a:ext cx="509193" cy="215444"/>
          </a:xfrm>
          <a:prstGeom prst="rect">
            <a:avLst/>
          </a:prstGeom>
          <a:noFill/>
        </p:spPr>
        <p:txBody>
          <a:bodyPr wrap="square" rtlCol="0">
            <a:spAutoFit/>
          </a:bodyPr>
          <a:lstStyle/>
          <a:p>
            <a:pPr algn="ctr"/>
            <a:r>
              <a:rPr lang="en-US" sz="800" dirty="0"/>
              <a:t>&gt; MCL</a:t>
            </a:r>
            <a:endParaRPr lang="en-GU" sz="800" dirty="0"/>
          </a:p>
        </p:txBody>
      </p:sp>
    </p:spTree>
    <p:extLst>
      <p:ext uri="{BB962C8B-B14F-4D97-AF65-F5344CB8AC3E}">
        <p14:creationId xmlns:p14="http://schemas.microsoft.com/office/powerpoint/2010/main" val="37124950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386111F-CB46-EB10-DD03-02590DA3A19F}"/>
              </a:ext>
            </a:extLst>
          </p:cNvPr>
          <p:cNvPicPr>
            <a:picLocks noChangeAspect="1"/>
          </p:cNvPicPr>
          <p:nvPr/>
        </p:nvPicPr>
        <p:blipFill>
          <a:blip r:embed="rId3" cstate="print">
            <a:extLst>
              <a:ext uri="{28A0092B-C50C-407E-A947-70E740481C1C}">
                <a14:useLocalDpi xmlns:a14="http://schemas.microsoft.com/office/drawing/2010/main" val="0"/>
              </a:ext>
            </a:extLst>
          </a:blip>
          <a:srcRect l="8824" t="3091" r="2236" b="3273"/>
          <a:stretch>
            <a:fillRect/>
          </a:stretch>
        </p:blipFill>
        <p:spPr bwMode="auto">
          <a:xfrm>
            <a:off x="0" y="0"/>
            <a:ext cx="12192000" cy="8305397"/>
          </a:xfrm>
          <a:prstGeom prst="rect">
            <a:avLst/>
          </a:prstGeom>
          <a:noFill/>
          <a:ln>
            <a:noFill/>
          </a:ln>
        </p:spPr>
      </p:pic>
    </p:spTree>
    <p:extLst>
      <p:ext uri="{BB962C8B-B14F-4D97-AF65-F5344CB8AC3E}">
        <p14:creationId xmlns:p14="http://schemas.microsoft.com/office/powerpoint/2010/main" val="3414255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04ED3D-46E4-D359-BF86-03DC775FBF8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938F071-4317-3B34-0964-8D855045CD67}"/>
              </a:ext>
            </a:extLst>
          </p:cNvPr>
          <p:cNvPicPr>
            <a:picLocks noChangeAspect="1"/>
          </p:cNvPicPr>
          <p:nvPr/>
        </p:nvPicPr>
        <p:blipFill>
          <a:blip r:embed="rId3" cstate="print">
            <a:extLst>
              <a:ext uri="{28A0092B-C50C-407E-A947-70E740481C1C}">
                <a14:useLocalDpi xmlns:a14="http://schemas.microsoft.com/office/drawing/2010/main" val="0"/>
              </a:ext>
            </a:extLst>
          </a:blip>
          <a:srcRect l="28817" t="10038" r="13993" b="29753"/>
          <a:stretch>
            <a:fillRect/>
          </a:stretch>
        </p:blipFill>
        <p:spPr bwMode="auto">
          <a:xfrm>
            <a:off x="0" y="0"/>
            <a:ext cx="12192000" cy="8305397"/>
          </a:xfrm>
          <a:prstGeom prst="rect">
            <a:avLst/>
          </a:prstGeom>
          <a:noFill/>
          <a:ln>
            <a:noFill/>
          </a:ln>
        </p:spPr>
      </p:pic>
    </p:spTree>
    <p:extLst>
      <p:ext uri="{BB962C8B-B14F-4D97-AF65-F5344CB8AC3E}">
        <p14:creationId xmlns:p14="http://schemas.microsoft.com/office/powerpoint/2010/main" val="30866481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B0D09A-D1F5-A60C-EC4C-481B7B61663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A4218C6-FFAC-5CDE-D62A-1C4FC1AE3FCC}"/>
              </a:ext>
            </a:extLst>
          </p:cNvPr>
          <p:cNvPicPr>
            <a:picLocks noChangeAspect="1"/>
          </p:cNvPicPr>
          <p:nvPr/>
        </p:nvPicPr>
        <p:blipFill>
          <a:blip r:embed="rId3" cstate="print">
            <a:extLst>
              <a:ext uri="{28A0092B-C50C-407E-A947-70E740481C1C}">
                <a14:useLocalDpi xmlns:a14="http://schemas.microsoft.com/office/drawing/2010/main" val="0"/>
              </a:ext>
            </a:extLst>
          </a:blip>
          <a:srcRect l="7657" t="36847" r="35153" b="2944"/>
          <a:stretch>
            <a:fillRect/>
          </a:stretch>
        </p:blipFill>
        <p:spPr bwMode="auto">
          <a:xfrm>
            <a:off x="0" y="0"/>
            <a:ext cx="12192000" cy="8305397"/>
          </a:xfrm>
          <a:prstGeom prst="rect">
            <a:avLst/>
          </a:prstGeom>
          <a:noFill/>
          <a:ln>
            <a:noFill/>
          </a:ln>
        </p:spPr>
      </p:pic>
    </p:spTree>
    <p:extLst>
      <p:ext uri="{BB962C8B-B14F-4D97-AF65-F5344CB8AC3E}">
        <p14:creationId xmlns:p14="http://schemas.microsoft.com/office/powerpoint/2010/main" val="1511637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D27D8F-04BA-3986-23F4-0A31A0D906E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B65273A-7610-7ED8-9BFE-2F538C65FBFB}"/>
              </a:ext>
            </a:extLst>
          </p:cNvPr>
          <p:cNvPicPr>
            <a:picLocks noChangeAspect="1"/>
          </p:cNvPicPr>
          <p:nvPr/>
        </p:nvPicPr>
        <p:blipFill>
          <a:blip r:embed="rId3" cstate="print">
            <a:extLst>
              <a:ext uri="{28A0092B-C50C-407E-A947-70E740481C1C}">
                <a14:useLocalDpi xmlns:a14="http://schemas.microsoft.com/office/drawing/2010/main" val="0"/>
              </a:ext>
            </a:extLst>
          </a:blip>
          <a:srcRect l="22914" t="57405" r="31149" b="2662"/>
          <a:stretch>
            <a:fillRect/>
          </a:stretch>
        </p:blipFill>
        <p:spPr bwMode="auto">
          <a:xfrm>
            <a:off x="0" y="1"/>
            <a:ext cx="12192000" cy="6858000"/>
          </a:xfrm>
          <a:prstGeom prst="rect">
            <a:avLst/>
          </a:prstGeom>
          <a:noFill/>
          <a:ln>
            <a:noFill/>
          </a:ln>
        </p:spPr>
      </p:pic>
    </p:spTree>
    <p:extLst>
      <p:ext uri="{BB962C8B-B14F-4D97-AF65-F5344CB8AC3E}">
        <p14:creationId xmlns:p14="http://schemas.microsoft.com/office/powerpoint/2010/main" val="16787498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EA54E17-79E9-BA3D-BFB0-AE3BEAD5A427}"/>
              </a:ext>
            </a:extLst>
          </p:cNvPr>
          <p:cNvPicPr>
            <a:picLocks noChangeAspect="1"/>
          </p:cNvPicPr>
          <p:nvPr/>
        </p:nvPicPr>
        <p:blipFill>
          <a:blip r:embed="rId3"/>
          <a:srcRect l="2664" t="15512" r="16400" b="14128"/>
          <a:stretch>
            <a:fillRect/>
          </a:stretch>
        </p:blipFill>
        <p:spPr>
          <a:xfrm>
            <a:off x="-1" y="0"/>
            <a:ext cx="12192001" cy="6858000"/>
          </a:xfrm>
          <a:prstGeom prst="rect">
            <a:avLst/>
          </a:prstGeom>
        </p:spPr>
      </p:pic>
      <p:sp>
        <p:nvSpPr>
          <p:cNvPr id="9" name="TextBox 8">
            <a:extLst>
              <a:ext uri="{FF2B5EF4-FFF2-40B4-BE49-F238E27FC236}">
                <a16:creationId xmlns:a16="http://schemas.microsoft.com/office/drawing/2014/main" id="{7548E508-202B-8C54-E728-0CF12E1B96F2}"/>
              </a:ext>
            </a:extLst>
          </p:cNvPr>
          <p:cNvSpPr txBox="1"/>
          <p:nvPr/>
        </p:nvSpPr>
        <p:spPr>
          <a:xfrm>
            <a:off x="595963" y="2514239"/>
            <a:ext cx="1003411" cy="246221"/>
          </a:xfrm>
          <a:prstGeom prst="rect">
            <a:avLst/>
          </a:prstGeom>
          <a:noFill/>
          <a:ln w="9525" cap="rnd" cmpd="sng" algn="ctr">
            <a:noFill/>
            <a:prstDash val="solid"/>
            <a:round/>
            <a:headEnd type="none" w="med" len="med"/>
            <a:tailEnd type="none" w="med" len="med"/>
            <a:extLst>
              <a:ext uri="{C807C97D-BFC1-408E-A445-0C87EB9F89A2}">
                <ask:lineSketchStyleProps xmlns:ask="http://schemas.microsoft.com/office/drawing/2018/sketchyshapes" sd="1219033472">
                  <a:custGeom>
                    <a:avLst/>
                    <a:gdLst>
                      <a:gd name="csX0" fmla="*/ 0 w 668750"/>
                      <a:gd name="csY0" fmla="*/ 0 h 369332"/>
                      <a:gd name="csX1" fmla="*/ 668750 w 668750"/>
                      <a:gd name="csY1" fmla="*/ 0 h 369332"/>
                      <a:gd name="csX2" fmla="*/ 668750 w 668750"/>
                      <a:gd name="csY2" fmla="*/ 369332 h 369332"/>
                      <a:gd name="csX3" fmla="*/ 0 w 668750"/>
                      <a:gd name="csY3" fmla="*/ 369332 h 369332"/>
                      <a:gd name="csX4" fmla="*/ 0 w 668750"/>
                      <a:gd name="csY4" fmla="*/ 0 h 369332"/>
                    </a:gdLst>
                    <a:ahLst/>
                    <a:cxnLst>
                      <a:cxn ang="0">
                        <a:pos x="csX0" y="csY0"/>
                      </a:cxn>
                      <a:cxn ang="0">
                        <a:pos x="csX1" y="csY1"/>
                      </a:cxn>
                      <a:cxn ang="0">
                        <a:pos x="csX2" y="csY2"/>
                      </a:cxn>
                      <a:cxn ang="0">
                        <a:pos x="csX3" y="csY3"/>
                      </a:cxn>
                      <a:cxn ang="0">
                        <a:pos x="csX4" y="csY4"/>
                      </a:cxn>
                    </a:cxnLst>
                    <a:rect l="l" t="t" r="r" b="b"/>
                    <a:pathLst>
                      <a:path w="668750" h="369332" extrusionOk="0">
                        <a:moveTo>
                          <a:pt x="0" y="0"/>
                        </a:moveTo>
                        <a:cubicBezTo>
                          <a:pt x="212566" y="1583"/>
                          <a:pt x="458034" y="-35676"/>
                          <a:pt x="668750" y="0"/>
                        </a:cubicBezTo>
                        <a:cubicBezTo>
                          <a:pt x="645946" y="167616"/>
                          <a:pt x="666690" y="247698"/>
                          <a:pt x="668750" y="369332"/>
                        </a:cubicBezTo>
                        <a:cubicBezTo>
                          <a:pt x="437038" y="402620"/>
                          <a:pt x="229145" y="389699"/>
                          <a:pt x="0" y="369332"/>
                        </a:cubicBezTo>
                        <a:cubicBezTo>
                          <a:pt x="19812" y="326466"/>
                          <a:pt x="15727" y="93631"/>
                          <a:pt x="0" y="0"/>
                        </a:cubicBezTo>
                        <a:close/>
                      </a:path>
                    </a:pathLst>
                  </a:custGeom>
                  <ask:type>
                    <ask:lineSketchNone/>
                  </ask:type>
                </ask:lineSketchStyleProps>
              </a:ext>
            </a:extLst>
          </a:ln>
          <a:effectLst/>
        </p:spPr>
        <p:style>
          <a:lnRef idx="0">
            <a:scrgbClr r="0" g="0" b="0"/>
          </a:lnRef>
          <a:fillRef idx="0">
            <a:scrgbClr r="0" g="0" b="0"/>
          </a:fillRef>
          <a:effectRef idx="0">
            <a:scrgbClr r="0" g="0" b="0"/>
          </a:effectRef>
          <a:fontRef idx="minor">
            <a:schemeClr val="dk1"/>
          </a:fontRef>
        </p:style>
        <p:txBody>
          <a:bodyPr wrap="square" rtlCol="0">
            <a:spAutoFit/>
          </a:bodyPr>
          <a:lstStyle/>
          <a:p>
            <a:pPr algn="ctr"/>
            <a:r>
              <a:rPr lang="en-US" sz="1000" b="1" dirty="0">
                <a:ln w="3175">
                  <a:solidFill>
                    <a:schemeClr val="tx1">
                      <a:lumMod val="85000"/>
                      <a:lumOff val="15000"/>
                    </a:schemeClr>
                  </a:solidFill>
                </a:ln>
                <a:solidFill>
                  <a:schemeClr val="bg1"/>
                </a:solidFill>
                <a:effectLst>
                  <a:glow rad="25400">
                    <a:schemeClr val="bg1">
                      <a:lumMod val="95000"/>
                    </a:schemeClr>
                  </a:glow>
                </a:effectLst>
                <a:latin typeface="Aptos Black" panose="020B0004020202020204" pitchFamily="34" charset="0"/>
              </a:rPr>
              <a:t>∑</a:t>
            </a:r>
            <a:r>
              <a:rPr lang="en-US" sz="1000" b="1" dirty="0">
                <a:ln w="12700">
                  <a:solidFill>
                    <a:schemeClr val="tx1">
                      <a:lumMod val="85000"/>
                      <a:lumOff val="15000"/>
                    </a:schemeClr>
                  </a:solidFill>
                </a:ln>
                <a:solidFill>
                  <a:schemeClr val="bg1"/>
                </a:solidFill>
                <a:effectLst>
                  <a:glow rad="25400">
                    <a:schemeClr val="bg1">
                      <a:lumMod val="95000"/>
                    </a:schemeClr>
                  </a:glow>
                </a:effectLst>
                <a:latin typeface="Aptos Black" panose="020B0004020202020204" pitchFamily="34" charset="0"/>
              </a:rPr>
              <a:t> </a:t>
            </a:r>
            <a:r>
              <a:rPr lang="en-US" sz="1000" b="1" dirty="0">
                <a:ln w="3175">
                  <a:solidFill>
                    <a:schemeClr val="tx1">
                      <a:lumMod val="85000"/>
                      <a:lumOff val="15000"/>
                    </a:schemeClr>
                  </a:solidFill>
                </a:ln>
                <a:solidFill>
                  <a:schemeClr val="bg1"/>
                </a:solidFill>
                <a:effectLst>
                  <a:glow rad="25400">
                    <a:schemeClr val="bg1">
                      <a:lumMod val="95000"/>
                    </a:schemeClr>
                  </a:glow>
                </a:effectLst>
                <a:latin typeface="Aptos Black" panose="020B0004020202020204" pitchFamily="34" charset="0"/>
              </a:rPr>
              <a:t>PFAS</a:t>
            </a:r>
            <a:r>
              <a:rPr lang="en-US" sz="1000" b="1" dirty="0">
                <a:ln w="12700">
                  <a:solidFill>
                    <a:schemeClr val="tx1">
                      <a:lumMod val="85000"/>
                      <a:lumOff val="15000"/>
                    </a:schemeClr>
                  </a:solidFill>
                </a:ln>
                <a:solidFill>
                  <a:schemeClr val="bg1"/>
                </a:solidFill>
                <a:effectLst>
                  <a:glow rad="25400">
                    <a:schemeClr val="bg1">
                      <a:lumMod val="95000"/>
                    </a:schemeClr>
                  </a:glow>
                </a:effectLst>
                <a:latin typeface="Aptos Black" panose="020B0004020202020204" pitchFamily="34" charset="0"/>
              </a:rPr>
              <a:t> </a:t>
            </a:r>
            <a:endParaRPr lang="en-GU" sz="1000" b="1" dirty="0">
              <a:ln w="12700">
                <a:solidFill>
                  <a:schemeClr val="tx1">
                    <a:lumMod val="85000"/>
                    <a:lumOff val="15000"/>
                  </a:schemeClr>
                </a:solidFill>
              </a:ln>
              <a:solidFill>
                <a:schemeClr val="bg1"/>
              </a:solidFill>
              <a:effectLst>
                <a:glow rad="25400">
                  <a:schemeClr val="bg1">
                    <a:lumMod val="95000"/>
                  </a:schemeClr>
                </a:glow>
              </a:effectLst>
              <a:latin typeface="Aptos Black" panose="020B0004020202020204" pitchFamily="34" charset="0"/>
            </a:endParaRPr>
          </a:p>
        </p:txBody>
      </p:sp>
      <p:sp>
        <p:nvSpPr>
          <p:cNvPr id="11" name="TextBox 10">
            <a:extLst>
              <a:ext uri="{FF2B5EF4-FFF2-40B4-BE49-F238E27FC236}">
                <a16:creationId xmlns:a16="http://schemas.microsoft.com/office/drawing/2014/main" id="{A8A38C51-DEAB-37F6-5671-D8A4F537083F}"/>
              </a:ext>
            </a:extLst>
          </p:cNvPr>
          <p:cNvSpPr txBox="1"/>
          <p:nvPr/>
        </p:nvSpPr>
        <p:spPr>
          <a:xfrm>
            <a:off x="595963" y="2357404"/>
            <a:ext cx="1385237" cy="246221"/>
          </a:xfrm>
          <a:prstGeom prst="rect">
            <a:avLst/>
          </a:prstGeom>
          <a:noFill/>
          <a:ln w="9525" cap="rnd" cmpd="sng" algn="ctr">
            <a:noFill/>
            <a:prstDash val="solid"/>
            <a:round/>
            <a:headEnd type="none" w="med" len="med"/>
            <a:tailEnd type="none" w="med" len="med"/>
            <a:extLst>
              <a:ext uri="{C807C97D-BFC1-408E-A445-0C87EB9F89A2}">
                <ask:lineSketchStyleProps xmlns:ask="http://schemas.microsoft.com/office/drawing/2018/sketchyshapes" sd="1219033472">
                  <a:custGeom>
                    <a:avLst/>
                    <a:gdLst>
                      <a:gd name="csX0" fmla="*/ 0 w 668750"/>
                      <a:gd name="csY0" fmla="*/ 0 h 369332"/>
                      <a:gd name="csX1" fmla="*/ 668750 w 668750"/>
                      <a:gd name="csY1" fmla="*/ 0 h 369332"/>
                      <a:gd name="csX2" fmla="*/ 668750 w 668750"/>
                      <a:gd name="csY2" fmla="*/ 369332 h 369332"/>
                      <a:gd name="csX3" fmla="*/ 0 w 668750"/>
                      <a:gd name="csY3" fmla="*/ 369332 h 369332"/>
                      <a:gd name="csX4" fmla="*/ 0 w 668750"/>
                      <a:gd name="csY4" fmla="*/ 0 h 369332"/>
                    </a:gdLst>
                    <a:ahLst/>
                    <a:cxnLst>
                      <a:cxn ang="0">
                        <a:pos x="csX0" y="csY0"/>
                      </a:cxn>
                      <a:cxn ang="0">
                        <a:pos x="csX1" y="csY1"/>
                      </a:cxn>
                      <a:cxn ang="0">
                        <a:pos x="csX2" y="csY2"/>
                      </a:cxn>
                      <a:cxn ang="0">
                        <a:pos x="csX3" y="csY3"/>
                      </a:cxn>
                      <a:cxn ang="0">
                        <a:pos x="csX4" y="csY4"/>
                      </a:cxn>
                    </a:cxnLst>
                    <a:rect l="l" t="t" r="r" b="b"/>
                    <a:pathLst>
                      <a:path w="668750" h="369332" extrusionOk="0">
                        <a:moveTo>
                          <a:pt x="0" y="0"/>
                        </a:moveTo>
                        <a:cubicBezTo>
                          <a:pt x="212566" y="1583"/>
                          <a:pt x="458034" y="-35676"/>
                          <a:pt x="668750" y="0"/>
                        </a:cubicBezTo>
                        <a:cubicBezTo>
                          <a:pt x="645946" y="167616"/>
                          <a:pt x="666690" y="247698"/>
                          <a:pt x="668750" y="369332"/>
                        </a:cubicBezTo>
                        <a:cubicBezTo>
                          <a:pt x="437038" y="402620"/>
                          <a:pt x="229145" y="389699"/>
                          <a:pt x="0" y="369332"/>
                        </a:cubicBezTo>
                        <a:cubicBezTo>
                          <a:pt x="19812" y="326466"/>
                          <a:pt x="15727" y="93631"/>
                          <a:pt x="0" y="0"/>
                        </a:cubicBezTo>
                        <a:close/>
                      </a:path>
                    </a:pathLst>
                  </a:custGeom>
                  <ask:type>
                    <ask:lineSketchNone/>
                  </ask:type>
                </ask:lineSketchStyleProps>
              </a:ext>
            </a:extLst>
          </a:ln>
        </p:spPr>
        <p:style>
          <a:lnRef idx="0">
            <a:scrgbClr r="0" g="0" b="0"/>
          </a:lnRef>
          <a:fillRef idx="0">
            <a:scrgbClr r="0" g="0" b="0"/>
          </a:fillRef>
          <a:effectRef idx="0">
            <a:scrgbClr r="0" g="0" b="0"/>
          </a:effectRef>
          <a:fontRef idx="minor">
            <a:schemeClr val="dk1"/>
          </a:fontRef>
        </p:style>
        <p:txBody>
          <a:bodyPr wrap="square" rtlCol="0">
            <a:spAutoFit/>
          </a:bodyPr>
          <a:lstStyle/>
          <a:p>
            <a:pPr algn="ctr"/>
            <a:r>
              <a:rPr lang="en-US" sz="1000" b="1" dirty="0">
                <a:ln w="9525">
                  <a:solidFill>
                    <a:schemeClr val="bg1"/>
                  </a:solidFill>
                </a:ln>
                <a:solidFill>
                  <a:srgbClr val="FF0000"/>
                </a:solidFill>
                <a:effectLst>
                  <a:glow rad="63500">
                    <a:schemeClr val="bg1"/>
                  </a:glow>
                </a:effectLst>
                <a:latin typeface="Aptos Black" panose="020F0502020204030204" pitchFamily="34" charset="0"/>
              </a:rPr>
              <a:t>Hazard Index </a:t>
            </a:r>
            <a:endParaRPr lang="en-GU" sz="1000" b="1" dirty="0">
              <a:ln w="9525">
                <a:solidFill>
                  <a:schemeClr val="bg1"/>
                </a:solidFill>
              </a:ln>
              <a:solidFill>
                <a:srgbClr val="FF0000"/>
              </a:solidFill>
              <a:effectLst>
                <a:glow rad="63500">
                  <a:schemeClr val="bg1"/>
                </a:glow>
              </a:effectLst>
              <a:latin typeface="Aptos Black" panose="020F0502020204030204" pitchFamily="34" charset="0"/>
            </a:endParaRPr>
          </a:p>
        </p:txBody>
      </p:sp>
      <p:sp>
        <p:nvSpPr>
          <p:cNvPr id="13" name="Oval 12">
            <a:extLst>
              <a:ext uri="{FF2B5EF4-FFF2-40B4-BE49-F238E27FC236}">
                <a16:creationId xmlns:a16="http://schemas.microsoft.com/office/drawing/2014/main" id="{83F6770A-A740-DB8A-64F8-6DE738A4A4C5}"/>
              </a:ext>
            </a:extLst>
          </p:cNvPr>
          <p:cNvSpPr/>
          <p:nvPr/>
        </p:nvSpPr>
        <p:spPr>
          <a:xfrm>
            <a:off x="982113" y="2875041"/>
            <a:ext cx="367364" cy="349780"/>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864CA863-9891-476A-7860-1359E9CF994E}"/>
              </a:ext>
            </a:extLst>
          </p:cNvPr>
          <p:cNvSpPr txBox="1"/>
          <p:nvPr/>
        </p:nvSpPr>
        <p:spPr>
          <a:xfrm>
            <a:off x="1244702" y="2936345"/>
            <a:ext cx="690294" cy="246221"/>
          </a:xfrm>
          <a:prstGeom prst="rect">
            <a:avLst/>
          </a:prstGeom>
          <a:noFill/>
        </p:spPr>
        <p:txBody>
          <a:bodyPr wrap="square" rtlCol="0">
            <a:spAutoFit/>
          </a:bodyPr>
          <a:lstStyle/>
          <a:p>
            <a:pPr algn="ctr"/>
            <a:r>
              <a:rPr lang="en-US" sz="1000" dirty="0"/>
              <a:t>&gt; MCL</a:t>
            </a:r>
            <a:endParaRPr lang="en-GU" sz="1000" dirty="0"/>
          </a:p>
        </p:txBody>
      </p:sp>
    </p:spTree>
    <p:extLst>
      <p:ext uri="{BB962C8B-B14F-4D97-AF65-F5344CB8AC3E}">
        <p14:creationId xmlns:p14="http://schemas.microsoft.com/office/powerpoint/2010/main" val="3126948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8B232-F8B1-327F-267A-3659F4BBF13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4BD4C55-072E-CBCB-E6AB-48D941E8CE49}"/>
              </a:ext>
            </a:extLst>
          </p:cNvPr>
          <p:cNvPicPr>
            <a:picLocks noChangeAspect="1"/>
          </p:cNvPicPr>
          <p:nvPr/>
        </p:nvPicPr>
        <p:blipFill>
          <a:blip r:embed="rId3"/>
          <a:stretch>
            <a:fillRect/>
          </a:stretch>
        </p:blipFill>
        <p:spPr>
          <a:xfrm>
            <a:off x="0" y="3647"/>
            <a:ext cx="12192000" cy="6854353"/>
          </a:xfrm>
          <a:prstGeom prst="rect">
            <a:avLst/>
          </a:prstGeom>
        </p:spPr>
      </p:pic>
      <p:sp>
        <p:nvSpPr>
          <p:cNvPr id="4" name="TextBox 3">
            <a:extLst>
              <a:ext uri="{FF2B5EF4-FFF2-40B4-BE49-F238E27FC236}">
                <a16:creationId xmlns:a16="http://schemas.microsoft.com/office/drawing/2014/main" id="{38CDC68F-9025-651F-992E-1E041D362276}"/>
              </a:ext>
            </a:extLst>
          </p:cNvPr>
          <p:cNvSpPr txBox="1"/>
          <p:nvPr/>
        </p:nvSpPr>
        <p:spPr>
          <a:xfrm>
            <a:off x="1045031" y="2650040"/>
            <a:ext cx="5017912" cy="1554272"/>
          </a:xfrm>
          <a:prstGeom prst="rect">
            <a:avLst/>
          </a:prstGeom>
          <a:noFill/>
        </p:spPr>
        <p:txBody>
          <a:bodyPr wrap="none" rtlCol="0">
            <a:spAutoFit/>
          </a:bodyPr>
          <a:lstStyle/>
          <a:p>
            <a:r>
              <a:rPr lang="en-US" sz="9500" b="1" spc="650" dirty="0">
                <a:solidFill>
                  <a:schemeClr val="bg1"/>
                </a:solidFill>
                <a:effectLst>
                  <a:outerShdw blurRad="50800" dist="38100" dir="5400000" algn="t" rotWithShape="0">
                    <a:prstClr val="black">
                      <a:alpha val="40000"/>
                    </a:prstClr>
                  </a:outerShdw>
                </a:effectLst>
                <a:latin typeface="Aptos Display" panose="020B0004020202020204" pitchFamily="34" charset="0"/>
              </a:rPr>
              <a:t>Nitrates</a:t>
            </a:r>
          </a:p>
        </p:txBody>
      </p:sp>
      <p:cxnSp>
        <p:nvCxnSpPr>
          <p:cNvPr id="5" name="Straight Connector 4">
            <a:extLst>
              <a:ext uri="{FF2B5EF4-FFF2-40B4-BE49-F238E27FC236}">
                <a16:creationId xmlns:a16="http://schemas.microsoft.com/office/drawing/2014/main" id="{9C502EEE-90E6-A466-7112-3125B4C8D561}"/>
              </a:ext>
            </a:extLst>
          </p:cNvPr>
          <p:cNvCxnSpPr>
            <a:cxnSpLocks/>
          </p:cNvCxnSpPr>
          <p:nvPr/>
        </p:nvCxnSpPr>
        <p:spPr>
          <a:xfrm flipH="1">
            <a:off x="1198844" y="4204312"/>
            <a:ext cx="4663440" cy="0"/>
          </a:xfrm>
          <a:prstGeom prst="line">
            <a:avLst/>
          </a:prstGeom>
          <a:ln w="28575">
            <a:solidFill>
              <a:schemeClr val="bg1"/>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C37D4A17-1F9E-E808-461C-44B306309881}"/>
              </a:ext>
            </a:extLst>
          </p:cNvPr>
          <p:cNvSpPr txBox="1"/>
          <p:nvPr/>
        </p:nvSpPr>
        <p:spPr>
          <a:xfrm>
            <a:off x="1045031" y="2336913"/>
            <a:ext cx="2692981" cy="400110"/>
          </a:xfrm>
          <a:prstGeom prst="rect">
            <a:avLst/>
          </a:prstGeom>
          <a:noFill/>
          <a:ln>
            <a:noFill/>
          </a:ln>
        </p:spPr>
        <p:txBody>
          <a:bodyPr wrap="none" rtlCol="0">
            <a:spAutoFit/>
          </a:bodyPr>
          <a:lstStyle/>
          <a:p>
            <a:r>
              <a:rPr lang="en-US" sz="2000" b="1" spc="409">
                <a:solidFill>
                  <a:schemeClr val="bg1"/>
                </a:solidFill>
                <a:effectLst>
                  <a:outerShdw blurRad="50800" dist="38100" dir="5400000" algn="t" rotWithShape="0">
                    <a:prstClr val="black">
                      <a:alpha val="40000"/>
                    </a:prstClr>
                  </a:outerShdw>
                </a:effectLst>
                <a:latin typeface="Aptos Display" panose="020B0004020202020204" pitchFamily="34" charset="0"/>
              </a:rPr>
              <a:t>WATER QUALITY</a:t>
            </a:r>
          </a:p>
        </p:txBody>
      </p:sp>
    </p:spTree>
    <p:extLst>
      <p:ext uri="{BB962C8B-B14F-4D97-AF65-F5344CB8AC3E}">
        <p14:creationId xmlns:p14="http://schemas.microsoft.com/office/powerpoint/2010/main" val="1290583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wipe(left)">
                                      <p:cBhvr>
                                        <p:cTn id="10" dur="500"/>
                                        <p:tgtEl>
                                          <p:spTgt spid="4">
                                            <p:txEl>
                                              <p:pRg st="0" end="0"/>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3C84D5F1-137D-CEAA-B989-132B20223D06}"/>
              </a:ext>
            </a:extLst>
          </p:cNvPr>
          <p:cNvPicPr>
            <a:picLocks noChangeAspect="1"/>
          </p:cNvPicPr>
          <p:nvPr/>
        </p:nvPicPr>
        <p:blipFill>
          <a:blip r:embed="rId3"/>
          <a:srcRect t="899"/>
          <a:stretch>
            <a:fillRect/>
          </a:stretch>
        </p:blipFill>
        <p:spPr>
          <a:xfrm>
            <a:off x="20" y="1282"/>
            <a:ext cx="12191980" cy="6856718"/>
          </a:xfrm>
          <a:prstGeom prst="rect">
            <a:avLst/>
          </a:prstGeom>
        </p:spPr>
      </p:pic>
      <p:sp>
        <p:nvSpPr>
          <p:cNvPr id="4" name="Rectangle 3">
            <a:extLst>
              <a:ext uri="{FF2B5EF4-FFF2-40B4-BE49-F238E27FC236}">
                <a16:creationId xmlns:a16="http://schemas.microsoft.com/office/drawing/2014/main" id="{5235AD6E-8B13-6DDA-A536-BD794016A275}"/>
              </a:ext>
            </a:extLst>
          </p:cNvPr>
          <p:cNvSpPr/>
          <p:nvPr/>
        </p:nvSpPr>
        <p:spPr>
          <a:xfrm>
            <a:off x="889687" y="1285102"/>
            <a:ext cx="2743200" cy="2743200"/>
          </a:xfrm>
          <a:prstGeom prst="rect">
            <a:avLst/>
          </a:prstGeom>
          <a:solidFill>
            <a:schemeClr val="tx2">
              <a:lumMod val="50000"/>
              <a:lumOff val="50000"/>
            </a:schemeClr>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D5E596B5-86C3-A2FF-31FC-8773B0D971FA}"/>
              </a:ext>
            </a:extLst>
          </p:cNvPr>
          <p:cNvPicPr>
            <a:picLocks noChangeAspect="1"/>
          </p:cNvPicPr>
          <p:nvPr/>
        </p:nvPicPr>
        <p:blipFill>
          <a:blip r:embed="rId4"/>
          <a:stretch>
            <a:fillRect/>
          </a:stretch>
        </p:blipFill>
        <p:spPr>
          <a:xfrm>
            <a:off x="1118287" y="1513702"/>
            <a:ext cx="2286000" cy="2286000"/>
          </a:xfrm>
          <a:prstGeom prst="rect">
            <a:avLst/>
          </a:prstGeom>
        </p:spPr>
      </p:pic>
    </p:spTree>
    <p:extLst>
      <p:ext uri="{BB962C8B-B14F-4D97-AF65-F5344CB8AC3E}">
        <p14:creationId xmlns:p14="http://schemas.microsoft.com/office/powerpoint/2010/main" val="939699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50" fill="hold"/>
                                        <p:tgtEl>
                                          <p:spTgt spid="6"/>
                                        </p:tgtEl>
                                        <p:attrNameLst>
                                          <p:attrName>ppt_x</p:attrName>
                                        </p:attrNameLst>
                                      </p:cBhvr>
                                      <p:tavLst>
                                        <p:tav tm="0">
                                          <p:val>
                                            <p:strVal val="0-#ppt_w/2"/>
                                          </p:val>
                                        </p:tav>
                                        <p:tav tm="100000">
                                          <p:val>
                                            <p:strVal val="#ppt_x"/>
                                          </p:val>
                                        </p:tav>
                                      </p:tavLst>
                                    </p:anim>
                                    <p:anim calcmode="lin" valueType="num">
                                      <p:cBhvr additive="base">
                                        <p:cTn id="8" dur="25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250" fill="hold"/>
                                        <p:tgtEl>
                                          <p:spTgt spid="4"/>
                                        </p:tgtEl>
                                        <p:attrNameLst>
                                          <p:attrName>ppt_x</p:attrName>
                                        </p:attrNameLst>
                                      </p:cBhvr>
                                      <p:tavLst>
                                        <p:tav tm="0">
                                          <p:val>
                                            <p:strVal val="0-#ppt_w/2"/>
                                          </p:val>
                                        </p:tav>
                                        <p:tav tm="100000">
                                          <p:val>
                                            <p:strVal val="#ppt_x"/>
                                          </p:val>
                                        </p:tav>
                                      </p:tavLst>
                                    </p:anim>
                                    <p:anim calcmode="lin" valueType="num">
                                      <p:cBhvr additive="base">
                                        <p:cTn id="12" dur="25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1C66F01-E59B-1F87-E636-1ACC3AEC61E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473542"/>
            <a:ext cx="9144000" cy="5910916"/>
          </a:xfrm>
          <a:prstGeom prst="rect">
            <a:avLst/>
          </a:prstGeom>
          <a:noFill/>
          <a:ln>
            <a:noFill/>
          </a:ln>
        </p:spPr>
      </p:pic>
    </p:spTree>
    <p:extLst>
      <p:ext uri="{BB962C8B-B14F-4D97-AF65-F5344CB8AC3E}">
        <p14:creationId xmlns:p14="http://schemas.microsoft.com/office/powerpoint/2010/main" val="293058607"/>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BC79C-D32D-8661-E469-90A54AECFBE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61D68E2-54BA-B26C-5A4B-418DC1DC4577}"/>
              </a:ext>
            </a:extLst>
          </p:cNvPr>
          <p:cNvPicPr>
            <a:picLocks noChangeAspect="1"/>
          </p:cNvPicPr>
          <p:nvPr/>
        </p:nvPicPr>
        <p:blipFill>
          <a:blip r:embed="rId3"/>
          <a:stretch>
            <a:fillRect/>
          </a:stretch>
        </p:blipFill>
        <p:spPr>
          <a:xfrm>
            <a:off x="0" y="0"/>
            <a:ext cx="12192000" cy="6854353"/>
          </a:xfrm>
          <a:prstGeom prst="rect">
            <a:avLst/>
          </a:prstGeom>
        </p:spPr>
      </p:pic>
      <p:sp>
        <p:nvSpPr>
          <p:cNvPr id="4" name="TextBox 3">
            <a:extLst>
              <a:ext uri="{FF2B5EF4-FFF2-40B4-BE49-F238E27FC236}">
                <a16:creationId xmlns:a16="http://schemas.microsoft.com/office/drawing/2014/main" id="{0D862300-3254-2B7E-18CF-DCCFB39C184E}"/>
              </a:ext>
            </a:extLst>
          </p:cNvPr>
          <p:cNvSpPr txBox="1"/>
          <p:nvPr/>
        </p:nvSpPr>
        <p:spPr>
          <a:xfrm>
            <a:off x="1040911" y="2737023"/>
            <a:ext cx="8819787" cy="1200329"/>
          </a:xfrm>
          <a:prstGeom prst="rect">
            <a:avLst/>
          </a:prstGeom>
          <a:noFill/>
        </p:spPr>
        <p:txBody>
          <a:bodyPr wrap="none" rtlCol="0">
            <a:spAutoFit/>
          </a:bodyPr>
          <a:lstStyle/>
          <a:p>
            <a:r>
              <a:rPr lang="en-US" sz="7200" b="1" dirty="0">
                <a:solidFill>
                  <a:schemeClr val="bg1"/>
                </a:solidFill>
                <a:effectLst>
                  <a:outerShdw blurRad="50800" dist="38100" dir="5400000" algn="t" rotWithShape="0">
                    <a:prstClr val="black">
                      <a:alpha val="40000"/>
                    </a:prstClr>
                  </a:outerShdw>
                </a:effectLst>
                <a:latin typeface="Aptos Display" panose="020B0004020202020204" pitchFamily="34" charset="0"/>
              </a:rPr>
              <a:t>Chloride &amp; Production</a:t>
            </a:r>
          </a:p>
        </p:txBody>
      </p:sp>
      <p:cxnSp>
        <p:nvCxnSpPr>
          <p:cNvPr id="5" name="Straight Connector 4">
            <a:extLst>
              <a:ext uri="{FF2B5EF4-FFF2-40B4-BE49-F238E27FC236}">
                <a16:creationId xmlns:a16="http://schemas.microsoft.com/office/drawing/2014/main" id="{C9020056-9C1A-7B2D-ED64-0A16E33B513F}"/>
              </a:ext>
            </a:extLst>
          </p:cNvPr>
          <p:cNvCxnSpPr>
            <a:cxnSpLocks/>
          </p:cNvCxnSpPr>
          <p:nvPr/>
        </p:nvCxnSpPr>
        <p:spPr>
          <a:xfrm flipH="1">
            <a:off x="1198844" y="4152061"/>
            <a:ext cx="8503920" cy="0"/>
          </a:xfrm>
          <a:prstGeom prst="line">
            <a:avLst/>
          </a:prstGeom>
          <a:ln w="28575">
            <a:solidFill>
              <a:schemeClr val="bg1"/>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D217CEBA-635E-57CA-4062-5FC91EBB8D4A}"/>
              </a:ext>
            </a:extLst>
          </p:cNvPr>
          <p:cNvSpPr txBox="1"/>
          <p:nvPr/>
        </p:nvSpPr>
        <p:spPr>
          <a:xfrm>
            <a:off x="1040911" y="2336913"/>
            <a:ext cx="2692981" cy="400110"/>
          </a:xfrm>
          <a:prstGeom prst="rect">
            <a:avLst/>
          </a:prstGeom>
          <a:noFill/>
          <a:ln>
            <a:noFill/>
          </a:ln>
        </p:spPr>
        <p:txBody>
          <a:bodyPr wrap="none" rtlCol="0">
            <a:spAutoFit/>
          </a:bodyPr>
          <a:lstStyle/>
          <a:p>
            <a:r>
              <a:rPr lang="en-US" sz="2000" b="1" spc="409" dirty="0">
                <a:solidFill>
                  <a:schemeClr val="bg1"/>
                </a:solidFill>
                <a:effectLst>
                  <a:outerShdw blurRad="50800" dist="38100" dir="5400000" algn="t" rotWithShape="0">
                    <a:prstClr val="black">
                      <a:alpha val="40000"/>
                    </a:prstClr>
                  </a:outerShdw>
                </a:effectLst>
                <a:latin typeface="Aptos Display" panose="020B0004020202020204" pitchFamily="34" charset="0"/>
              </a:rPr>
              <a:t>WATER QUALITY</a:t>
            </a:r>
          </a:p>
        </p:txBody>
      </p:sp>
    </p:spTree>
    <p:extLst>
      <p:ext uri="{BB962C8B-B14F-4D97-AF65-F5344CB8AC3E}">
        <p14:creationId xmlns:p14="http://schemas.microsoft.com/office/powerpoint/2010/main" val="2320844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wipe(left)">
                                      <p:cBhvr>
                                        <p:cTn id="10" dur="500"/>
                                        <p:tgtEl>
                                          <p:spTgt spid="4">
                                            <p:txEl>
                                              <p:pRg st="0" end="0"/>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CF65E5D-55F8-EE12-B9E8-3BA3D906028F}"/>
              </a:ext>
            </a:extLst>
          </p:cNvPr>
          <p:cNvPicPr>
            <a:picLocks noChangeAspect="1"/>
          </p:cNvPicPr>
          <p:nvPr/>
        </p:nvPicPr>
        <p:blipFill>
          <a:blip r:embed="rId3"/>
          <a:stretch>
            <a:fillRect/>
          </a:stretch>
        </p:blipFill>
        <p:spPr>
          <a:xfrm>
            <a:off x="0" y="-58984"/>
            <a:ext cx="12192001" cy="6926541"/>
          </a:xfrm>
          <a:prstGeom prst="rect">
            <a:avLst/>
          </a:prstGeom>
        </p:spPr>
      </p:pic>
      <p:sp>
        <p:nvSpPr>
          <p:cNvPr id="9" name="Rectangle 8">
            <a:extLst>
              <a:ext uri="{FF2B5EF4-FFF2-40B4-BE49-F238E27FC236}">
                <a16:creationId xmlns:a16="http://schemas.microsoft.com/office/drawing/2014/main" id="{EB62A03E-2779-0D59-1A55-D6C74B386218}"/>
              </a:ext>
            </a:extLst>
          </p:cNvPr>
          <p:cNvSpPr/>
          <p:nvPr/>
        </p:nvSpPr>
        <p:spPr>
          <a:xfrm>
            <a:off x="889687" y="1285102"/>
            <a:ext cx="2743200" cy="2743200"/>
          </a:xfrm>
          <a:prstGeom prst="rect">
            <a:avLst/>
          </a:prstGeom>
          <a:solidFill>
            <a:schemeClr val="tx2">
              <a:lumMod val="50000"/>
              <a:lumOff val="50000"/>
            </a:schemeClr>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82842D62-7A1D-0C64-C073-316BC3BEF8CE}"/>
              </a:ext>
            </a:extLst>
          </p:cNvPr>
          <p:cNvPicPr>
            <a:picLocks noChangeAspect="1"/>
          </p:cNvPicPr>
          <p:nvPr/>
        </p:nvPicPr>
        <p:blipFill>
          <a:blip r:embed="rId4"/>
          <a:stretch>
            <a:fillRect/>
          </a:stretch>
        </p:blipFill>
        <p:spPr>
          <a:xfrm>
            <a:off x="1118287" y="1513702"/>
            <a:ext cx="2286000" cy="2286000"/>
          </a:xfrm>
          <a:prstGeom prst="rect">
            <a:avLst/>
          </a:prstGeom>
        </p:spPr>
      </p:pic>
    </p:spTree>
    <p:extLst>
      <p:ext uri="{BB962C8B-B14F-4D97-AF65-F5344CB8AC3E}">
        <p14:creationId xmlns:p14="http://schemas.microsoft.com/office/powerpoint/2010/main" val="18513642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250" fill="hold"/>
                                        <p:tgtEl>
                                          <p:spTgt spid="9"/>
                                        </p:tgtEl>
                                        <p:attrNameLst>
                                          <p:attrName>ppt_x</p:attrName>
                                        </p:attrNameLst>
                                      </p:cBhvr>
                                      <p:tavLst>
                                        <p:tav tm="0">
                                          <p:val>
                                            <p:strVal val="0-#ppt_w/2"/>
                                          </p:val>
                                        </p:tav>
                                        <p:tav tm="100000">
                                          <p:val>
                                            <p:strVal val="#ppt_x"/>
                                          </p:val>
                                        </p:tav>
                                      </p:tavLst>
                                    </p:anim>
                                    <p:anim calcmode="lin" valueType="num">
                                      <p:cBhvr additive="base">
                                        <p:cTn id="8" dur="25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250" fill="hold"/>
                                        <p:tgtEl>
                                          <p:spTgt spid="7"/>
                                        </p:tgtEl>
                                        <p:attrNameLst>
                                          <p:attrName>ppt_x</p:attrName>
                                        </p:attrNameLst>
                                      </p:cBhvr>
                                      <p:tavLst>
                                        <p:tav tm="0">
                                          <p:val>
                                            <p:strVal val="0-#ppt_w/2"/>
                                          </p:val>
                                        </p:tav>
                                        <p:tav tm="100000">
                                          <p:val>
                                            <p:strVal val="#ppt_x"/>
                                          </p:val>
                                        </p:tav>
                                      </p:tavLst>
                                    </p:anim>
                                    <p:anim calcmode="lin" valueType="num">
                                      <p:cBhvr additive="base">
                                        <p:cTn id="12" dur="25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6A54761-5A43-6873-6EE0-00AB6A92CB7E}"/>
              </a:ext>
            </a:extLst>
          </p:cNvPr>
          <p:cNvPicPr>
            <a:picLocks noChangeAspect="1"/>
          </p:cNvPicPr>
          <p:nvPr/>
        </p:nvPicPr>
        <p:blipFill>
          <a:blip r:embed="rId3"/>
          <a:stretch>
            <a:fillRect/>
          </a:stretch>
        </p:blipFill>
        <p:spPr>
          <a:xfrm>
            <a:off x="92644" y="685800"/>
            <a:ext cx="12006712" cy="5486400"/>
          </a:xfrm>
          <a:prstGeom prst="rect">
            <a:avLst/>
          </a:prstGeom>
        </p:spPr>
      </p:pic>
    </p:spTree>
    <p:extLst>
      <p:ext uri="{BB962C8B-B14F-4D97-AF65-F5344CB8AC3E}">
        <p14:creationId xmlns:p14="http://schemas.microsoft.com/office/powerpoint/2010/main" val="1788553908"/>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67286E4-0554-25FC-865C-ADD7D7AF24B8}"/>
              </a:ext>
            </a:extLst>
          </p:cNvPr>
          <p:cNvPicPr>
            <a:picLocks noChangeAspect="1"/>
          </p:cNvPicPr>
          <p:nvPr/>
        </p:nvPicPr>
        <p:blipFill>
          <a:blip r:embed="rId3"/>
          <a:stretch>
            <a:fillRect/>
          </a:stretch>
        </p:blipFill>
        <p:spPr>
          <a:xfrm>
            <a:off x="122396" y="1421066"/>
            <a:ext cx="11947208" cy="4015868"/>
          </a:xfrm>
          <a:prstGeom prst="rect">
            <a:avLst/>
          </a:prstGeom>
        </p:spPr>
      </p:pic>
    </p:spTree>
    <p:extLst>
      <p:ext uri="{BB962C8B-B14F-4D97-AF65-F5344CB8AC3E}">
        <p14:creationId xmlns:p14="http://schemas.microsoft.com/office/powerpoint/2010/main" val="35192064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A6064A-B2AB-7F43-76E9-8DBB3F3C7E8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A953F16-D6D3-31F1-9A61-4F02C856697D}"/>
              </a:ext>
            </a:extLst>
          </p:cNvPr>
          <p:cNvPicPr>
            <a:picLocks noChangeAspect="1"/>
          </p:cNvPicPr>
          <p:nvPr/>
        </p:nvPicPr>
        <p:blipFill>
          <a:blip r:embed="rId3"/>
          <a:stretch>
            <a:fillRect/>
          </a:stretch>
        </p:blipFill>
        <p:spPr>
          <a:xfrm>
            <a:off x="0" y="0"/>
            <a:ext cx="12192000" cy="6854353"/>
          </a:xfrm>
          <a:prstGeom prst="rect">
            <a:avLst/>
          </a:prstGeom>
        </p:spPr>
      </p:pic>
      <p:sp>
        <p:nvSpPr>
          <p:cNvPr id="4" name="TextBox 3">
            <a:extLst>
              <a:ext uri="{FF2B5EF4-FFF2-40B4-BE49-F238E27FC236}">
                <a16:creationId xmlns:a16="http://schemas.microsoft.com/office/drawing/2014/main" id="{15A76AE3-CCE5-1683-1EC7-160699C3A8D8}"/>
              </a:ext>
            </a:extLst>
          </p:cNvPr>
          <p:cNvSpPr txBox="1"/>
          <p:nvPr/>
        </p:nvSpPr>
        <p:spPr>
          <a:xfrm>
            <a:off x="1040911" y="2737023"/>
            <a:ext cx="9674315" cy="1200329"/>
          </a:xfrm>
          <a:prstGeom prst="rect">
            <a:avLst/>
          </a:prstGeom>
          <a:noFill/>
        </p:spPr>
        <p:txBody>
          <a:bodyPr wrap="none" rtlCol="0">
            <a:spAutoFit/>
          </a:bodyPr>
          <a:lstStyle/>
          <a:p>
            <a:r>
              <a:rPr lang="en-US" sz="7200" b="1" dirty="0">
                <a:solidFill>
                  <a:schemeClr val="bg1"/>
                </a:solidFill>
                <a:effectLst>
                  <a:outerShdw blurRad="50800" dist="38100" dir="5400000" algn="t" rotWithShape="0">
                    <a:prstClr val="black">
                      <a:alpha val="40000"/>
                    </a:prstClr>
                  </a:outerShdw>
                </a:effectLst>
                <a:latin typeface="Aptos Display" panose="020B0004020202020204" pitchFamily="34" charset="0"/>
              </a:rPr>
              <a:t>Deep Observation Wells</a:t>
            </a:r>
          </a:p>
        </p:txBody>
      </p:sp>
      <p:cxnSp>
        <p:nvCxnSpPr>
          <p:cNvPr id="5" name="Straight Connector 4">
            <a:extLst>
              <a:ext uri="{FF2B5EF4-FFF2-40B4-BE49-F238E27FC236}">
                <a16:creationId xmlns:a16="http://schemas.microsoft.com/office/drawing/2014/main" id="{5F2A8136-74B9-69C5-321E-C403869BDF92}"/>
              </a:ext>
            </a:extLst>
          </p:cNvPr>
          <p:cNvCxnSpPr>
            <a:cxnSpLocks/>
          </p:cNvCxnSpPr>
          <p:nvPr/>
        </p:nvCxnSpPr>
        <p:spPr>
          <a:xfrm flipH="1">
            <a:off x="1198844" y="4152061"/>
            <a:ext cx="9326880" cy="0"/>
          </a:xfrm>
          <a:prstGeom prst="line">
            <a:avLst/>
          </a:prstGeom>
          <a:ln w="28575">
            <a:solidFill>
              <a:schemeClr val="bg1"/>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546F116C-965B-3649-49E3-431CC6A3675A}"/>
              </a:ext>
            </a:extLst>
          </p:cNvPr>
          <p:cNvSpPr txBox="1"/>
          <p:nvPr/>
        </p:nvSpPr>
        <p:spPr>
          <a:xfrm>
            <a:off x="1040911" y="2336913"/>
            <a:ext cx="2924968" cy="400110"/>
          </a:xfrm>
          <a:prstGeom prst="rect">
            <a:avLst/>
          </a:prstGeom>
          <a:noFill/>
          <a:ln>
            <a:noFill/>
          </a:ln>
        </p:spPr>
        <p:txBody>
          <a:bodyPr wrap="none" rtlCol="0">
            <a:spAutoFit/>
          </a:bodyPr>
          <a:lstStyle/>
          <a:p>
            <a:r>
              <a:rPr lang="en-US" sz="2000" b="1" spc="409" dirty="0">
                <a:solidFill>
                  <a:schemeClr val="bg1"/>
                </a:solidFill>
                <a:effectLst>
                  <a:outerShdw blurRad="50800" dist="38100" dir="5400000" algn="t" rotWithShape="0">
                    <a:prstClr val="black">
                      <a:alpha val="40000"/>
                    </a:prstClr>
                  </a:outerShdw>
                </a:effectLst>
                <a:latin typeface="Aptos Display" panose="020B0004020202020204" pitchFamily="34" charset="0"/>
              </a:rPr>
              <a:t>WATER QUANTITY</a:t>
            </a:r>
          </a:p>
        </p:txBody>
      </p:sp>
    </p:spTree>
    <p:extLst>
      <p:ext uri="{BB962C8B-B14F-4D97-AF65-F5344CB8AC3E}">
        <p14:creationId xmlns:p14="http://schemas.microsoft.com/office/powerpoint/2010/main" val="1915225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wipe(left)">
                                      <p:cBhvr>
                                        <p:cTn id="10" dur="500"/>
                                        <p:tgtEl>
                                          <p:spTgt spid="4">
                                            <p:txEl>
                                              <p:pRg st="0" end="0"/>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ACA1C32-1067-1762-3AA7-19E6617F3EA9}"/>
              </a:ext>
            </a:extLst>
          </p:cNvPr>
          <p:cNvPicPr>
            <a:picLocks noChangeAspect="1"/>
          </p:cNvPicPr>
          <p:nvPr/>
        </p:nvPicPr>
        <p:blipFill>
          <a:blip r:embed="rId3"/>
          <a:stretch>
            <a:fillRect/>
          </a:stretch>
        </p:blipFill>
        <p:spPr>
          <a:xfrm>
            <a:off x="0" y="0"/>
            <a:ext cx="12192000" cy="6860031"/>
          </a:xfrm>
          <a:prstGeom prst="rect">
            <a:avLst/>
          </a:prstGeom>
        </p:spPr>
      </p:pic>
    </p:spTree>
    <p:extLst>
      <p:ext uri="{BB962C8B-B14F-4D97-AF65-F5344CB8AC3E}">
        <p14:creationId xmlns:p14="http://schemas.microsoft.com/office/powerpoint/2010/main" val="1252908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0666657-E904-4FA2-41F2-30F471939676}"/>
              </a:ext>
            </a:extLst>
          </p:cNvPr>
          <p:cNvPicPr>
            <a:picLocks noChangeAspect="1"/>
          </p:cNvPicPr>
          <p:nvPr/>
        </p:nvPicPr>
        <p:blipFill>
          <a:blip r:embed="rId3"/>
          <a:stretch>
            <a:fillRect/>
          </a:stretch>
        </p:blipFill>
        <p:spPr>
          <a:xfrm>
            <a:off x="1005981" y="0"/>
            <a:ext cx="10180037" cy="21031200"/>
          </a:xfrm>
          <a:prstGeom prst="rect">
            <a:avLst/>
          </a:prstGeom>
        </p:spPr>
      </p:pic>
    </p:spTree>
    <p:extLst>
      <p:ext uri="{BB962C8B-B14F-4D97-AF65-F5344CB8AC3E}">
        <p14:creationId xmlns:p14="http://schemas.microsoft.com/office/powerpoint/2010/main" val="182514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462D3-1F21-4041-F552-8154886F24F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605CA6E-BE63-5838-BFF1-0955CFFA09F4}"/>
              </a:ext>
            </a:extLst>
          </p:cNvPr>
          <p:cNvPicPr>
            <a:picLocks noChangeAspect="1"/>
          </p:cNvPicPr>
          <p:nvPr/>
        </p:nvPicPr>
        <p:blipFill>
          <a:blip r:embed="rId3"/>
          <a:stretch>
            <a:fillRect/>
          </a:stretch>
        </p:blipFill>
        <p:spPr>
          <a:xfrm>
            <a:off x="1005981" y="-6982096"/>
            <a:ext cx="10180037" cy="21031200"/>
          </a:xfrm>
          <a:prstGeom prst="rect">
            <a:avLst/>
          </a:prstGeom>
        </p:spPr>
      </p:pic>
    </p:spTree>
    <p:extLst>
      <p:ext uri="{BB962C8B-B14F-4D97-AF65-F5344CB8AC3E}">
        <p14:creationId xmlns:p14="http://schemas.microsoft.com/office/powerpoint/2010/main" val="1757568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486A1-89EB-9A11-ED45-FC3478B809B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85C295F-5BEF-3171-F688-A21885B8292D}"/>
              </a:ext>
            </a:extLst>
          </p:cNvPr>
          <p:cNvPicPr>
            <a:picLocks noChangeAspect="1"/>
          </p:cNvPicPr>
          <p:nvPr/>
        </p:nvPicPr>
        <p:blipFill>
          <a:blip r:embed="rId3"/>
          <a:stretch>
            <a:fillRect/>
          </a:stretch>
        </p:blipFill>
        <p:spPr>
          <a:xfrm>
            <a:off x="1005981" y="-14173200"/>
            <a:ext cx="10180037" cy="21031200"/>
          </a:xfrm>
          <a:prstGeom prst="rect">
            <a:avLst/>
          </a:prstGeom>
        </p:spPr>
      </p:pic>
    </p:spTree>
    <p:extLst>
      <p:ext uri="{BB962C8B-B14F-4D97-AF65-F5344CB8AC3E}">
        <p14:creationId xmlns:p14="http://schemas.microsoft.com/office/powerpoint/2010/main" val="9339148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A6FAEF6-E44F-2493-156C-E00CAF1BE574}"/>
              </a:ext>
            </a:extLst>
          </p:cNvPr>
          <p:cNvPicPr>
            <a:picLocks noChangeAspect="1"/>
          </p:cNvPicPr>
          <p:nvPr/>
        </p:nvPicPr>
        <p:blipFill>
          <a:blip r:embed="rId3"/>
          <a:stretch>
            <a:fillRect/>
          </a:stretch>
        </p:blipFill>
        <p:spPr>
          <a:xfrm>
            <a:off x="0" y="0"/>
            <a:ext cx="12198487" cy="6858000"/>
          </a:xfrm>
          <a:prstGeom prst="rect">
            <a:avLst/>
          </a:prstGeom>
        </p:spPr>
      </p:pic>
      <p:sp>
        <p:nvSpPr>
          <p:cNvPr id="5" name="TextBox 4">
            <a:extLst>
              <a:ext uri="{FF2B5EF4-FFF2-40B4-BE49-F238E27FC236}">
                <a16:creationId xmlns:a16="http://schemas.microsoft.com/office/drawing/2014/main" id="{ECF60466-E50D-72FD-7530-F06D784E419E}"/>
              </a:ext>
            </a:extLst>
          </p:cNvPr>
          <p:cNvSpPr txBox="1"/>
          <p:nvPr/>
        </p:nvSpPr>
        <p:spPr>
          <a:xfrm>
            <a:off x="2236104" y="816444"/>
            <a:ext cx="7719788" cy="1862048"/>
          </a:xfrm>
          <a:prstGeom prst="rect">
            <a:avLst/>
          </a:prstGeom>
          <a:noFill/>
        </p:spPr>
        <p:txBody>
          <a:bodyPr wrap="square">
            <a:spAutoFit/>
          </a:bodyPr>
          <a:lstStyle/>
          <a:p>
            <a:pPr algn="ctr"/>
            <a:r>
              <a:rPr lang="en-US" sz="11500" b="1" spc="409" dirty="0">
                <a:solidFill>
                  <a:schemeClr val="bg1"/>
                </a:solidFill>
                <a:effectLst>
                  <a:outerShdw blurRad="50800" dist="38100" dir="5400000" algn="t" rotWithShape="0">
                    <a:prstClr val="black">
                      <a:alpha val="40000"/>
                    </a:prstClr>
                  </a:outerShdw>
                </a:effectLst>
                <a:latin typeface="Aptos Display" panose="020B0004020202020204" pitchFamily="34" charset="0"/>
              </a:rPr>
              <a:t>Thank You</a:t>
            </a:r>
          </a:p>
        </p:txBody>
      </p:sp>
      <p:grpSp>
        <p:nvGrpSpPr>
          <p:cNvPr id="6" name="Group 5">
            <a:extLst>
              <a:ext uri="{FF2B5EF4-FFF2-40B4-BE49-F238E27FC236}">
                <a16:creationId xmlns:a16="http://schemas.microsoft.com/office/drawing/2014/main" id="{1D9C2CF0-EC43-DDBE-4238-439C905F799F}"/>
              </a:ext>
            </a:extLst>
          </p:cNvPr>
          <p:cNvGrpSpPr/>
          <p:nvPr/>
        </p:nvGrpSpPr>
        <p:grpSpPr>
          <a:xfrm>
            <a:off x="4655998" y="2739509"/>
            <a:ext cx="2880000" cy="2880000"/>
            <a:chOff x="3816349" y="520700"/>
            <a:chExt cx="4572000" cy="4572000"/>
          </a:xfrm>
          <a:effectLst>
            <a:outerShdw blurRad="50800" dist="38100" dir="8100000" algn="tr" rotWithShape="0">
              <a:schemeClr val="bg2">
                <a:lumMod val="75000"/>
                <a:alpha val="40000"/>
              </a:schemeClr>
            </a:outerShdw>
          </a:effectLst>
        </p:grpSpPr>
        <p:grpSp>
          <p:nvGrpSpPr>
            <p:cNvPr id="7" name="Group 6">
              <a:extLst>
                <a:ext uri="{FF2B5EF4-FFF2-40B4-BE49-F238E27FC236}">
                  <a16:creationId xmlns:a16="http://schemas.microsoft.com/office/drawing/2014/main" id="{DDFCAE2D-ABA5-1686-E261-B68910E1AB72}"/>
                </a:ext>
              </a:extLst>
            </p:cNvPr>
            <p:cNvGrpSpPr/>
            <p:nvPr/>
          </p:nvGrpSpPr>
          <p:grpSpPr>
            <a:xfrm>
              <a:off x="3816349" y="520700"/>
              <a:ext cx="4572000" cy="4572000"/>
              <a:chOff x="3816349" y="520700"/>
              <a:chExt cx="4572000" cy="4572000"/>
            </a:xfrm>
          </p:grpSpPr>
          <p:sp>
            <p:nvSpPr>
              <p:cNvPr id="9" name="Rectangle 8">
                <a:extLst>
                  <a:ext uri="{FF2B5EF4-FFF2-40B4-BE49-F238E27FC236}">
                    <a16:creationId xmlns:a16="http://schemas.microsoft.com/office/drawing/2014/main" id="{8B9BEB60-2773-BA2A-1EBE-C3DAC57B71EA}"/>
                  </a:ext>
                </a:extLst>
              </p:cNvPr>
              <p:cNvSpPr>
                <a:spLocks noChangeAspect="1"/>
              </p:cNvSpPr>
              <p:nvPr/>
            </p:nvSpPr>
            <p:spPr>
              <a:xfrm>
                <a:off x="3816349" y="520700"/>
                <a:ext cx="4572000" cy="4572000"/>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endParaRPr>
              </a:p>
            </p:txBody>
          </p:sp>
          <p:sp>
            <p:nvSpPr>
              <p:cNvPr id="10" name="Rectangle 9">
                <a:extLst>
                  <a:ext uri="{FF2B5EF4-FFF2-40B4-BE49-F238E27FC236}">
                    <a16:creationId xmlns:a16="http://schemas.microsoft.com/office/drawing/2014/main" id="{536EF417-FCC6-07CB-8217-9C14296FD8AA}"/>
                  </a:ext>
                </a:extLst>
              </p:cNvPr>
              <p:cNvSpPr>
                <a:spLocks noChangeAspect="1"/>
              </p:cNvSpPr>
              <p:nvPr/>
            </p:nvSpPr>
            <p:spPr>
              <a:xfrm>
                <a:off x="4159249" y="863600"/>
                <a:ext cx="3886200" cy="38862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endParaRPr>
              </a:p>
            </p:txBody>
          </p:sp>
        </p:grpSp>
        <p:pic>
          <p:nvPicPr>
            <p:cNvPr id="8" name="Picture 7">
              <a:extLst>
                <a:ext uri="{FF2B5EF4-FFF2-40B4-BE49-F238E27FC236}">
                  <a16:creationId xmlns:a16="http://schemas.microsoft.com/office/drawing/2014/main" id="{2EC9D553-102D-A0C5-C749-EFC1701A0D07}"/>
                </a:ext>
              </a:extLst>
            </p:cNvPr>
            <p:cNvPicPr>
              <a:picLocks noChangeAspect="1"/>
            </p:cNvPicPr>
            <p:nvPr/>
          </p:nvPicPr>
          <p:blipFill>
            <a:blip r:embed="rId4"/>
            <a:stretch>
              <a:fillRect/>
            </a:stretch>
          </p:blipFill>
          <p:spPr>
            <a:xfrm>
              <a:off x="4159248" y="863599"/>
              <a:ext cx="3886199" cy="3886199"/>
            </a:xfrm>
            <a:prstGeom prst="rect">
              <a:avLst/>
            </a:prstGeom>
          </p:spPr>
        </p:pic>
      </p:grpSp>
    </p:spTree>
    <p:extLst>
      <p:ext uri="{BB962C8B-B14F-4D97-AF65-F5344CB8AC3E}">
        <p14:creationId xmlns:p14="http://schemas.microsoft.com/office/powerpoint/2010/main" val="123465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42BAE12-ED59-9105-6CF8-062E95C8C48D}"/>
              </a:ext>
            </a:extLst>
          </p:cNvPr>
          <p:cNvPicPr>
            <a:picLocks noChangeAspect="1"/>
          </p:cNvPicPr>
          <p:nvPr/>
        </p:nvPicPr>
        <p:blipFill>
          <a:blip r:embed="rId2"/>
          <a:stretch>
            <a:fillRect/>
          </a:stretch>
        </p:blipFill>
        <p:spPr>
          <a:xfrm>
            <a:off x="463554" y="705997"/>
            <a:ext cx="11264892" cy="5446005"/>
          </a:xfrm>
          <a:prstGeom prst="rect">
            <a:avLst/>
          </a:prstGeom>
        </p:spPr>
      </p:pic>
    </p:spTree>
    <p:extLst>
      <p:ext uri="{BB962C8B-B14F-4D97-AF65-F5344CB8AC3E}">
        <p14:creationId xmlns:p14="http://schemas.microsoft.com/office/powerpoint/2010/main" val="5860557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7007</TotalTime>
  <Words>1641</Words>
  <Application>Microsoft Macintosh PowerPoint</Application>
  <PresentationFormat>Widescreen</PresentationFormat>
  <Paragraphs>131</Paragraphs>
  <Slides>38</Slides>
  <Notes>34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38</vt:i4>
      </vt:variant>
    </vt:vector>
  </HeadingPairs>
  <TitlesOfParts>
    <vt:vector size="44" baseType="lpstr">
      <vt:lpstr>Aptos</vt:lpstr>
      <vt:lpstr>Aptos Black</vt:lpstr>
      <vt:lpstr>Aptos Display</vt:lpstr>
      <vt:lpstr>Aptos SemiBold</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Atasha Bautista</dc:creator>
  <cp:lastModifiedBy>Atasha Bautista</cp:lastModifiedBy>
  <cp:revision>2</cp:revision>
  <dcterms:created xsi:type="dcterms:W3CDTF">2026-09-19T15:12:07Z</dcterms:created>
  <dcterms:modified xsi:type="dcterms:W3CDTF">2026-09-24T22:38:41Z</dcterms:modified>
</cp:coreProperties>
</file>