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614" r:id="rId2"/>
    <p:sldId id="618" r:id="rId3"/>
    <p:sldId id="619" r:id="rId4"/>
    <p:sldId id="649" r:id="rId5"/>
    <p:sldId id="625" r:id="rId6"/>
    <p:sldId id="662" r:id="rId7"/>
    <p:sldId id="656" r:id="rId8"/>
    <p:sldId id="641" r:id="rId9"/>
    <p:sldId id="673" r:id="rId10"/>
    <p:sldId id="674" r:id="rId11"/>
    <p:sldId id="663" r:id="rId12"/>
    <p:sldId id="659" r:id="rId13"/>
    <p:sldId id="615" r:id="rId14"/>
    <p:sldId id="672" r:id="rId15"/>
    <p:sldId id="266" r:id="rId16"/>
    <p:sldId id="667" r:id="rId17"/>
    <p:sldId id="666" r:id="rId18"/>
    <p:sldId id="671" r:id="rId19"/>
    <p:sldId id="591" r:id="rId20"/>
    <p:sldId id="665" r:id="rId21"/>
    <p:sldId id="661" r:id="rId22"/>
    <p:sldId id="668" r:id="rId23"/>
    <p:sldId id="670" r:id="rId24"/>
    <p:sldId id="66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C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9F16BC-24AC-CA44-9F21-7BBC6B30F878}" v="1979" dt="2026-09-24T22:47:26.507"/>
    <p1510:client id="{CC23ACD2-BE67-4E90-AA79-655B81C94444}" v="49" dt="2026-09-24T03:12:24.8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47"/>
    <p:restoredTop sz="94672"/>
  </p:normalViewPr>
  <p:slideViewPr>
    <p:cSldViewPr snapToGrid="0" showGuides="1">
      <p:cViewPr>
        <p:scale>
          <a:sx n="81" d="100"/>
          <a:sy n="81" d="100"/>
        </p:scale>
        <p:origin x="640" y="9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6C60A3-CEBD-4D96-8339-B2AB913AC5E9}" type="datetimeFigureOut">
              <a:rPr lang="en-US" smtClean="0"/>
              <a:t>9/24/26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3BD21-86AC-423B-B827-A6465DC98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991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72AF7-7FF9-F8C7-D398-66699A969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ACFA4F-EBB3-FC45-ED05-3CB9CFA7BB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912B09-45EF-3C69-4497-93DEB7A8DF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Enso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B0B25-1BA8-5406-B3C5-8954A5DD24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4DBCFA-CC41-4885-AD79-809A47A8D91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382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DOW explain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4DBCFA-CC41-4885-AD79-809A47A8D91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768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4CC0F-2D7C-900B-E8EB-4C3D2F846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E0561D-F937-0EC4-CC36-966683D9A4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4C6463-B367-7BBA-8137-1CCFD644C0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Dows again </a:t>
            </a:r>
          </a:p>
          <a:p>
            <a:r>
              <a:rPr lang="en-US" dirty="0"/>
              <a:t>With distance to shore – ex 4 being closest and </a:t>
            </a:r>
            <a:r>
              <a:rPr lang="en-US" dirty="0" err="1"/>
              <a:t>ghura</a:t>
            </a:r>
            <a:r>
              <a:rPr lang="en-US" dirty="0"/>
              <a:t> </a:t>
            </a:r>
            <a:r>
              <a:rPr lang="en-US" dirty="0" err="1"/>
              <a:t>dededo</a:t>
            </a:r>
            <a:r>
              <a:rPr lang="en-US" dirty="0"/>
              <a:t> being most inland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8AE0FE-8B9C-1E33-16CA-C0F892A7AD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4DBCFA-CC41-4885-AD79-809A47A8D91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407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D6A88-6FEC-0D32-B60B-91F1AB6AC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E86536-122B-FEA2-2C1C-81323F8AF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1BFF25-B5BC-658C-D075-29097C0A89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Dows again </a:t>
            </a:r>
          </a:p>
          <a:p>
            <a:r>
              <a:rPr lang="en-US" dirty="0"/>
              <a:t>With distance to shore – ex 4 being closest and </a:t>
            </a:r>
            <a:r>
              <a:rPr lang="en-US" dirty="0" err="1"/>
              <a:t>ghura</a:t>
            </a:r>
            <a:r>
              <a:rPr lang="en-US" dirty="0"/>
              <a:t> </a:t>
            </a:r>
            <a:r>
              <a:rPr lang="en-US" dirty="0" err="1"/>
              <a:t>dededo</a:t>
            </a:r>
            <a:r>
              <a:rPr lang="en-US" dirty="0"/>
              <a:t> being most inland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672974-E60F-C606-2BF3-66AED64ED3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4DBCFA-CC41-4885-AD79-809A47A8D91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54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phreatic hydrograph contains these Hydrologic factors - go down the line </a:t>
            </a:r>
            <a:r>
              <a:rPr lang="en-US" dirty="0" err="1"/>
              <a:t>eexplain</a:t>
            </a:r>
            <a:endParaRPr lang="en-US" dirty="0"/>
          </a:p>
          <a:p>
            <a:endParaRPr lang="en-US" dirty="0"/>
          </a:p>
          <a:p>
            <a:r>
              <a:rPr lang="en-US" dirty="0"/>
              <a:t>Annual rain greater than 100, greater than 140 </a:t>
            </a:r>
          </a:p>
          <a:p>
            <a:r>
              <a:rPr lang="en-US" dirty="0"/>
              <a:t> usually brought by Typhoons – mention typhoons, </a:t>
            </a:r>
          </a:p>
          <a:p>
            <a:r>
              <a:rPr lang="en-US" dirty="0"/>
              <a:t>El </a:t>
            </a:r>
            <a:r>
              <a:rPr lang="en-US" dirty="0" err="1"/>
              <a:t>nino</a:t>
            </a:r>
            <a:r>
              <a:rPr lang="en-US" dirty="0"/>
              <a:t> coinciding with high rain especially during </a:t>
            </a:r>
            <a:r>
              <a:rPr lang="en-US" b="1" dirty="0"/>
              <a:t>onset and peak</a:t>
            </a:r>
          </a:p>
          <a:p>
            <a:r>
              <a:rPr lang="en-US" dirty="0"/>
              <a:t>Sea level drop el </a:t>
            </a:r>
            <a:r>
              <a:rPr lang="en-US" dirty="0" err="1"/>
              <a:t>nino</a:t>
            </a:r>
            <a:endParaRPr lang="en-US" dirty="0"/>
          </a:p>
          <a:p>
            <a:endParaRPr lang="en-US" dirty="0"/>
          </a:p>
          <a:p>
            <a:r>
              <a:rPr lang="en-US" dirty="0"/>
              <a:t>Prolonged drought period 2005 – 2011 The BIG NOTHING mark lander 6 years </a:t>
            </a:r>
          </a:p>
          <a:p>
            <a:r>
              <a:rPr lang="en-US" dirty="0"/>
              <a:t>Less than 100, more are less than 90 in – 2008 and 2010, less than 80 in</a:t>
            </a:r>
          </a:p>
          <a:p>
            <a:r>
              <a:rPr lang="en-US" dirty="0"/>
              <a:t>No typhoons</a:t>
            </a:r>
          </a:p>
          <a:p>
            <a:r>
              <a:rPr lang="en-US" dirty="0"/>
              <a:t>Double dip la </a:t>
            </a:r>
            <a:r>
              <a:rPr lang="en-US" dirty="0" err="1"/>
              <a:t>nina</a:t>
            </a:r>
            <a:r>
              <a:rPr lang="en-US" dirty="0"/>
              <a:t> – associated with less rainfall</a:t>
            </a:r>
          </a:p>
          <a:p>
            <a:r>
              <a:rPr lang="en-US" dirty="0"/>
              <a:t>Strong la </a:t>
            </a:r>
            <a:r>
              <a:rPr lang="en-US" dirty="0" err="1"/>
              <a:t>nina</a:t>
            </a:r>
            <a:r>
              <a:rPr lang="en-US" dirty="0"/>
              <a:t> following regular and strong el </a:t>
            </a:r>
            <a:r>
              <a:rPr lang="en-US" dirty="0" err="1"/>
              <a:t>ninos</a:t>
            </a:r>
            <a:endParaRPr lang="en-US" dirty="0"/>
          </a:p>
          <a:p>
            <a:r>
              <a:rPr lang="en-US" dirty="0"/>
              <a:t>La </a:t>
            </a:r>
            <a:r>
              <a:rPr lang="en-US" dirty="0" err="1"/>
              <a:t>nina</a:t>
            </a:r>
            <a:r>
              <a:rPr lang="en-US" dirty="0"/>
              <a:t> sea level higher than 0 </a:t>
            </a:r>
          </a:p>
          <a:p>
            <a:endParaRPr lang="en-US" dirty="0"/>
          </a:p>
          <a:p>
            <a:r>
              <a:rPr lang="en-US" dirty="0"/>
              <a:t>Drought post peak 2009-2010, 2016 – 2017, 2024 </a:t>
            </a:r>
          </a:p>
          <a:p>
            <a:r>
              <a:rPr lang="en-US" dirty="0"/>
              <a:t>2016 drought, less than 11 inch in dry season</a:t>
            </a:r>
          </a:p>
          <a:p>
            <a:endParaRPr lang="en-US" dirty="0"/>
          </a:p>
          <a:p>
            <a:r>
              <a:rPr lang="en-US" dirty="0"/>
              <a:t>20 year running average – the 0 </a:t>
            </a:r>
          </a:p>
          <a:p>
            <a:r>
              <a:rPr lang="en-US" dirty="0"/>
              <a:t>sea level may influence lens position</a:t>
            </a:r>
          </a:p>
          <a:p>
            <a:endParaRPr lang="en-US" dirty="0"/>
          </a:p>
          <a:p>
            <a:r>
              <a:rPr lang="en-US" dirty="0"/>
              <a:t>Following phreatic hydrographs discuss the response of the DOWs to these hydrologic factors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4DBCFA-CC41-4885-AD79-809A47A8D91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738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88806-45C2-02FE-FD36-DB1B70F9D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2132D6-D532-568A-B6DC-7C312FF94C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2E8C99-A1B7-E68A-C46D-B3208955DE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Enso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2AEDF-5E3F-8334-D34D-DC4F01CE5A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4DBCFA-CC41-4885-AD79-809A47A8D91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585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460CF-2016-05A6-5004-C3F90A383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63E8C1-FA73-735B-C628-BFC44857BC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22C6AB-994A-992C-C651-DDAD1B0015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phreatic hydrograph contains these Hydrologic factors - go down the line </a:t>
            </a:r>
            <a:r>
              <a:rPr lang="en-US" dirty="0" err="1"/>
              <a:t>eexplain</a:t>
            </a:r>
            <a:endParaRPr lang="en-US" dirty="0"/>
          </a:p>
          <a:p>
            <a:endParaRPr lang="en-US" dirty="0"/>
          </a:p>
          <a:p>
            <a:r>
              <a:rPr lang="en-US" dirty="0"/>
              <a:t>Annual rain greater than 100, greater than 140 </a:t>
            </a:r>
          </a:p>
          <a:p>
            <a:r>
              <a:rPr lang="en-US" dirty="0"/>
              <a:t> usually brought by Typhoons – mention typhoons, </a:t>
            </a:r>
          </a:p>
          <a:p>
            <a:r>
              <a:rPr lang="en-US" dirty="0"/>
              <a:t>El </a:t>
            </a:r>
            <a:r>
              <a:rPr lang="en-US" dirty="0" err="1"/>
              <a:t>nino</a:t>
            </a:r>
            <a:r>
              <a:rPr lang="en-US" dirty="0"/>
              <a:t> coinciding with high rain especially during </a:t>
            </a:r>
            <a:r>
              <a:rPr lang="en-US" b="1" dirty="0"/>
              <a:t>onset and peak</a:t>
            </a:r>
          </a:p>
          <a:p>
            <a:r>
              <a:rPr lang="en-US" dirty="0"/>
              <a:t>Sea level drop el </a:t>
            </a:r>
            <a:r>
              <a:rPr lang="en-US" dirty="0" err="1"/>
              <a:t>nino</a:t>
            </a:r>
            <a:endParaRPr lang="en-US" dirty="0"/>
          </a:p>
          <a:p>
            <a:endParaRPr lang="en-US" dirty="0"/>
          </a:p>
          <a:p>
            <a:r>
              <a:rPr lang="en-US" dirty="0"/>
              <a:t>Prolonged drought period 2005 – 2011 The BIG NOTHING mark lander 6 years </a:t>
            </a:r>
          </a:p>
          <a:p>
            <a:r>
              <a:rPr lang="en-US" dirty="0"/>
              <a:t>Less than 100, more are less than 90 in – 2008 and 2010, less than 80 in</a:t>
            </a:r>
          </a:p>
          <a:p>
            <a:r>
              <a:rPr lang="en-US" dirty="0"/>
              <a:t>No typhoons</a:t>
            </a:r>
          </a:p>
          <a:p>
            <a:r>
              <a:rPr lang="en-US" dirty="0"/>
              <a:t>Double dip la </a:t>
            </a:r>
            <a:r>
              <a:rPr lang="en-US" dirty="0" err="1"/>
              <a:t>nina</a:t>
            </a:r>
            <a:r>
              <a:rPr lang="en-US" dirty="0"/>
              <a:t> – associated with less rainfall</a:t>
            </a:r>
          </a:p>
          <a:p>
            <a:r>
              <a:rPr lang="en-US" dirty="0"/>
              <a:t>Strong la </a:t>
            </a:r>
            <a:r>
              <a:rPr lang="en-US" dirty="0" err="1"/>
              <a:t>nina</a:t>
            </a:r>
            <a:r>
              <a:rPr lang="en-US" dirty="0"/>
              <a:t> following regular and strong el </a:t>
            </a:r>
            <a:r>
              <a:rPr lang="en-US" dirty="0" err="1"/>
              <a:t>ninos</a:t>
            </a:r>
            <a:endParaRPr lang="en-US" dirty="0"/>
          </a:p>
          <a:p>
            <a:r>
              <a:rPr lang="en-US" dirty="0"/>
              <a:t>La </a:t>
            </a:r>
            <a:r>
              <a:rPr lang="en-US" dirty="0" err="1"/>
              <a:t>nina</a:t>
            </a:r>
            <a:r>
              <a:rPr lang="en-US" dirty="0"/>
              <a:t> sea level higher than 0 </a:t>
            </a:r>
          </a:p>
          <a:p>
            <a:endParaRPr lang="en-US" dirty="0"/>
          </a:p>
          <a:p>
            <a:r>
              <a:rPr lang="en-US" dirty="0"/>
              <a:t>Drought post peak 2009-2010, 2016 – 2017, 2024 </a:t>
            </a:r>
          </a:p>
          <a:p>
            <a:r>
              <a:rPr lang="en-US" dirty="0"/>
              <a:t>2016 drought, less than 11 inch in dry season</a:t>
            </a:r>
          </a:p>
          <a:p>
            <a:endParaRPr lang="en-US" dirty="0"/>
          </a:p>
          <a:p>
            <a:r>
              <a:rPr lang="en-US" dirty="0"/>
              <a:t>20 year running average – the 0 </a:t>
            </a:r>
          </a:p>
          <a:p>
            <a:r>
              <a:rPr lang="en-US" dirty="0"/>
              <a:t>sea level may influence lens position</a:t>
            </a:r>
          </a:p>
          <a:p>
            <a:endParaRPr lang="en-US" dirty="0"/>
          </a:p>
          <a:p>
            <a:r>
              <a:rPr lang="en-US" dirty="0"/>
              <a:t>Following phreatic hydrographs discuss the response of the DOWs to these hydrologic factors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63AAFD-E939-4E00-EFA7-ACCB9F3D69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4DBCFA-CC41-4885-AD79-809A47A8D91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942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4DBCFA-CC41-4885-AD79-809A47A8D91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460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E2FA1D-E33C-45F0-A291-E36E88624ED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507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F75D2-D4C3-6D03-5B79-236CC1FB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82435F-6947-FE6B-F034-403F8CFDBA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49B68C-AE1A-36AE-6A38-B533CEE43D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176C96-810A-7CF0-AD75-995B589AFC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23BD21-86AC-423B-B827-A6465DC986A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8860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795E0-C700-BCCC-7C51-20D3DCFE7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55A1B5-2CD3-B099-AD7D-BA37877060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636005-671B-19B0-1295-BEFA97AD0B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66C6ED-C10B-C6DE-1A8A-43D7087A14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23BD21-86AC-423B-B827-A6465DC986A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013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B89E8-4162-2E07-05DF-00A8274563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7B3798-D94D-12CF-EBD2-080BD01C15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16419-A150-47E7-0C54-D98840805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211AC-BC6F-4A0A-BAFE-B479C40B591D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015A6-9C20-7028-5704-D5641F681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88A8B-D652-E17A-BA3D-BE336F086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7801-E3A8-49A3-8740-769944428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150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A40E6-9EDD-B3D4-6220-BDCCE9045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205CB-CCA6-9E35-66C7-D068163D1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02405-DB11-112D-D836-32C1FDEB8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211AC-BC6F-4A0A-BAFE-B479C40B591D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2C1E1-B196-FC14-C424-ED7879B4A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36389-A2A6-85A2-95E3-4A3F1DD1B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7801-E3A8-49A3-8740-769944428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297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CC3EB-0EC5-7029-426C-859E40848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B886C1-8313-E470-3CDB-A976924AEA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7C5E3-6025-27F9-839E-09342B49B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211AC-BC6F-4A0A-BAFE-B479C40B591D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ECFD6-1C70-5BFB-D8EC-21B219072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474AEC-1CC9-3963-B9D8-3AC2BA921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7801-E3A8-49A3-8740-769944428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79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B165F-EF54-FEE7-0564-F599FB90A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6097-CB06-C5F1-C501-0A019DCAAF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B60F19-71EB-AE46-985C-FCCD00BB09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D6BE1-BDBE-11A2-663F-CECD0D4ED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211AC-BC6F-4A0A-BAFE-B479C40B591D}" type="datetimeFigureOut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A7384B-1EF9-FAEF-6CE3-CD892E492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5A1A98-C697-18EA-0303-DFB52F833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7801-E3A8-49A3-8740-769944428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221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FE2EF-9B74-9D14-1AD6-E0EEA18E6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2ECC64-2368-2DA7-8A89-51FF7C6A20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1ADC93-00C4-C0F5-F7AF-D150F11EE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AE3B9F-0E96-85BC-1978-C78B05E2D3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14D999-4127-E315-DF91-CF58FD6743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91BB08-360A-C913-629C-1B768C3B9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211AC-BC6F-4A0A-BAFE-B479C40B591D}" type="datetimeFigureOut">
              <a:rPr lang="en-US" smtClean="0"/>
              <a:t>9/24/26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B5122A-39BF-F7F5-6E0B-7ED3F9475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F58251-5398-8E08-991E-A505D3271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7801-E3A8-49A3-8740-769944428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908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CB774-223D-CB6A-1BF8-E08D3FC18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4768D7-2C7E-96E5-421E-80DB3A781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211AC-BC6F-4A0A-BAFE-B479C40B591D}" type="datetimeFigureOut">
              <a:rPr lang="en-US" smtClean="0"/>
              <a:t>9/24/26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6AF27B-095A-B5EF-B94F-A65593C4E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2ACF9C-5A38-335B-0233-436B2B558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7801-E3A8-49A3-8740-769944428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086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7C9B04-5E1F-DF9F-5C2A-1572A7E8E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211AC-BC6F-4A0A-BAFE-B479C40B591D}" type="datetimeFigureOut">
              <a:rPr lang="en-US" smtClean="0"/>
              <a:t>9/24/26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D098E-5699-C39B-0858-CDC13F32C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91BF19-9CBF-AA48-2A9B-C5592C5AC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7801-E3A8-49A3-8740-769944428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169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9E897-FBF7-2DEF-127A-BFF08E085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2018C-4862-B26B-5FAF-E1ED431C4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35EFB4-F458-0FC2-EBCD-F548F2955A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EE471D-3B4F-834F-61E3-46EEBDA85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211AC-BC6F-4A0A-BAFE-B479C40B591D}" type="datetimeFigureOut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C147F3-90A0-95BE-DDFB-66315CDD7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7D29B3-AC4D-468C-57F5-A8CC2195C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7801-E3A8-49A3-8740-769944428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727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A36A6-7262-E34F-78C7-6F499567C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398AF4-6922-281A-0241-46F0ED3BF2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6B027D-78C9-9A1E-DC42-E28012E72D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400A61-85B8-A8B1-5D01-3D6040FDC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211AC-BC6F-4A0A-BAFE-B479C40B591D}" type="datetimeFigureOut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CC219C-CA69-EDE1-0EB3-6F0F49AD1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2B194C-19CA-ECF1-9EDB-3F529F468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7801-E3A8-49A3-8740-769944428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559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70EE8-11F1-187A-2903-1AE28C7BC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3CE14E-185A-455B-A349-F533B5909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A33A9C-69EA-1B79-7B58-B3A08CAD7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211AC-BC6F-4A0A-BAFE-B479C40B591D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BF20F-ACC0-EFF7-7B8C-11392139A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7D8C76-C97C-7DA9-4422-72CE0E1B8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7801-E3A8-49A3-8740-769944428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18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DD7FB3-C7DF-A1FC-00BE-3B5DAEE983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98D722-1455-5C92-D434-D046974169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7992A-C511-4CFA-9DEB-C8CD76923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211AC-BC6F-4A0A-BAFE-B479C40B591D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67C27-0574-69CE-DFFD-60FAF19A3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4BBB8-4043-64AA-01FF-4A0982A66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7801-E3A8-49A3-8740-769944428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45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7AEAF9-30A7-9333-F17D-BCD3BAE9D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429AA5-6B95-D505-AF16-29732F8D4B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EE5908-BFCD-1FDF-F2EC-705820F7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4211AC-BC6F-4A0A-BAFE-B479C40B591D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FE945-A0E3-B31E-EBAF-16B99E8642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C38B1-CD22-C5F4-5ADF-5F0B5C44B4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AE7801-E3A8-49A3-8740-769944428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802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8F001-1708-75D6-D431-3B7976A5A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E41CD62-8A7E-806D-2C4C-AF89C11D98DA}"/>
              </a:ext>
            </a:extLst>
          </p:cNvPr>
          <p:cNvSpPr/>
          <p:nvPr/>
        </p:nvSpPr>
        <p:spPr>
          <a:xfrm>
            <a:off x="-1" y="-45740"/>
            <a:ext cx="12216766" cy="6903740"/>
          </a:xfrm>
          <a:prstGeom prst="rect">
            <a:avLst/>
          </a:prstGeom>
          <a:gradFill flip="none" rotWithShape="1">
            <a:gsLst>
              <a:gs pos="28000">
                <a:schemeClr val="accent4">
                  <a:lumMod val="5000"/>
                  <a:lumOff val="95000"/>
                </a:schemeClr>
              </a:gs>
              <a:gs pos="50000">
                <a:schemeClr val="accent4">
                  <a:lumMod val="45000"/>
                  <a:lumOff val="55000"/>
                </a:schemeClr>
              </a:gs>
              <a:gs pos="66000">
                <a:schemeClr val="accent4">
                  <a:lumMod val="45000"/>
                  <a:lumOff val="55000"/>
                </a:schemeClr>
              </a:gs>
              <a:gs pos="98000">
                <a:schemeClr val="accent4">
                  <a:lumMod val="30000"/>
                  <a:lumOff val="7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F36E9A-8C23-BBB0-4F76-D8FA576452CD}"/>
              </a:ext>
            </a:extLst>
          </p:cNvPr>
          <p:cNvSpPr txBox="1">
            <a:spLocks/>
          </p:cNvSpPr>
          <p:nvPr/>
        </p:nvSpPr>
        <p:spPr>
          <a:xfrm>
            <a:off x="8527914" y="-2342945"/>
            <a:ext cx="71416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venir Next Demi Bold" panose="020B0503020202020204" pitchFamily="34" charset="0"/>
              </a:rPr>
              <a:t>Deep Observation Wells</a:t>
            </a:r>
          </a:p>
          <a:p>
            <a:pPr>
              <a:spcBef>
                <a:spcPts val="300"/>
              </a:spcBef>
            </a:pPr>
            <a:r>
              <a:rPr lang="en-US" sz="2800" b="1" dirty="0">
                <a:solidFill>
                  <a:schemeClr val="bg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venir Next Demi Bold" panose="020B0503020202020204" pitchFamily="34" charset="0"/>
              </a:rPr>
              <a:t>in the Northern Guam Lens Aquifer</a:t>
            </a:r>
          </a:p>
          <a:p>
            <a:pPr>
              <a:spcBef>
                <a:spcPts val="300"/>
              </a:spcBef>
            </a:pPr>
            <a:r>
              <a:rPr lang="en-US" sz="2400" b="1" i="1" dirty="0">
                <a:solidFill>
                  <a:schemeClr val="bg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venir Next Demi Bold" panose="020B0503020202020204" pitchFamily="34" charset="0"/>
              </a:rPr>
              <a:t>Technical Report 189 | WERI-GLE GHS Workshop 2026</a:t>
            </a:r>
          </a:p>
          <a:p>
            <a:pPr>
              <a:spcBef>
                <a:spcPts val="600"/>
              </a:spcBef>
            </a:pPr>
            <a:r>
              <a:rPr lang="en-US" b="1" dirty="0">
                <a:solidFill>
                  <a:schemeClr val="bg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venir Next Demi Bold" panose="020B0503020202020204" pitchFamily="34" charset="0"/>
              </a:rPr>
              <a:t>Mary Clare Snaer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5E8C65A-7A93-87E7-A34F-DBB87666143B}"/>
              </a:ext>
            </a:extLst>
          </p:cNvPr>
          <p:cNvSpPr/>
          <p:nvPr/>
        </p:nvSpPr>
        <p:spPr>
          <a:xfrm>
            <a:off x="-1090863" y="-61783"/>
            <a:ext cx="7211628" cy="6967909"/>
          </a:xfrm>
          <a:custGeom>
            <a:avLst/>
            <a:gdLst>
              <a:gd name="csX0" fmla="*/ 0 w 7197008"/>
              <a:gd name="csY0" fmla="*/ 0 h 6921744"/>
              <a:gd name="csX1" fmla="*/ 7197008 w 7197008"/>
              <a:gd name="csY1" fmla="*/ 15936 h 6921744"/>
              <a:gd name="csX2" fmla="*/ 1101008 w 7197008"/>
              <a:gd name="csY2" fmla="*/ 6921743 h 6921744"/>
              <a:gd name="csX3" fmla="*/ 48027 w 7197008"/>
              <a:gd name="csY3" fmla="*/ 6921744 h 6921744"/>
              <a:gd name="csX4" fmla="*/ 0 w 7197008"/>
              <a:gd name="csY4" fmla="*/ 0 h 69217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197008" h="6921744">
                <a:moveTo>
                  <a:pt x="0" y="0"/>
                </a:moveTo>
                <a:lnTo>
                  <a:pt x="7197008" y="15936"/>
                </a:lnTo>
                <a:lnTo>
                  <a:pt x="1101008" y="6921743"/>
                </a:lnTo>
                <a:lnTo>
                  <a:pt x="48027" y="6921744"/>
                </a:lnTo>
                <a:cubicBezTo>
                  <a:pt x="48027" y="4635744"/>
                  <a:pt x="0" y="2286000"/>
                  <a:pt x="0" y="0"/>
                </a:cubicBezTo>
                <a:close/>
              </a:path>
            </a:pathLst>
          </a:custGeom>
          <a:solidFill>
            <a:srgbClr val="6EC1E4"/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38605F6-886F-9B6B-800A-AA49ED281F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75" r="17844" b="15917"/>
          <a:stretch>
            <a:fillRect/>
          </a:stretch>
        </p:blipFill>
        <p:spPr>
          <a:xfrm>
            <a:off x="-216115" y="0"/>
            <a:ext cx="11786893" cy="6858000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AA0812B-EC0D-DDAD-3629-A98BA6E3D445}"/>
              </a:ext>
            </a:extLst>
          </p:cNvPr>
          <p:cNvSpPr/>
          <p:nvPr/>
        </p:nvSpPr>
        <p:spPr>
          <a:xfrm flipH="1">
            <a:off x="5596885" y="-32192"/>
            <a:ext cx="6590270" cy="6928454"/>
          </a:xfrm>
          <a:custGeom>
            <a:avLst/>
            <a:gdLst>
              <a:gd name="csX0" fmla="*/ 0 w 6590270"/>
              <a:gd name="csY0" fmla="*/ 0 h 6882550"/>
              <a:gd name="csX1" fmla="*/ 0 w 6590270"/>
              <a:gd name="csY1" fmla="*/ 6882550 h 6882550"/>
              <a:gd name="csX2" fmla="*/ 6590270 w 6590270"/>
              <a:gd name="csY2" fmla="*/ 6882550 h 6882550"/>
              <a:gd name="csX3" fmla="*/ 0 w 6590270"/>
              <a:gd name="csY3" fmla="*/ 0 h 68825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6590270" h="6882550">
                <a:moveTo>
                  <a:pt x="0" y="0"/>
                </a:moveTo>
                <a:lnTo>
                  <a:pt x="0" y="6882550"/>
                </a:lnTo>
                <a:lnTo>
                  <a:pt x="6590270" y="6882550"/>
                </a:lnTo>
                <a:lnTo>
                  <a:pt x="0" y="0"/>
                </a:lnTo>
                <a:close/>
              </a:path>
            </a:pathLst>
          </a:custGeom>
          <a:solidFill>
            <a:srgbClr val="6EC1E4"/>
          </a:solidFill>
          <a:ln>
            <a:noFill/>
          </a:ln>
          <a:effectLst>
            <a:outerShdw blurRad="50800" dist="38100" dir="10800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F6CF61-E008-6258-F06D-BCCD2DE8C860}"/>
              </a:ext>
            </a:extLst>
          </p:cNvPr>
          <p:cNvSpPr txBox="1">
            <a:spLocks/>
          </p:cNvSpPr>
          <p:nvPr/>
        </p:nvSpPr>
        <p:spPr>
          <a:xfrm>
            <a:off x="4811148" y="8090422"/>
            <a:ext cx="714169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300"/>
              </a:spcBef>
            </a:pPr>
            <a:r>
              <a:rPr lang="en-US" b="1" i="1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venir Next Demi Bold" panose="020B0503020202020204" pitchFamily="34" charset="0"/>
              </a:rPr>
              <a:t>Technical Report 189 | WERI-GLE GHS Workshop 2026</a:t>
            </a:r>
          </a:p>
          <a:p>
            <a:pPr algn="r"/>
            <a:r>
              <a:rPr lang="en-US" sz="1600" b="1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venir Next Demi Bold" panose="020B0503020202020204" pitchFamily="34" charset="0"/>
              </a:rPr>
              <a:t>Mary Clare Snaer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9862FA-0CC3-E545-C84F-498BB84B8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6914" y="5809358"/>
            <a:ext cx="1885927" cy="98069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6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4B20178-2A9B-C183-7C6E-1A3CD733D64E}"/>
              </a:ext>
            </a:extLst>
          </p:cNvPr>
          <p:cNvSpPr txBox="1"/>
          <p:nvPr/>
        </p:nvSpPr>
        <p:spPr>
          <a:xfrm>
            <a:off x="-354665" y="523443"/>
            <a:ext cx="587589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ln>
                  <a:solidFill>
                    <a:schemeClr val="bg2">
                      <a:lumMod val="10000"/>
                      <a:alpha val="2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60000"/>
                    </a:prstClr>
                  </a:outerShdw>
                </a:effectLst>
                <a:latin typeface="Modern Love" panose="04090805081005020601" pitchFamily="82" charset="0"/>
                <a:cs typeface="Dreaming Outloud Script Pro" panose="03050502040304050704" pitchFamily="66" charset="77"/>
              </a:rPr>
              <a:t>DOW</a:t>
            </a:r>
            <a:r>
              <a:rPr lang="en-US" sz="6600" dirty="0">
                <a:ln>
                  <a:solidFill>
                    <a:schemeClr val="bg2">
                      <a:lumMod val="10000"/>
                      <a:alpha val="2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60000"/>
                    </a:prstClr>
                  </a:outerShdw>
                </a:effectLst>
                <a:latin typeface="Modern Love" panose="04090805081005020601" pitchFamily="82" charset="0"/>
                <a:cs typeface="Dreaming Outloud Script Pro" panose="03050502040304050704" pitchFamily="66" charset="77"/>
              </a:rPr>
              <a:t>s</a:t>
            </a:r>
            <a:endParaRPr lang="en-US" sz="11500" dirty="0">
              <a:ln>
                <a:solidFill>
                  <a:schemeClr val="bg2">
                    <a:lumMod val="10000"/>
                    <a:alpha val="2000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60000"/>
                  </a:prstClr>
                </a:outerShdw>
              </a:effectLst>
              <a:latin typeface="Modern Love" panose="04090805081005020601" pitchFamily="82" charset="0"/>
              <a:cs typeface="Dreaming Outloud Script Pro" panose="03050502040304050704" pitchFamily="66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D304F9-1C13-0001-2CE0-5BD207509E5E}"/>
              </a:ext>
            </a:extLst>
          </p:cNvPr>
          <p:cNvSpPr txBox="1"/>
          <p:nvPr/>
        </p:nvSpPr>
        <p:spPr>
          <a:xfrm>
            <a:off x="381493" y="1904590"/>
            <a:ext cx="4403578" cy="9618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n-US" sz="1600" b="1">
                <a:ln w="3175">
                  <a:solidFill>
                    <a:schemeClr val="bg2">
                      <a:lumMod val="10000"/>
                      <a:alpha val="2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60000"/>
                    </a:prstClr>
                  </a:outerShdw>
                </a:effectLst>
                <a:latin typeface="Rockwell Nova" panose="02060503020205020403" pitchFamily="18" charset="0"/>
                <a:cs typeface="Aptos Serif" panose="020B0502040204020203" pitchFamily="18" charset="0"/>
              </a:rPr>
              <a:t>in the</a:t>
            </a:r>
          </a:p>
          <a:p>
            <a:pPr algn="ctr">
              <a:spcBef>
                <a:spcPts val="300"/>
              </a:spcBef>
            </a:pPr>
            <a:r>
              <a:rPr lang="en-US" sz="2000" b="1">
                <a:ln w="3175">
                  <a:solidFill>
                    <a:schemeClr val="bg2">
                      <a:lumMod val="10000"/>
                      <a:alpha val="2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60000"/>
                    </a:prstClr>
                  </a:outerShdw>
                </a:effectLst>
                <a:latin typeface="Rockwell Nova" panose="02060503020205020403" pitchFamily="18" charset="0"/>
                <a:cs typeface="Aptos Serif" panose="020B0502040204020203" pitchFamily="18" charset="0"/>
              </a:rPr>
              <a:t> Northern Guam Lens Aquifer</a:t>
            </a:r>
          </a:p>
          <a:p>
            <a:endParaRPr lang="en-US">
              <a:ln w="3175">
                <a:solidFill>
                  <a:schemeClr val="bg2">
                    <a:lumMod val="10000"/>
                    <a:alpha val="20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Rockwell Nova" panose="02060503020205020403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6D66EC8-2E18-2BB9-B9A1-FD2E2CC9B0B1}"/>
              </a:ext>
            </a:extLst>
          </p:cNvPr>
          <p:cNvSpPr txBox="1">
            <a:spLocks/>
          </p:cNvSpPr>
          <p:nvPr/>
        </p:nvSpPr>
        <p:spPr>
          <a:xfrm>
            <a:off x="4865807" y="4785270"/>
            <a:ext cx="7141693" cy="1069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300"/>
              </a:spcBef>
            </a:pPr>
            <a:r>
              <a:rPr lang="en-US" sz="2000" b="1" i="1" dirty="0">
                <a:ln>
                  <a:solidFill>
                    <a:schemeClr val="bg2">
                      <a:lumMod val="10000"/>
                      <a:alpha val="2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60000"/>
                    </a:prstClr>
                  </a:outerShdw>
                </a:effectLst>
                <a:latin typeface="Avenir Next Demi Bold" panose="020B0503020202020204" pitchFamily="34" charset="0"/>
              </a:rPr>
              <a:t>Technical Report 189</a:t>
            </a:r>
          </a:p>
          <a:p>
            <a:pPr algn="r">
              <a:spcBef>
                <a:spcPts val="300"/>
              </a:spcBef>
            </a:pPr>
            <a:r>
              <a:rPr lang="en-US" sz="2000" b="1" i="1" dirty="0">
                <a:ln>
                  <a:solidFill>
                    <a:schemeClr val="bg2">
                      <a:lumMod val="10000"/>
                      <a:alpha val="2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60000"/>
                    </a:prstClr>
                  </a:outerShdw>
                </a:effectLst>
                <a:latin typeface="Avenir Next Demi Bold" panose="020B0503020202020204" pitchFamily="34" charset="0"/>
              </a:rPr>
              <a:t> WERI-GLE GHS Workshop 2026</a:t>
            </a:r>
          </a:p>
          <a:p>
            <a:pPr algn="r">
              <a:spcBef>
                <a:spcPts val="600"/>
              </a:spcBef>
            </a:pPr>
            <a:r>
              <a:rPr lang="en-US" sz="1600" b="1" dirty="0">
                <a:ln>
                  <a:solidFill>
                    <a:schemeClr val="bg2">
                      <a:lumMod val="10000"/>
                      <a:alpha val="2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60000"/>
                    </a:prstClr>
                  </a:outerShdw>
                </a:effectLst>
                <a:latin typeface="Avenir Next Demi Bold" panose="020B0503020202020204" pitchFamily="34" charset="0"/>
              </a:rPr>
              <a:t>Mary Clare Snaer</a:t>
            </a:r>
          </a:p>
        </p:txBody>
      </p:sp>
    </p:spTree>
    <p:extLst>
      <p:ext uri="{BB962C8B-B14F-4D97-AF65-F5344CB8AC3E}">
        <p14:creationId xmlns:p14="http://schemas.microsoft.com/office/powerpoint/2010/main" val="66713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BB751F-99D0-01A2-D042-531C0F13E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429" y="0"/>
            <a:ext cx="72571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51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accent4">
                <a:lumMod val="5000"/>
                <a:lumOff val="95000"/>
              </a:schemeClr>
            </a:gs>
            <a:gs pos="100000">
              <a:schemeClr val="accent1">
                <a:lumMod val="40000"/>
                <a:lumOff val="60000"/>
                <a:alpha val="94746"/>
              </a:schemeClr>
            </a:gs>
          </a:gsLst>
          <a:path path="circle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E64F0D-B012-E177-1EE6-661DF6B616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024"/>
          <a:stretch>
            <a:fillRect/>
          </a:stretch>
        </p:blipFill>
        <p:spPr>
          <a:xfrm>
            <a:off x="-1187184" y="136525"/>
            <a:ext cx="14134012" cy="692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74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6D5FB-CA64-11D3-32D7-54309FD48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A3542F-88F1-2173-412D-776A8FE109DA}"/>
              </a:ext>
            </a:extLst>
          </p:cNvPr>
          <p:cNvSpPr txBox="1"/>
          <p:nvPr/>
        </p:nvSpPr>
        <p:spPr>
          <a:xfrm>
            <a:off x="0" y="0"/>
            <a:ext cx="4287071" cy="1031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400" b="1">
                <a:effectLst>
                  <a:glow rad="38100">
                    <a:schemeClr val="bg1"/>
                  </a:glow>
                </a:effectLst>
              </a:rPr>
              <a:t>Timing of climatic hazards associated with El Ni</a:t>
            </a:r>
            <a:r>
              <a:rPr lang="en-US" sz="1400" b="1">
                <a:effectLst>
                  <a:glow rad="38100">
                    <a:schemeClr val="bg1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ñ</a:t>
            </a:r>
            <a:r>
              <a:rPr lang="en-US" sz="1400" b="1">
                <a:effectLst>
                  <a:glow rad="38100">
                    <a:schemeClr val="bg1"/>
                  </a:glow>
                </a:effectLst>
              </a:rPr>
              <a:t>o </a:t>
            </a:r>
          </a:p>
          <a:p>
            <a:pPr>
              <a:spcBef>
                <a:spcPts val="600"/>
              </a:spcBef>
            </a:pPr>
            <a:r>
              <a:rPr lang="en-US" sz="1400">
                <a:effectLst>
                  <a:glow rad="38100">
                    <a:schemeClr val="bg1"/>
                  </a:glow>
                </a:effectLst>
              </a:rPr>
              <a:t>Pacific ENSO Applications Climate Center (PEAC)</a:t>
            </a:r>
          </a:p>
          <a:p>
            <a:r>
              <a:rPr lang="en-US" sz="1400">
                <a:effectLst>
                  <a:glow rad="38100">
                    <a:schemeClr val="bg1"/>
                  </a:glow>
                </a:effectLst>
              </a:rPr>
              <a:t>Lander (2016)</a:t>
            </a:r>
          </a:p>
          <a:p>
            <a:endParaRPr lang="en-US" sz="1400" b="1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A1D120-409D-D167-5A0D-483ACA6B8F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91"/>
          <a:stretch>
            <a:fillRect/>
          </a:stretch>
        </p:blipFill>
        <p:spPr>
          <a:xfrm>
            <a:off x="417041" y="1143000"/>
            <a:ext cx="11163954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2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B0106EEB-52D2-74E4-A533-A04B59A5A849}"/>
              </a:ext>
            </a:extLst>
          </p:cNvPr>
          <p:cNvSpPr txBox="1">
            <a:spLocks/>
          </p:cNvSpPr>
          <p:nvPr/>
        </p:nvSpPr>
        <p:spPr>
          <a:xfrm>
            <a:off x="1565010" y="635371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15F4A2-81C3-4B69-BED6-DF965B8AB63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5" descr="A person holding a pipe&#10;&#10;Description automatically generated">
            <a:extLst>
              <a:ext uri="{FF2B5EF4-FFF2-40B4-BE49-F238E27FC236}">
                <a16:creationId xmlns:a16="http://schemas.microsoft.com/office/drawing/2014/main" id="{0CD2A694-8C25-D113-1916-A823862A9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390579" y="854478"/>
            <a:ext cx="6860633" cy="51464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E41CC41-401A-30E8-D182-1F670207B9EA}"/>
              </a:ext>
            </a:extLst>
          </p:cNvPr>
          <p:cNvSpPr txBox="1"/>
          <p:nvPr/>
        </p:nvSpPr>
        <p:spPr>
          <a:xfrm>
            <a:off x="2235554" y="6063445"/>
            <a:ext cx="827988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effectLst/>
              </a:rPr>
              <a:t>DOW</a:t>
            </a:r>
          </a:p>
        </p:txBody>
      </p:sp>
      <p:sp>
        <p:nvSpPr>
          <p:cNvPr id="8" name="Arrow: Down 13">
            <a:extLst>
              <a:ext uri="{FF2B5EF4-FFF2-40B4-BE49-F238E27FC236}">
                <a16:creationId xmlns:a16="http://schemas.microsoft.com/office/drawing/2014/main" id="{D4A501D8-BEC9-6B9C-E140-72720BDB0FCD}"/>
              </a:ext>
            </a:extLst>
          </p:cNvPr>
          <p:cNvSpPr/>
          <p:nvPr/>
        </p:nvSpPr>
        <p:spPr>
          <a:xfrm rot="10995668">
            <a:off x="2469285" y="5472745"/>
            <a:ext cx="360527" cy="52498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610227-3EC9-8794-CAFB-7010B519D9EE}"/>
              </a:ext>
            </a:extLst>
          </p:cNvPr>
          <p:cNvSpPr txBox="1"/>
          <p:nvPr/>
        </p:nvSpPr>
        <p:spPr>
          <a:xfrm>
            <a:off x="3232785" y="3001868"/>
            <a:ext cx="1380158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effectLst/>
              </a:rPr>
              <a:t>CTD probe</a:t>
            </a:r>
          </a:p>
        </p:txBody>
      </p:sp>
      <p:sp>
        <p:nvSpPr>
          <p:cNvPr id="10" name="Arrow: Down 14">
            <a:extLst>
              <a:ext uri="{FF2B5EF4-FFF2-40B4-BE49-F238E27FC236}">
                <a16:creationId xmlns:a16="http://schemas.microsoft.com/office/drawing/2014/main" id="{AA005D3D-ACFC-FC3D-A2A2-99E260740981}"/>
              </a:ext>
            </a:extLst>
          </p:cNvPr>
          <p:cNvSpPr/>
          <p:nvPr/>
        </p:nvSpPr>
        <p:spPr>
          <a:xfrm rot="5400000">
            <a:off x="2712825" y="2912214"/>
            <a:ext cx="299734" cy="54864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0D1F73-7B51-4469-2C62-9A1E37FF7E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1815" y="604333"/>
            <a:ext cx="6594761" cy="5833509"/>
          </a:xfrm>
          <a:prstGeom prst="rect">
            <a:avLst/>
          </a:prstGeom>
          <a:effectLst/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526919C0-AAD0-2803-4082-22CD6410643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12956" t="821" r="21067" b="773"/>
          <a:stretch>
            <a:fillRect/>
          </a:stretch>
        </p:blipFill>
        <p:spPr>
          <a:xfrm>
            <a:off x="4312760" y="604333"/>
            <a:ext cx="7142064" cy="5833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62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70F41-E37B-02A1-7C48-028AB543D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>
            <a:extLst>
              <a:ext uri="{FF2B5EF4-FFF2-40B4-BE49-F238E27FC236}">
                <a16:creationId xmlns:a16="http://schemas.microsoft.com/office/drawing/2014/main" id="{B3385C15-44ED-801B-6C23-23513B4E4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4167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B7E605-A13F-0F43-3834-72FE400A0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F4A2-81C3-4B69-BED6-DF965B8AB633}" type="slidenum">
              <a:rPr lang="en-US" smtClean="0"/>
              <a:t>6</a:t>
            </a:fld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99EAAB2-3219-5C1A-900D-3FE071317E4F}"/>
              </a:ext>
            </a:extLst>
          </p:cNvPr>
          <p:cNvSpPr txBox="1"/>
          <p:nvPr/>
        </p:nvSpPr>
        <p:spPr>
          <a:xfrm>
            <a:off x="6096000" y="1404680"/>
            <a:ext cx="1566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nearest distance to shore, miles</a:t>
            </a:r>
          </a:p>
        </p:txBody>
      </p:sp>
    </p:spTree>
    <p:extLst>
      <p:ext uri="{BB962C8B-B14F-4D97-AF65-F5344CB8AC3E}">
        <p14:creationId xmlns:p14="http://schemas.microsoft.com/office/powerpoint/2010/main" val="1743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B44EA-FEC4-0868-A6D4-48889C5C3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>
            <a:extLst>
              <a:ext uri="{FF2B5EF4-FFF2-40B4-BE49-F238E27FC236}">
                <a16:creationId xmlns:a16="http://schemas.microsoft.com/office/drawing/2014/main" id="{DC3B5959-0C10-A00B-DF04-64FEE748B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4167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71422C-4E29-FC2B-BB16-325FBEAFC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F4A2-81C3-4B69-BED6-DF965B8AB633}" type="slidenum">
              <a:rPr lang="en-US" smtClean="0"/>
              <a:t>7</a:t>
            </a:fld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3B1B14B-FCB4-0A9E-5774-78FC10D5FA1D}"/>
              </a:ext>
            </a:extLst>
          </p:cNvPr>
          <p:cNvSpPr txBox="1"/>
          <p:nvPr/>
        </p:nvSpPr>
        <p:spPr>
          <a:xfrm>
            <a:off x="6096000" y="1404680"/>
            <a:ext cx="1566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nearest distance to shore, miles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42BF437-715D-3D31-B3A8-9D7B5192A025}"/>
              </a:ext>
            </a:extLst>
          </p:cNvPr>
          <p:cNvGrpSpPr>
            <a:grpSpLocks noChangeAspect="1"/>
          </p:cNvGrpSpPr>
          <p:nvPr/>
        </p:nvGrpSpPr>
        <p:grpSpPr>
          <a:xfrm>
            <a:off x="6590274" y="1227438"/>
            <a:ext cx="177242" cy="177242"/>
            <a:chOff x="3249828" y="1870118"/>
            <a:chExt cx="914400" cy="914400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20E1FED8-594D-A453-032C-BB46F7D9796A}"/>
                </a:ext>
              </a:extLst>
            </p:cNvPr>
            <p:cNvSpPr/>
            <p:nvPr/>
          </p:nvSpPr>
          <p:spPr>
            <a:xfrm>
              <a:off x="3249828" y="1870118"/>
              <a:ext cx="914400" cy="9144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2F1035AE-5169-0C38-EB54-4BB17B9A7B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41918" y="2162208"/>
              <a:ext cx="330220" cy="3302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C91E3F8-DE2C-4637-9F8A-6E531D7C6EE6}"/>
              </a:ext>
            </a:extLst>
          </p:cNvPr>
          <p:cNvGrpSpPr>
            <a:grpSpLocks noChangeAspect="1"/>
          </p:cNvGrpSpPr>
          <p:nvPr/>
        </p:nvGrpSpPr>
        <p:grpSpPr>
          <a:xfrm>
            <a:off x="6261620" y="3590300"/>
            <a:ext cx="177242" cy="177242"/>
            <a:chOff x="3249828" y="1870118"/>
            <a:chExt cx="914400" cy="91440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FF6B211-9D4A-C8BF-7E69-1634A4411066}"/>
                </a:ext>
              </a:extLst>
            </p:cNvPr>
            <p:cNvSpPr/>
            <p:nvPr/>
          </p:nvSpPr>
          <p:spPr>
            <a:xfrm>
              <a:off x="3249828" y="1870118"/>
              <a:ext cx="914400" cy="9144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58FA0D7-D568-5F21-9F88-8CA47AEB2D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41918" y="2162208"/>
              <a:ext cx="330220" cy="3302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6D299CC-911B-AAE1-F210-F9504AEFDCB0}"/>
              </a:ext>
            </a:extLst>
          </p:cNvPr>
          <p:cNvGrpSpPr>
            <a:grpSpLocks noChangeAspect="1"/>
          </p:cNvGrpSpPr>
          <p:nvPr/>
        </p:nvGrpSpPr>
        <p:grpSpPr>
          <a:xfrm>
            <a:off x="4174404" y="5307782"/>
            <a:ext cx="177242" cy="177242"/>
            <a:chOff x="3249828" y="1870118"/>
            <a:chExt cx="914400" cy="9144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FAB98EE-06B4-0653-A1A5-75E646609B64}"/>
                </a:ext>
              </a:extLst>
            </p:cNvPr>
            <p:cNvSpPr/>
            <p:nvPr/>
          </p:nvSpPr>
          <p:spPr>
            <a:xfrm>
              <a:off x="3249828" y="1870118"/>
              <a:ext cx="914400" cy="9144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1387E98-CCC3-44F6-9D76-147DA3BCC1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41918" y="2162208"/>
              <a:ext cx="330220" cy="3302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2238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B16E5-5F41-6E1E-CA5C-B457CCC98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B11C89-B58D-A05C-1E5A-7CD3943D99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75" r="1641"/>
          <a:stretch>
            <a:fillRect/>
          </a:stretch>
        </p:blipFill>
        <p:spPr>
          <a:xfrm>
            <a:off x="0" y="498343"/>
            <a:ext cx="9982200" cy="532343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26F308B-E4B2-E61F-DD9B-F5BF78AFBE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930"/>
          <a:stretch>
            <a:fillRect/>
          </a:stretch>
        </p:blipFill>
        <p:spPr>
          <a:xfrm>
            <a:off x="9982200" y="1883296"/>
            <a:ext cx="1631356" cy="1703149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DB57D13-9550-D065-0763-07ADE852A1F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833" r="3162" b="14828"/>
          <a:stretch>
            <a:fillRect/>
          </a:stretch>
        </p:blipFill>
        <p:spPr>
          <a:xfrm>
            <a:off x="10015234" y="516185"/>
            <a:ext cx="1935804" cy="126445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CED3C412-5854-0E44-0AF8-914B313260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2200" y="3689106"/>
            <a:ext cx="1855578" cy="519684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32A3F70F-4AF3-E827-3EC0-810057738CEE}"/>
              </a:ext>
            </a:extLst>
          </p:cNvPr>
          <p:cNvSpPr txBox="1"/>
          <p:nvPr/>
        </p:nvSpPr>
        <p:spPr>
          <a:xfrm>
            <a:off x="10452687" y="221344"/>
            <a:ext cx="6903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/>
              <a:t>Legend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4498671-A6A4-3039-E06A-2837E610547D}"/>
              </a:ext>
            </a:extLst>
          </p:cNvPr>
          <p:cNvSpPr txBox="1"/>
          <p:nvPr/>
        </p:nvSpPr>
        <p:spPr>
          <a:xfrm>
            <a:off x="240962" y="498343"/>
            <a:ext cx="78739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effectLst>
                  <a:glow rad="127000">
                    <a:schemeClr val="bg1"/>
                  </a:glow>
                </a:effectLst>
              </a:rPr>
              <a:t>ENSO RONI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B2D46C9-E3C2-F194-2825-EAF784DB3FCE}"/>
              </a:ext>
            </a:extLst>
          </p:cNvPr>
          <p:cNvSpPr txBox="1"/>
          <p:nvPr/>
        </p:nvSpPr>
        <p:spPr>
          <a:xfrm>
            <a:off x="240962" y="1632958"/>
            <a:ext cx="15023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effectLst>
                  <a:glow rad="63500">
                    <a:schemeClr val="bg1"/>
                  </a:glow>
                </a:effectLst>
              </a:rPr>
              <a:t>seasonal and annual rain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125E54E-1684-6A72-E0CB-5CE07AF6F18C}"/>
              </a:ext>
            </a:extLst>
          </p:cNvPr>
          <p:cNvSpPr txBox="1"/>
          <p:nvPr/>
        </p:nvSpPr>
        <p:spPr>
          <a:xfrm>
            <a:off x="240962" y="3081958"/>
            <a:ext cx="6671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effectLst>
                  <a:glow rad="127000">
                    <a:schemeClr val="bg1"/>
                  </a:glow>
                </a:effectLst>
              </a:rPr>
              <a:t>daily rain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443DF91-4E8E-FB07-D4DD-175E56379861}"/>
              </a:ext>
            </a:extLst>
          </p:cNvPr>
          <p:cNvSpPr txBox="1"/>
          <p:nvPr/>
        </p:nvSpPr>
        <p:spPr>
          <a:xfrm>
            <a:off x="258595" y="4706227"/>
            <a:ext cx="6495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effectLst>
                  <a:glow rad="127000">
                    <a:schemeClr val="bg1"/>
                  </a:glow>
                </a:effectLst>
              </a:rPr>
              <a:t>sea level</a:t>
            </a:r>
          </a:p>
        </p:txBody>
      </p:sp>
    </p:spTree>
    <p:extLst>
      <p:ext uri="{BB962C8B-B14F-4D97-AF65-F5344CB8AC3E}">
        <p14:creationId xmlns:p14="http://schemas.microsoft.com/office/powerpoint/2010/main" val="327677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7D335-038C-ED20-50FB-79D4AA424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459BB8-4862-64FE-0EFD-0051AFB6CFF1}"/>
              </a:ext>
            </a:extLst>
          </p:cNvPr>
          <p:cNvSpPr txBox="1"/>
          <p:nvPr/>
        </p:nvSpPr>
        <p:spPr>
          <a:xfrm>
            <a:off x="0" y="0"/>
            <a:ext cx="4287071" cy="1031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400" b="1">
                <a:effectLst>
                  <a:glow rad="38100">
                    <a:schemeClr val="bg1"/>
                  </a:glow>
                </a:effectLst>
              </a:rPr>
              <a:t>Timing of climatic hazards associated with El Ni</a:t>
            </a:r>
            <a:r>
              <a:rPr lang="en-US" sz="1400" b="1">
                <a:effectLst>
                  <a:glow rad="38100">
                    <a:schemeClr val="bg1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ñ</a:t>
            </a:r>
            <a:r>
              <a:rPr lang="en-US" sz="1400" b="1">
                <a:effectLst>
                  <a:glow rad="38100">
                    <a:schemeClr val="bg1"/>
                  </a:glow>
                </a:effectLst>
              </a:rPr>
              <a:t>o </a:t>
            </a:r>
          </a:p>
          <a:p>
            <a:pPr>
              <a:spcBef>
                <a:spcPts val="600"/>
              </a:spcBef>
            </a:pPr>
            <a:r>
              <a:rPr lang="en-US" sz="1400">
                <a:effectLst>
                  <a:glow rad="38100">
                    <a:schemeClr val="bg1"/>
                  </a:glow>
                </a:effectLst>
              </a:rPr>
              <a:t>Pacific ENSO Applications Climate Center (PEAC)</a:t>
            </a:r>
          </a:p>
          <a:p>
            <a:r>
              <a:rPr lang="en-US" sz="1400">
                <a:effectLst>
                  <a:glow rad="38100">
                    <a:schemeClr val="bg1"/>
                  </a:glow>
                </a:effectLst>
              </a:rPr>
              <a:t>Lander (2016)</a:t>
            </a:r>
          </a:p>
          <a:p>
            <a:endParaRPr lang="en-US" sz="1400" b="1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FEB642-A3D5-A88D-196D-77722A3DDE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91"/>
          <a:stretch>
            <a:fillRect/>
          </a:stretch>
        </p:blipFill>
        <p:spPr>
          <a:xfrm>
            <a:off x="417041" y="1143000"/>
            <a:ext cx="11163954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2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CD687-404B-2891-2AB2-115055F40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9EC2EC-B219-8B8F-29EF-EFB836FB3D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75" r="1641"/>
          <a:stretch>
            <a:fillRect/>
          </a:stretch>
        </p:blipFill>
        <p:spPr>
          <a:xfrm>
            <a:off x="0" y="767283"/>
            <a:ext cx="9982200" cy="532343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B2D4A74-A32C-29A2-6908-15852FABFF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930"/>
          <a:stretch>
            <a:fillRect/>
          </a:stretch>
        </p:blipFill>
        <p:spPr>
          <a:xfrm>
            <a:off x="9982200" y="2971117"/>
            <a:ext cx="1631356" cy="1703149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8E294E3-3945-D407-84E4-7E903D9B504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833" r="3162" b="14828"/>
          <a:stretch>
            <a:fillRect/>
          </a:stretch>
        </p:blipFill>
        <p:spPr>
          <a:xfrm>
            <a:off x="10015234" y="1604006"/>
            <a:ext cx="1935804" cy="126445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847937B-FD2B-913D-009B-6F13E04180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2200" y="4776927"/>
            <a:ext cx="1855578" cy="519684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0952E364-73C7-029A-2F1B-55F4A9BF2DB8}"/>
              </a:ext>
            </a:extLst>
          </p:cNvPr>
          <p:cNvSpPr txBox="1"/>
          <p:nvPr/>
        </p:nvSpPr>
        <p:spPr>
          <a:xfrm>
            <a:off x="10452687" y="1309165"/>
            <a:ext cx="6903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/>
              <a:t>Legend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F040786-0DD3-E6AB-4077-DBB59E49BEC4}"/>
              </a:ext>
            </a:extLst>
          </p:cNvPr>
          <p:cNvSpPr txBox="1"/>
          <p:nvPr/>
        </p:nvSpPr>
        <p:spPr>
          <a:xfrm>
            <a:off x="240962" y="735461"/>
            <a:ext cx="78739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effectLst>
                  <a:glow rad="127000">
                    <a:schemeClr val="bg1"/>
                  </a:glow>
                </a:effectLst>
              </a:rPr>
              <a:t>ENSO RONI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8F314FC-B5E6-BDC7-6A9A-BD656E0E6797}"/>
              </a:ext>
            </a:extLst>
          </p:cNvPr>
          <p:cNvSpPr txBox="1"/>
          <p:nvPr/>
        </p:nvSpPr>
        <p:spPr>
          <a:xfrm>
            <a:off x="240962" y="1908709"/>
            <a:ext cx="15023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effectLst>
                  <a:glow rad="63500">
                    <a:schemeClr val="bg1"/>
                  </a:glow>
                </a:effectLst>
              </a:rPr>
              <a:t>seasonal and annual rain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5DD41C5-3540-2F0D-A72F-7CAC3E4CB567}"/>
              </a:ext>
            </a:extLst>
          </p:cNvPr>
          <p:cNvSpPr txBox="1"/>
          <p:nvPr/>
        </p:nvSpPr>
        <p:spPr>
          <a:xfrm>
            <a:off x="240962" y="3302147"/>
            <a:ext cx="66717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effectLst>
                  <a:glow rad="127000">
                    <a:schemeClr val="bg1"/>
                  </a:glow>
                </a:effectLst>
              </a:rPr>
              <a:t>daily rain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C8174AE-3882-647F-8FA8-02740B6B63B1}"/>
              </a:ext>
            </a:extLst>
          </p:cNvPr>
          <p:cNvSpPr txBox="1"/>
          <p:nvPr/>
        </p:nvSpPr>
        <p:spPr>
          <a:xfrm>
            <a:off x="240962" y="4958476"/>
            <a:ext cx="6495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effectLst>
                  <a:glow rad="127000">
                    <a:schemeClr val="bg1"/>
                  </a:glow>
                </a:effectLst>
              </a:rPr>
              <a:t>sea level</a:t>
            </a:r>
          </a:p>
        </p:txBody>
      </p:sp>
    </p:spTree>
    <p:extLst>
      <p:ext uri="{BB962C8B-B14F-4D97-AF65-F5344CB8AC3E}">
        <p14:creationId xmlns:p14="http://schemas.microsoft.com/office/powerpoint/2010/main" val="274024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C8C55A5-F618-CFF5-110B-EACF6EB44A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72"/>
          <a:stretch>
            <a:fillRect/>
          </a:stretch>
        </p:blipFill>
        <p:spPr>
          <a:xfrm>
            <a:off x="-81713" y="-91927"/>
            <a:ext cx="12355426" cy="69499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78F71D0-FFB7-32E1-B10F-716644897B9A}"/>
              </a:ext>
            </a:extLst>
          </p:cNvPr>
          <p:cNvSpPr txBox="1"/>
          <p:nvPr/>
        </p:nvSpPr>
        <p:spPr>
          <a:xfrm>
            <a:off x="6223753" y="0"/>
            <a:ext cx="652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effectLst>
                  <a:glow rad="38100">
                    <a:schemeClr val="bg1"/>
                  </a:glow>
                </a:effectLst>
              </a:rPr>
              <a:t>EX-8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6F0C6AC-33A0-FA4E-B118-85E354538509}"/>
              </a:ext>
            </a:extLst>
          </p:cNvPr>
          <p:cNvSpPr>
            <a:spLocks noChangeAspect="1"/>
          </p:cNvSpPr>
          <p:nvPr/>
        </p:nvSpPr>
        <p:spPr>
          <a:xfrm>
            <a:off x="6465372" y="348770"/>
            <a:ext cx="169698" cy="1677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F60C59B-F641-C124-ACD2-1CD65BFD8E26}"/>
              </a:ext>
            </a:extLst>
          </p:cNvPr>
          <p:cNvSpPr/>
          <p:nvPr/>
        </p:nvSpPr>
        <p:spPr>
          <a:xfrm>
            <a:off x="5836184" y="461985"/>
            <a:ext cx="2384558" cy="4494576"/>
          </a:xfrm>
          <a:custGeom>
            <a:avLst/>
            <a:gdLst>
              <a:gd name="csX0" fmla="*/ 606751 w 2375731"/>
              <a:gd name="csY0" fmla="*/ 0 h 4486542"/>
              <a:gd name="csX1" fmla="*/ 0 w 2375731"/>
              <a:gd name="csY1" fmla="*/ 333286 h 4486542"/>
              <a:gd name="csX2" fmla="*/ 598205 w 2375731"/>
              <a:gd name="csY2" fmla="*/ 1538243 h 4486542"/>
              <a:gd name="csX3" fmla="*/ 905854 w 2375731"/>
              <a:gd name="csY3" fmla="*/ 1401510 h 4486542"/>
              <a:gd name="csX4" fmla="*/ 1042587 w 2375731"/>
              <a:gd name="csY4" fmla="*/ 1666430 h 4486542"/>
              <a:gd name="csX5" fmla="*/ 1179319 w 2375731"/>
              <a:gd name="csY5" fmla="*/ 1598063 h 4486542"/>
              <a:gd name="csX6" fmla="*/ 1555334 w 2375731"/>
              <a:gd name="csY6" fmla="*/ 2307364 h 4486542"/>
              <a:gd name="csX7" fmla="*/ 1880075 w 2375731"/>
              <a:gd name="csY7" fmla="*/ 2965390 h 4486542"/>
              <a:gd name="csX8" fmla="*/ 2196269 w 2375731"/>
              <a:gd name="csY8" fmla="*/ 3614871 h 4486542"/>
              <a:gd name="csX9" fmla="*/ 2375731 w 2375731"/>
              <a:gd name="csY9" fmla="*/ 3922519 h 4486542"/>
              <a:gd name="csX10" fmla="*/ 2170632 w 2375731"/>
              <a:gd name="csY10" fmla="*/ 4007977 h 4486542"/>
              <a:gd name="csX11" fmla="*/ 1999716 w 2375731"/>
              <a:gd name="csY11" fmla="*/ 4042160 h 4486542"/>
              <a:gd name="csX12" fmla="*/ 1726250 w 2375731"/>
              <a:gd name="csY12" fmla="*/ 3896882 h 4486542"/>
              <a:gd name="csX13" fmla="*/ 1589518 w 2375731"/>
              <a:gd name="csY13" fmla="*/ 3828516 h 4486542"/>
              <a:gd name="csX14" fmla="*/ 1392964 w 2375731"/>
              <a:gd name="csY14" fmla="*/ 3862699 h 4486542"/>
              <a:gd name="csX15" fmla="*/ 1307506 w 2375731"/>
              <a:gd name="csY15" fmla="*/ 3939611 h 4486542"/>
              <a:gd name="csX16" fmla="*/ 1273323 w 2375731"/>
              <a:gd name="csY16" fmla="*/ 3965248 h 4486542"/>
              <a:gd name="csX17" fmla="*/ 1281869 w 2375731"/>
              <a:gd name="csY17" fmla="*/ 4119073 h 4486542"/>
              <a:gd name="csX18" fmla="*/ 1256232 w 2375731"/>
              <a:gd name="csY18" fmla="*/ 4298534 h 4486542"/>
              <a:gd name="csX19" fmla="*/ 1187865 w 2375731"/>
              <a:gd name="csY19" fmla="*/ 4418175 h 4486542"/>
              <a:gd name="csX20" fmla="*/ 1145136 w 2375731"/>
              <a:gd name="csY20" fmla="*/ 4486542 h 4486542"/>
              <a:gd name="csX0" fmla="*/ 625801 w 2375731"/>
              <a:gd name="csY0" fmla="*/ 0 h 4438917"/>
              <a:gd name="csX1" fmla="*/ 0 w 2375731"/>
              <a:gd name="csY1" fmla="*/ 285661 h 4438917"/>
              <a:gd name="csX2" fmla="*/ 598205 w 2375731"/>
              <a:gd name="csY2" fmla="*/ 1490618 h 4438917"/>
              <a:gd name="csX3" fmla="*/ 905854 w 2375731"/>
              <a:gd name="csY3" fmla="*/ 1353885 h 4438917"/>
              <a:gd name="csX4" fmla="*/ 1042587 w 2375731"/>
              <a:gd name="csY4" fmla="*/ 1618805 h 4438917"/>
              <a:gd name="csX5" fmla="*/ 1179319 w 2375731"/>
              <a:gd name="csY5" fmla="*/ 1550438 h 4438917"/>
              <a:gd name="csX6" fmla="*/ 1555334 w 2375731"/>
              <a:gd name="csY6" fmla="*/ 2259739 h 4438917"/>
              <a:gd name="csX7" fmla="*/ 1880075 w 2375731"/>
              <a:gd name="csY7" fmla="*/ 2917765 h 4438917"/>
              <a:gd name="csX8" fmla="*/ 2196269 w 2375731"/>
              <a:gd name="csY8" fmla="*/ 3567246 h 4438917"/>
              <a:gd name="csX9" fmla="*/ 2375731 w 2375731"/>
              <a:gd name="csY9" fmla="*/ 3874894 h 4438917"/>
              <a:gd name="csX10" fmla="*/ 2170632 w 2375731"/>
              <a:gd name="csY10" fmla="*/ 3960352 h 4438917"/>
              <a:gd name="csX11" fmla="*/ 1999716 w 2375731"/>
              <a:gd name="csY11" fmla="*/ 3994535 h 4438917"/>
              <a:gd name="csX12" fmla="*/ 1726250 w 2375731"/>
              <a:gd name="csY12" fmla="*/ 3849257 h 4438917"/>
              <a:gd name="csX13" fmla="*/ 1589518 w 2375731"/>
              <a:gd name="csY13" fmla="*/ 3780891 h 4438917"/>
              <a:gd name="csX14" fmla="*/ 1392964 w 2375731"/>
              <a:gd name="csY14" fmla="*/ 3815074 h 4438917"/>
              <a:gd name="csX15" fmla="*/ 1307506 w 2375731"/>
              <a:gd name="csY15" fmla="*/ 3891986 h 4438917"/>
              <a:gd name="csX16" fmla="*/ 1273323 w 2375731"/>
              <a:gd name="csY16" fmla="*/ 3917623 h 4438917"/>
              <a:gd name="csX17" fmla="*/ 1281869 w 2375731"/>
              <a:gd name="csY17" fmla="*/ 4071448 h 4438917"/>
              <a:gd name="csX18" fmla="*/ 1256232 w 2375731"/>
              <a:gd name="csY18" fmla="*/ 4250909 h 4438917"/>
              <a:gd name="csX19" fmla="*/ 1187865 w 2375731"/>
              <a:gd name="csY19" fmla="*/ 4370550 h 4438917"/>
              <a:gd name="csX20" fmla="*/ 1145136 w 2375731"/>
              <a:gd name="csY20" fmla="*/ 4438917 h 4438917"/>
              <a:gd name="csX0" fmla="*/ 625801 w 2375731"/>
              <a:gd name="csY0" fmla="*/ 0 h 4438917"/>
              <a:gd name="csX1" fmla="*/ 0 w 2375731"/>
              <a:gd name="csY1" fmla="*/ 285661 h 4438917"/>
              <a:gd name="csX2" fmla="*/ 598205 w 2375731"/>
              <a:gd name="csY2" fmla="*/ 1490618 h 4438917"/>
              <a:gd name="csX3" fmla="*/ 905854 w 2375731"/>
              <a:gd name="csY3" fmla="*/ 1353885 h 4438917"/>
              <a:gd name="csX4" fmla="*/ 1042587 w 2375731"/>
              <a:gd name="csY4" fmla="*/ 1618805 h 4438917"/>
              <a:gd name="csX5" fmla="*/ 1179319 w 2375731"/>
              <a:gd name="csY5" fmla="*/ 1550438 h 4438917"/>
              <a:gd name="csX6" fmla="*/ 1555334 w 2375731"/>
              <a:gd name="csY6" fmla="*/ 2259739 h 4438917"/>
              <a:gd name="csX7" fmla="*/ 1880075 w 2375731"/>
              <a:gd name="csY7" fmla="*/ 2917765 h 4438917"/>
              <a:gd name="csX8" fmla="*/ 2196269 w 2375731"/>
              <a:gd name="csY8" fmla="*/ 3567246 h 4438917"/>
              <a:gd name="csX9" fmla="*/ 2375731 w 2375731"/>
              <a:gd name="csY9" fmla="*/ 3874894 h 4438917"/>
              <a:gd name="csX10" fmla="*/ 2170632 w 2375731"/>
              <a:gd name="csY10" fmla="*/ 3960352 h 4438917"/>
              <a:gd name="csX11" fmla="*/ 1999716 w 2375731"/>
              <a:gd name="csY11" fmla="*/ 3994535 h 4438917"/>
              <a:gd name="csX12" fmla="*/ 1766006 w 2375731"/>
              <a:gd name="csY12" fmla="*/ 3793598 h 4438917"/>
              <a:gd name="csX13" fmla="*/ 1589518 w 2375731"/>
              <a:gd name="csY13" fmla="*/ 3780891 h 4438917"/>
              <a:gd name="csX14" fmla="*/ 1392964 w 2375731"/>
              <a:gd name="csY14" fmla="*/ 3815074 h 4438917"/>
              <a:gd name="csX15" fmla="*/ 1307506 w 2375731"/>
              <a:gd name="csY15" fmla="*/ 3891986 h 4438917"/>
              <a:gd name="csX16" fmla="*/ 1273323 w 2375731"/>
              <a:gd name="csY16" fmla="*/ 3917623 h 4438917"/>
              <a:gd name="csX17" fmla="*/ 1281869 w 2375731"/>
              <a:gd name="csY17" fmla="*/ 4071448 h 4438917"/>
              <a:gd name="csX18" fmla="*/ 1256232 w 2375731"/>
              <a:gd name="csY18" fmla="*/ 4250909 h 4438917"/>
              <a:gd name="csX19" fmla="*/ 1187865 w 2375731"/>
              <a:gd name="csY19" fmla="*/ 4370550 h 4438917"/>
              <a:gd name="csX20" fmla="*/ 1145136 w 2375731"/>
              <a:gd name="csY20" fmla="*/ 4438917 h 4438917"/>
              <a:gd name="csX0" fmla="*/ 625801 w 2375731"/>
              <a:gd name="csY0" fmla="*/ 0 h 4438917"/>
              <a:gd name="csX1" fmla="*/ 0 w 2375731"/>
              <a:gd name="csY1" fmla="*/ 285661 h 4438917"/>
              <a:gd name="csX2" fmla="*/ 598205 w 2375731"/>
              <a:gd name="csY2" fmla="*/ 1490618 h 4438917"/>
              <a:gd name="csX3" fmla="*/ 905854 w 2375731"/>
              <a:gd name="csY3" fmla="*/ 1353885 h 4438917"/>
              <a:gd name="csX4" fmla="*/ 1042587 w 2375731"/>
              <a:gd name="csY4" fmla="*/ 1618805 h 4438917"/>
              <a:gd name="csX5" fmla="*/ 1179319 w 2375731"/>
              <a:gd name="csY5" fmla="*/ 1550438 h 4438917"/>
              <a:gd name="csX6" fmla="*/ 1555334 w 2375731"/>
              <a:gd name="csY6" fmla="*/ 2259739 h 4438917"/>
              <a:gd name="csX7" fmla="*/ 1880075 w 2375731"/>
              <a:gd name="csY7" fmla="*/ 2917765 h 4438917"/>
              <a:gd name="csX8" fmla="*/ 2196269 w 2375731"/>
              <a:gd name="csY8" fmla="*/ 3567246 h 4438917"/>
              <a:gd name="csX9" fmla="*/ 2375731 w 2375731"/>
              <a:gd name="csY9" fmla="*/ 3874894 h 4438917"/>
              <a:gd name="csX10" fmla="*/ 2170632 w 2375731"/>
              <a:gd name="csY10" fmla="*/ 3960352 h 4438917"/>
              <a:gd name="csX11" fmla="*/ 1999716 w 2375731"/>
              <a:gd name="csY11" fmla="*/ 3994535 h 4438917"/>
              <a:gd name="csX12" fmla="*/ 1766006 w 2375731"/>
              <a:gd name="csY12" fmla="*/ 3793598 h 4438917"/>
              <a:gd name="csX13" fmla="*/ 1533859 w 2375731"/>
              <a:gd name="csY13" fmla="*/ 3741134 h 4438917"/>
              <a:gd name="csX14" fmla="*/ 1392964 w 2375731"/>
              <a:gd name="csY14" fmla="*/ 3815074 h 4438917"/>
              <a:gd name="csX15" fmla="*/ 1307506 w 2375731"/>
              <a:gd name="csY15" fmla="*/ 3891986 h 4438917"/>
              <a:gd name="csX16" fmla="*/ 1273323 w 2375731"/>
              <a:gd name="csY16" fmla="*/ 3917623 h 4438917"/>
              <a:gd name="csX17" fmla="*/ 1281869 w 2375731"/>
              <a:gd name="csY17" fmla="*/ 4071448 h 4438917"/>
              <a:gd name="csX18" fmla="*/ 1256232 w 2375731"/>
              <a:gd name="csY18" fmla="*/ 4250909 h 4438917"/>
              <a:gd name="csX19" fmla="*/ 1187865 w 2375731"/>
              <a:gd name="csY19" fmla="*/ 4370550 h 4438917"/>
              <a:gd name="csX20" fmla="*/ 1145136 w 2375731"/>
              <a:gd name="csY20" fmla="*/ 4438917 h 4438917"/>
              <a:gd name="csX0" fmla="*/ 625801 w 2375731"/>
              <a:gd name="csY0" fmla="*/ 0 h 4438917"/>
              <a:gd name="csX1" fmla="*/ 0 w 2375731"/>
              <a:gd name="csY1" fmla="*/ 285661 h 4438917"/>
              <a:gd name="csX2" fmla="*/ 598205 w 2375731"/>
              <a:gd name="csY2" fmla="*/ 1490618 h 4438917"/>
              <a:gd name="csX3" fmla="*/ 905854 w 2375731"/>
              <a:gd name="csY3" fmla="*/ 1353885 h 4438917"/>
              <a:gd name="csX4" fmla="*/ 1042587 w 2375731"/>
              <a:gd name="csY4" fmla="*/ 1618805 h 4438917"/>
              <a:gd name="csX5" fmla="*/ 1179319 w 2375731"/>
              <a:gd name="csY5" fmla="*/ 1550438 h 4438917"/>
              <a:gd name="csX6" fmla="*/ 1555334 w 2375731"/>
              <a:gd name="csY6" fmla="*/ 2259739 h 4438917"/>
              <a:gd name="csX7" fmla="*/ 1880075 w 2375731"/>
              <a:gd name="csY7" fmla="*/ 2917765 h 4438917"/>
              <a:gd name="csX8" fmla="*/ 2196269 w 2375731"/>
              <a:gd name="csY8" fmla="*/ 3567246 h 4438917"/>
              <a:gd name="csX9" fmla="*/ 2375731 w 2375731"/>
              <a:gd name="csY9" fmla="*/ 3874894 h 4438917"/>
              <a:gd name="csX10" fmla="*/ 2170632 w 2375731"/>
              <a:gd name="csY10" fmla="*/ 3960352 h 4438917"/>
              <a:gd name="csX11" fmla="*/ 1999716 w 2375731"/>
              <a:gd name="csY11" fmla="*/ 3994535 h 4438917"/>
              <a:gd name="csX12" fmla="*/ 1766006 w 2375731"/>
              <a:gd name="csY12" fmla="*/ 3793598 h 4438917"/>
              <a:gd name="csX13" fmla="*/ 1533859 w 2375731"/>
              <a:gd name="csY13" fmla="*/ 3741134 h 4438917"/>
              <a:gd name="csX14" fmla="*/ 1369110 w 2375731"/>
              <a:gd name="csY14" fmla="*/ 3807123 h 4438917"/>
              <a:gd name="csX15" fmla="*/ 1307506 w 2375731"/>
              <a:gd name="csY15" fmla="*/ 3891986 h 4438917"/>
              <a:gd name="csX16" fmla="*/ 1273323 w 2375731"/>
              <a:gd name="csY16" fmla="*/ 3917623 h 4438917"/>
              <a:gd name="csX17" fmla="*/ 1281869 w 2375731"/>
              <a:gd name="csY17" fmla="*/ 4071448 h 4438917"/>
              <a:gd name="csX18" fmla="*/ 1256232 w 2375731"/>
              <a:gd name="csY18" fmla="*/ 4250909 h 4438917"/>
              <a:gd name="csX19" fmla="*/ 1187865 w 2375731"/>
              <a:gd name="csY19" fmla="*/ 4370550 h 4438917"/>
              <a:gd name="csX20" fmla="*/ 1145136 w 2375731"/>
              <a:gd name="csY20" fmla="*/ 4438917 h 4438917"/>
              <a:gd name="csX0" fmla="*/ 625801 w 2375731"/>
              <a:gd name="csY0" fmla="*/ 0 h 4438917"/>
              <a:gd name="csX1" fmla="*/ 0 w 2375731"/>
              <a:gd name="csY1" fmla="*/ 285661 h 4438917"/>
              <a:gd name="csX2" fmla="*/ 598205 w 2375731"/>
              <a:gd name="csY2" fmla="*/ 1490618 h 4438917"/>
              <a:gd name="csX3" fmla="*/ 905854 w 2375731"/>
              <a:gd name="csY3" fmla="*/ 1353885 h 4438917"/>
              <a:gd name="csX4" fmla="*/ 1042587 w 2375731"/>
              <a:gd name="csY4" fmla="*/ 1618805 h 4438917"/>
              <a:gd name="csX5" fmla="*/ 1179319 w 2375731"/>
              <a:gd name="csY5" fmla="*/ 1550438 h 4438917"/>
              <a:gd name="csX6" fmla="*/ 1555334 w 2375731"/>
              <a:gd name="csY6" fmla="*/ 2259739 h 4438917"/>
              <a:gd name="csX7" fmla="*/ 1880075 w 2375731"/>
              <a:gd name="csY7" fmla="*/ 2917765 h 4438917"/>
              <a:gd name="csX8" fmla="*/ 2196269 w 2375731"/>
              <a:gd name="csY8" fmla="*/ 3567246 h 4438917"/>
              <a:gd name="csX9" fmla="*/ 2375731 w 2375731"/>
              <a:gd name="csY9" fmla="*/ 3874894 h 4438917"/>
              <a:gd name="csX10" fmla="*/ 2170632 w 2375731"/>
              <a:gd name="csY10" fmla="*/ 3960352 h 4438917"/>
              <a:gd name="csX11" fmla="*/ 2023570 w 2375731"/>
              <a:gd name="csY11" fmla="*/ 3978632 h 4438917"/>
              <a:gd name="csX12" fmla="*/ 1766006 w 2375731"/>
              <a:gd name="csY12" fmla="*/ 3793598 h 4438917"/>
              <a:gd name="csX13" fmla="*/ 1533859 w 2375731"/>
              <a:gd name="csY13" fmla="*/ 3741134 h 4438917"/>
              <a:gd name="csX14" fmla="*/ 1369110 w 2375731"/>
              <a:gd name="csY14" fmla="*/ 3807123 h 4438917"/>
              <a:gd name="csX15" fmla="*/ 1307506 w 2375731"/>
              <a:gd name="csY15" fmla="*/ 3891986 h 4438917"/>
              <a:gd name="csX16" fmla="*/ 1273323 w 2375731"/>
              <a:gd name="csY16" fmla="*/ 3917623 h 4438917"/>
              <a:gd name="csX17" fmla="*/ 1281869 w 2375731"/>
              <a:gd name="csY17" fmla="*/ 4071448 h 4438917"/>
              <a:gd name="csX18" fmla="*/ 1256232 w 2375731"/>
              <a:gd name="csY18" fmla="*/ 4250909 h 4438917"/>
              <a:gd name="csX19" fmla="*/ 1187865 w 2375731"/>
              <a:gd name="csY19" fmla="*/ 4370550 h 4438917"/>
              <a:gd name="csX20" fmla="*/ 1145136 w 2375731"/>
              <a:gd name="csY20" fmla="*/ 4438917 h 4438917"/>
              <a:gd name="csX0" fmla="*/ 625801 w 2375731"/>
              <a:gd name="csY0" fmla="*/ 0 h 4438917"/>
              <a:gd name="csX1" fmla="*/ 0 w 2375731"/>
              <a:gd name="csY1" fmla="*/ 285661 h 4438917"/>
              <a:gd name="csX2" fmla="*/ 598205 w 2375731"/>
              <a:gd name="csY2" fmla="*/ 1490618 h 4438917"/>
              <a:gd name="csX3" fmla="*/ 905854 w 2375731"/>
              <a:gd name="csY3" fmla="*/ 1353885 h 4438917"/>
              <a:gd name="csX4" fmla="*/ 1042587 w 2375731"/>
              <a:gd name="csY4" fmla="*/ 1618805 h 4438917"/>
              <a:gd name="csX5" fmla="*/ 1179319 w 2375731"/>
              <a:gd name="csY5" fmla="*/ 1550438 h 4438917"/>
              <a:gd name="csX6" fmla="*/ 1555334 w 2375731"/>
              <a:gd name="csY6" fmla="*/ 2259739 h 4438917"/>
              <a:gd name="csX7" fmla="*/ 1880075 w 2375731"/>
              <a:gd name="csY7" fmla="*/ 2917765 h 4438917"/>
              <a:gd name="csX8" fmla="*/ 2196269 w 2375731"/>
              <a:gd name="csY8" fmla="*/ 3567246 h 4438917"/>
              <a:gd name="csX9" fmla="*/ 2375731 w 2375731"/>
              <a:gd name="csY9" fmla="*/ 3874894 h 4438917"/>
              <a:gd name="csX10" fmla="*/ 2194486 w 2375731"/>
              <a:gd name="csY10" fmla="*/ 3912645 h 4438917"/>
              <a:gd name="csX11" fmla="*/ 2023570 w 2375731"/>
              <a:gd name="csY11" fmla="*/ 3978632 h 4438917"/>
              <a:gd name="csX12" fmla="*/ 1766006 w 2375731"/>
              <a:gd name="csY12" fmla="*/ 3793598 h 4438917"/>
              <a:gd name="csX13" fmla="*/ 1533859 w 2375731"/>
              <a:gd name="csY13" fmla="*/ 3741134 h 4438917"/>
              <a:gd name="csX14" fmla="*/ 1369110 w 2375731"/>
              <a:gd name="csY14" fmla="*/ 3807123 h 4438917"/>
              <a:gd name="csX15" fmla="*/ 1307506 w 2375731"/>
              <a:gd name="csY15" fmla="*/ 3891986 h 4438917"/>
              <a:gd name="csX16" fmla="*/ 1273323 w 2375731"/>
              <a:gd name="csY16" fmla="*/ 3917623 h 4438917"/>
              <a:gd name="csX17" fmla="*/ 1281869 w 2375731"/>
              <a:gd name="csY17" fmla="*/ 4071448 h 4438917"/>
              <a:gd name="csX18" fmla="*/ 1256232 w 2375731"/>
              <a:gd name="csY18" fmla="*/ 4250909 h 4438917"/>
              <a:gd name="csX19" fmla="*/ 1187865 w 2375731"/>
              <a:gd name="csY19" fmla="*/ 4370550 h 4438917"/>
              <a:gd name="csX20" fmla="*/ 1145136 w 2375731"/>
              <a:gd name="csY20" fmla="*/ 4438917 h 4438917"/>
              <a:gd name="csX0" fmla="*/ 625801 w 2375731"/>
              <a:gd name="csY0" fmla="*/ 0 h 4438917"/>
              <a:gd name="csX1" fmla="*/ 0 w 2375731"/>
              <a:gd name="csY1" fmla="*/ 285661 h 4438917"/>
              <a:gd name="csX2" fmla="*/ 598205 w 2375731"/>
              <a:gd name="csY2" fmla="*/ 1490618 h 4438917"/>
              <a:gd name="csX3" fmla="*/ 905854 w 2375731"/>
              <a:gd name="csY3" fmla="*/ 1353885 h 4438917"/>
              <a:gd name="csX4" fmla="*/ 1042587 w 2375731"/>
              <a:gd name="csY4" fmla="*/ 1618805 h 4438917"/>
              <a:gd name="csX5" fmla="*/ 1179319 w 2375731"/>
              <a:gd name="csY5" fmla="*/ 1550438 h 4438917"/>
              <a:gd name="csX6" fmla="*/ 1555334 w 2375731"/>
              <a:gd name="csY6" fmla="*/ 2259739 h 4438917"/>
              <a:gd name="csX7" fmla="*/ 1911880 w 2375731"/>
              <a:gd name="csY7" fmla="*/ 2901863 h 4438917"/>
              <a:gd name="csX8" fmla="*/ 2196269 w 2375731"/>
              <a:gd name="csY8" fmla="*/ 3567246 h 4438917"/>
              <a:gd name="csX9" fmla="*/ 2375731 w 2375731"/>
              <a:gd name="csY9" fmla="*/ 3874894 h 4438917"/>
              <a:gd name="csX10" fmla="*/ 2194486 w 2375731"/>
              <a:gd name="csY10" fmla="*/ 3912645 h 4438917"/>
              <a:gd name="csX11" fmla="*/ 2023570 w 2375731"/>
              <a:gd name="csY11" fmla="*/ 3978632 h 4438917"/>
              <a:gd name="csX12" fmla="*/ 1766006 w 2375731"/>
              <a:gd name="csY12" fmla="*/ 3793598 h 4438917"/>
              <a:gd name="csX13" fmla="*/ 1533859 w 2375731"/>
              <a:gd name="csY13" fmla="*/ 3741134 h 4438917"/>
              <a:gd name="csX14" fmla="*/ 1369110 w 2375731"/>
              <a:gd name="csY14" fmla="*/ 3807123 h 4438917"/>
              <a:gd name="csX15" fmla="*/ 1307506 w 2375731"/>
              <a:gd name="csY15" fmla="*/ 3891986 h 4438917"/>
              <a:gd name="csX16" fmla="*/ 1273323 w 2375731"/>
              <a:gd name="csY16" fmla="*/ 3917623 h 4438917"/>
              <a:gd name="csX17" fmla="*/ 1281869 w 2375731"/>
              <a:gd name="csY17" fmla="*/ 4071448 h 4438917"/>
              <a:gd name="csX18" fmla="*/ 1256232 w 2375731"/>
              <a:gd name="csY18" fmla="*/ 4250909 h 4438917"/>
              <a:gd name="csX19" fmla="*/ 1187865 w 2375731"/>
              <a:gd name="csY19" fmla="*/ 4370550 h 4438917"/>
              <a:gd name="csX20" fmla="*/ 1145136 w 2375731"/>
              <a:gd name="csY20" fmla="*/ 4438917 h 4438917"/>
              <a:gd name="csX0" fmla="*/ 625801 w 2375731"/>
              <a:gd name="csY0" fmla="*/ 0 h 4438917"/>
              <a:gd name="csX1" fmla="*/ 0 w 2375731"/>
              <a:gd name="csY1" fmla="*/ 285661 h 4438917"/>
              <a:gd name="csX2" fmla="*/ 598205 w 2375731"/>
              <a:gd name="csY2" fmla="*/ 1490618 h 4438917"/>
              <a:gd name="csX3" fmla="*/ 905854 w 2375731"/>
              <a:gd name="csY3" fmla="*/ 1353885 h 4438917"/>
              <a:gd name="csX4" fmla="*/ 1042587 w 2375731"/>
              <a:gd name="csY4" fmla="*/ 1618805 h 4438917"/>
              <a:gd name="csX5" fmla="*/ 1179319 w 2375731"/>
              <a:gd name="csY5" fmla="*/ 1550438 h 4438917"/>
              <a:gd name="csX6" fmla="*/ 1555334 w 2375731"/>
              <a:gd name="csY6" fmla="*/ 2259739 h 4438917"/>
              <a:gd name="csX7" fmla="*/ 1911880 w 2375731"/>
              <a:gd name="csY7" fmla="*/ 2901863 h 4438917"/>
              <a:gd name="csX8" fmla="*/ 2243977 w 2375731"/>
              <a:gd name="csY8" fmla="*/ 3583148 h 4438917"/>
              <a:gd name="csX9" fmla="*/ 2375731 w 2375731"/>
              <a:gd name="csY9" fmla="*/ 3874894 h 4438917"/>
              <a:gd name="csX10" fmla="*/ 2194486 w 2375731"/>
              <a:gd name="csY10" fmla="*/ 3912645 h 4438917"/>
              <a:gd name="csX11" fmla="*/ 2023570 w 2375731"/>
              <a:gd name="csY11" fmla="*/ 3978632 h 4438917"/>
              <a:gd name="csX12" fmla="*/ 1766006 w 2375731"/>
              <a:gd name="csY12" fmla="*/ 3793598 h 4438917"/>
              <a:gd name="csX13" fmla="*/ 1533859 w 2375731"/>
              <a:gd name="csY13" fmla="*/ 3741134 h 4438917"/>
              <a:gd name="csX14" fmla="*/ 1369110 w 2375731"/>
              <a:gd name="csY14" fmla="*/ 3807123 h 4438917"/>
              <a:gd name="csX15" fmla="*/ 1307506 w 2375731"/>
              <a:gd name="csY15" fmla="*/ 3891986 h 4438917"/>
              <a:gd name="csX16" fmla="*/ 1273323 w 2375731"/>
              <a:gd name="csY16" fmla="*/ 3917623 h 4438917"/>
              <a:gd name="csX17" fmla="*/ 1281869 w 2375731"/>
              <a:gd name="csY17" fmla="*/ 4071448 h 4438917"/>
              <a:gd name="csX18" fmla="*/ 1256232 w 2375731"/>
              <a:gd name="csY18" fmla="*/ 4250909 h 4438917"/>
              <a:gd name="csX19" fmla="*/ 1187865 w 2375731"/>
              <a:gd name="csY19" fmla="*/ 4370550 h 4438917"/>
              <a:gd name="csX20" fmla="*/ 1145136 w 2375731"/>
              <a:gd name="csY20" fmla="*/ 4438917 h 4438917"/>
              <a:gd name="csX0" fmla="*/ 625801 w 2375731"/>
              <a:gd name="csY0" fmla="*/ 0 h 4438917"/>
              <a:gd name="csX1" fmla="*/ 0 w 2375731"/>
              <a:gd name="csY1" fmla="*/ 285661 h 4438917"/>
              <a:gd name="csX2" fmla="*/ 598205 w 2375731"/>
              <a:gd name="csY2" fmla="*/ 1490618 h 4438917"/>
              <a:gd name="csX3" fmla="*/ 905854 w 2375731"/>
              <a:gd name="csY3" fmla="*/ 1353885 h 4438917"/>
              <a:gd name="csX4" fmla="*/ 1042587 w 2375731"/>
              <a:gd name="csY4" fmla="*/ 1618805 h 4438917"/>
              <a:gd name="csX5" fmla="*/ 1187270 w 2375731"/>
              <a:gd name="csY5" fmla="*/ 1470925 h 4438917"/>
              <a:gd name="csX6" fmla="*/ 1555334 w 2375731"/>
              <a:gd name="csY6" fmla="*/ 2259739 h 4438917"/>
              <a:gd name="csX7" fmla="*/ 1911880 w 2375731"/>
              <a:gd name="csY7" fmla="*/ 2901863 h 4438917"/>
              <a:gd name="csX8" fmla="*/ 2243977 w 2375731"/>
              <a:gd name="csY8" fmla="*/ 3583148 h 4438917"/>
              <a:gd name="csX9" fmla="*/ 2375731 w 2375731"/>
              <a:gd name="csY9" fmla="*/ 3874894 h 4438917"/>
              <a:gd name="csX10" fmla="*/ 2194486 w 2375731"/>
              <a:gd name="csY10" fmla="*/ 3912645 h 4438917"/>
              <a:gd name="csX11" fmla="*/ 2023570 w 2375731"/>
              <a:gd name="csY11" fmla="*/ 3978632 h 4438917"/>
              <a:gd name="csX12" fmla="*/ 1766006 w 2375731"/>
              <a:gd name="csY12" fmla="*/ 3793598 h 4438917"/>
              <a:gd name="csX13" fmla="*/ 1533859 w 2375731"/>
              <a:gd name="csY13" fmla="*/ 3741134 h 4438917"/>
              <a:gd name="csX14" fmla="*/ 1369110 w 2375731"/>
              <a:gd name="csY14" fmla="*/ 3807123 h 4438917"/>
              <a:gd name="csX15" fmla="*/ 1307506 w 2375731"/>
              <a:gd name="csY15" fmla="*/ 3891986 h 4438917"/>
              <a:gd name="csX16" fmla="*/ 1273323 w 2375731"/>
              <a:gd name="csY16" fmla="*/ 3917623 h 4438917"/>
              <a:gd name="csX17" fmla="*/ 1281869 w 2375731"/>
              <a:gd name="csY17" fmla="*/ 4071448 h 4438917"/>
              <a:gd name="csX18" fmla="*/ 1256232 w 2375731"/>
              <a:gd name="csY18" fmla="*/ 4250909 h 4438917"/>
              <a:gd name="csX19" fmla="*/ 1187865 w 2375731"/>
              <a:gd name="csY19" fmla="*/ 4370550 h 4438917"/>
              <a:gd name="csX20" fmla="*/ 1145136 w 2375731"/>
              <a:gd name="csY20" fmla="*/ 4438917 h 4438917"/>
              <a:gd name="csX0" fmla="*/ 625801 w 2375731"/>
              <a:gd name="csY0" fmla="*/ 0 h 4438917"/>
              <a:gd name="csX1" fmla="*/ 0 w 2375731"/>
              <a:gd name="csY1" fmla="*/ 285661 h 4438917"/>
              <a:gd name="csX2" fmla="*/ 598205 w 2375731"/>
              <a:gd name="csY2" fmla="*/ 1490618 h 4438917"/>
              <a:gd name="csX3" fmla="*/ 913806 w 2375731"/>
              <a:gd name="csY3" fmla="*/ 1282323 h 4438917"/>
              <a:gd name="csX4" fmla="*/ 1042587 w 2375731"/>
              <a:gd name="csY4" fmla="*/ 1618805 h 4438917"/>
              <a:gd name="csX5" fmla="*/ 1187270 w 2375731"/>
              <a:gd name="csY5" fmla="*/ 1470925 h 4438917"/>
              <a:gd name="csX6" fmla="*/ 1555334 w 2375731"/>
              <a:gd name="csY6" fmla="*/ 2259739 h 4438917"/>
              <a:gd name="csX7" fmla="*/ 1911880 w 2375731"/>
              <a:gd name="csY7" fmla="*/ 2901863 h 4438917"/>
              <a:gd name="csX8" fmla="*/ 2243977 w 2375731"/>
              <a:gd name="csY8" fmla="*/ 3583148 h 4438917"/>
              <a:gd name="csX9" fmla="*/ 2375731 w 2375731"/>
              <a:gd name="csY9" fmla="*/ 3874894 h 4438917"/>
              <a:gd name="csX10" fmla="*/ 2194486 w 2375731"/>
              <a:gd name="csY10" fmla="*/ 3912645 h 4438917"/>
              <a:gd name="csX11" fmla="*/ 2023570 w 2375731"/>
              <a:gd name="csY11" fmla="*/ 3978632 h 4438917"/>
              <a:gd name="csX12" fmla="*/ 1766006 w 2375731"/>
              <a:gd name="csY12" fmla="*/ 3793598 h 4438917"/>
              <a:gd name="csX13" fmla="*/ 1533859 w 2375731"/>
              <a:gd name="csY13" fmla="*/ 3741134 h 4438917"/>
              <a:gd name="csX14" fmla="*/ 1369110 w 2375731"/>
              <a:gd name="csY14" fmla="*/ 3807123 h 4438917"/>
              <a:gd name="csX15" fmla="*/ 1307506 w 2375731"/>
              <a:gd name="csY15" fmla="*/ 3891986 h 4438917"/>
              <a:gd name="csX16" fmla="*/ 1273323 w 2375731"/>
              <a:gd name="csY16" fmla="*/ 3917623 h 4438917"/>
              <a:gd name="csX17" fmla="*/ 1281869 w 2375731"/>
              <a:gd name="csY17" fmla="*/ 4071448 h 4438917"/>
              <a:gd name="csX18" fmla="*/ 1256232 w 2375731"/>
              <a:gd name="csY18" fmla="*/ 4250909 h 4438917"/>
              <a:gd name="csX19" fmla="*/ 1187865 w 2375731"/>
              <a:gd name="csY19" fmla="*/ 4370550 h 4438917"/>
              <a:gd name="csX20" fmla="*/ 1145136 w 2375731"/>
              <a:gd name="csY20" fmla="*/ 4438917 h 4438917"/>
              <a:gd name="csX0" fmla="*/ 625801 w 2375731"/>
              <a:gd name="csY0" fmla="*/ 0 h 4438917"/>
              <a:gd name="csX1" fmla="*/ 0 w 2375731"/>
              <a:gd name="csY1" fmla="*/ 285661 h 4438917"/>
              <a:gd name="csX2" fmla="*/ 614108 w 2375731"/>
              <a:gd name="csY2" fmla="*/ 1442910 h 4438917"/>
              <a:gd name="csX3" fmla="*/ 913806 w 2375731"/>
              <a:gd name="csY3" fmla="*/ 1282323 h 4438917"/>
              <a:gd name="csX4" fmla="*/ 1042587 w 2375731"/>
              <a:gd name="csY4" fmla="*/ 1618805 h 4438917"/>
              <a:gd name="csX5" fmla="*/ 1187270 w 2375731"/>
              <a:gd name="csY5" fmla="*/ 1470925 h 4438917"/>
              <a:gd name="csX6" fmla="*/ 1555334 w 2375731"/>
              <a:gd name="csY6" fmla="*/ 2259739 h 4438917"/>
              <a:gd name="csX7" fmla="*/ 1911880 w 2375731"/>
              <a:gd name="csY7" fmla="*/ 2901863 h 4438917"/>
              <a:gd name="csX8" fmla="*/ 2243977 w 2375731"/>
              <a:gd name="csY8" fmla="*/ 3583148 h 4438917"/>
              <a:gd name="csX9" fmla="*/ 2375731 w 2375731"/>
              <a:gd name="csY9" fmla="*/ 3874894 h 4438917"/>
              <a:gd name="csX10" fmla="*/ 2194486 w 2375731"/>
              <a:gd name="csY10" fmla="*/ 3912645 h 4438917"/>
              <a:gd name="csX11" fmla="*/ 2023570 w 2375731"/>
              <a:gd name="csY11" fmla="*/ 3978632 h 4438917"/>
              <a:gd name="csX12" fmla="*/ 1766006 w 2375731"/>
              <a:gd name="csY12" fmla="*/ 3793598 h 4438917"/>
              <a:gd name="csX13" fmla="*/ 1533859 w 2375731"/>
              <a:gd name="csY13" fmla="*/ 3741134 h 4438917"/>
              <a:gd name="csX14" fmla="*/ 1369110 w 2375731"/>
              <a:gd name="csY14" fmla="*/ 3807123 h 4438917"/>
              <a:gd name="csX15" fmla="*/ 1307506 w 2375731"/>
              <a:gd name="csY15" fmla="*/ 3891986 h 4438917"/>
              <a:gd name="csX16" fmla="*/ 1273323 w 2375731"/>
              <a:gd name="csY16" fmla="*/ 3917623 h 4438917"/>
              <a:gd name="csX17" fmla="*/ 1281869 w 2375731"/>
              <a:gd name="csY17" fmla="*/ 4071448 h 4438917"/>
              <a:gd name="csX18" fmla="*/ 1256232 w 2375731"/>
              <a:gd name="csY18" fmla="*/ 4250909 h 4438917"/>
              <a:gd name="csX19" fmla="*/ 1187865 w 2375731"/>
              <a:gd name="csY19" fmla="*/ 4370550 h 4438917"/>
              <a:gd name="csX20" fmla="*/ 1145136 w 2375731"/>
              <a:gd name="csY20" fmla="*/ 4438917 h 4438917"/>
              <a:gd name="csX0" fmla="*/ 625801 w 2375731"/>
              <a:gd name="csY0" fmla="*/ 0 h 4438917"/>
              <a:gd name="csX1" fmla="*/ 0 w 2375731"/>
              <a:gd name="csY1" fmla="*/ 285661 h 4438917"/>
              <a:gd name="csX2" fmla="*/ 614108 w 2375731"/>
              <a:gd name="csY2" fmla="*/ 1442910 h 4438917"/>
              <a:gd name="csX3" fmla="*/ 913806 w 2375731"/>
              <a:gd name="csY3" fmla="*/ 1282323 h 4438917"/>
              <a:gd name="csX4" fmla="*/ 1042587 w 2375731"/>
              <a:gd name="csY4" fmla="*/ 1563146 h 4438917"/>
              <a:gd name="csX5" fmla="*/ 1187270 w 2375731"/>
              <a:gd name="csY5" fmla="*/ 1470925 h 4438917"/>
              <a:gd name="csX6" fmla="*/ 1555334 w 2375731"/>
              <a:gd name="csY6" fmla="*/ 2259739 h 4438917"/>
              <a:gd name="csX7" fmla="*/ 1911880 w 2375731"/>
              <a:gd name="csY7" fmla="*/ 2901863 h 4438917"/>
              <a:gd name="csX8" fmla="*/ 2243977 w 2375731"/>
              <a:gd name="csY8" fmla="*/ 3583148 h 4438917"/>
              <a:gd name="csX9" fmla="*/ 2375731 w 2375731"/>
              <a:gd name="csY9" fmla="*/ 3874894 h 4438917"/>
              <a:gd name="csX10" fmla="*/ 2194486 w 2375731"/>
              <a:gd name="csY10" fmla="*/ 3912645 h 4438917"/>
              <a:gd name="csX11" fmla="*/ 2023570 w 2375731"/>
              <a:gd name="csY11" fmla="*/ 3978632 h 4438917"/>
              <a:gd name="csX12" fmla="*/ 1766006 w 2375731"/>
              <a:gd name="csY12" fmla="*/ 3793598 h 4438917"/>
              <a:gd name="csX13" fmla="*/ 1533859 w 2375731"/>
              <a:gd name="csY13" fmla="*/ 3741134 h 4438917"/>
              <a:gd name="csX14" fmla="*/ 1369110 w 2375731"/>
              <a:gd name="csY14" fmla="*/ 3807123 h 4438917"/>
              <a:gd name="csX15" fmla="*/ 1307506 w 2375731"/>
              <a:gd name="csY15" fmla="*/ 3891986 h 4438917"/>
              <a:gd name="csX16" fmla="*/ 1273323 w 2375731"/>
              <a:gd name="csY16" fmla="*/ 3917623 h 4438917"/>
              <a:gd name="csX17" fmla="*/ 1281869 w 2375731"/>
              <a:gd name="csY17" fmla="*/ 4071448 h 4438917"/>
              <a:gd name="csX18" fmla="*/ 1256232 w 2375731"/>
              <a:gd name="csY18" fmla="*/ 4250909 h 4438917"/>
              <a:gd name="csX19" fmla="*/ 1187865 w 2375731"/>
              <a:gd name="csY19" fmla="*/ 4370550 h 4438917"/>
              <a:gd name="csX20" fmla="*/ 1145136 w 2375731"/>
              <a:gd name="csY20" fmla="*/ 4438917 h 4438917"/>
              <a:gd name="csX0" fmla="*/ 617850 w 2367780"/>
              <a:gd name="csY0" fmla="*/ 0 h 4438917"/>
              <a:gd name="csX1" fmla="*/ 0 w 2367780"/>
              <a:gd name="csY1" fmla="*/ 206148 h 4438917"/>
              <a:gd name="csX2" fmla="*/ 606157 w 2367780"/>
              <a:gd name="csY2" fmla="*/ 1442910 h 4438917"/>
              <a:gd name="csX3" fmla="*/ 905855 w 2367780"/>
              <a:gd name="csY3" fmla="*/ 1282323 h 4438917"/>
              <a:gd name="csX4" fmla="*/ 1034636 w 2367780"/>
              <a:gd name="csY4" fmla="*/ 1563146 h 4438917"/>
              <a:gd name="csX5" fmla="*/ 1179319 w 2367780"/>
              <a:gd name="csY5" fmla="*/ 1470925 h 4438917"/>
              <a:gd name="csX6" fmla="*/ 1547383 w 2367780"/>
              <a:gd name="csY6" fmla="*/ 2259739 h 4438917"/>
              <a:gd name="csX7" fmla="*/ 1903929 w 2367780"/>
              <a:gd name="csY7" fmla="*/ 2901863 h 4438917"/>
              <a:gd name="csX8" fmla="*/ 2236026 w 2367780"/>
              <a:gd name="csY8" fmla="*/ 3583148 h 4438917"/>
              <a:gd name="csX9" fmla="*/ 2367780 w 2367780"/>
              <a:gd name="csY9" fmla="*/ 3874894 h 4438917"/>
              <a:gd name="csX10" fmla="*/ 2186535 w 2367780"/>
              <a:gd name="csY10" fmla="*/ 3912645 h 4438917"/>
              <a:gd name="csX11" fmla="*/ 2015619 w 2367780"/>
              <a:gd name="csY11" fmla="*/ 3978632 h 4438917"/>
              <a:gd name="csX12" fmla="*/ 1758055 w 2367780"/>
              <a:gd name="csY12" fmla="*/ 3793598 h 4438917"/>
              <a:gd name="csX13" fmla="*/ 1525908 w 2367780"/>
              <a:gd name="csY13" fmla="*/ 3741134 h 4438917"/>
              <a:gd name="csX14" fmla="*/ 1361159 w 2367780"/>
              <a:gd name="csY14" fmla="*/ 3807123 h 4438917"/>
              <a:gd name="csX15" fmla="*/ 1299555 w 2367780"/>
              <a:gd name="csY15" fmla="*/ 3891986 h 4438917"/>
              <a:gd name="csX16" fmla="*/ 1265372 w 2367780"/>
              <a:gd name="csY16" fmla="*/ 3917623 h 4438917"/>
              <a:gd name="csX17" fmla="*/ 1273918 w 2367780"/>
              <a:gd name="csY17" fmla="*/ 4071448 h 4438917"/>
              <a:gd name="csX18" fmla="*/ 1248281 w 2367780"/>
              <a:gd name="csY18" fmla="*/ 4250909 h 4438917"/>
              <a:gd name="csX19" fmla="*/ 1179914 w 2367780"/>
              <a:gd name="csY19" fmla="*/ 4370550 h 4438917"/>
              <a:gd name="csX20" fmla="*/ 1137185 w 2367780"/>
              <a:gd name="csY20" fmla="*/ 4438917 h 4438917"/>
              <a:gd name="csX0" fmla="*/ 649655 w 2367780"/>
              <a:gd name="csY0" fmla="*/ 0 h 4542284"/>
              <a:gd name="csX1" fmla="*/ 0 w 2367780"/>
              <a:gd name="csY1" fmla="*/ 309515 h 4542284"/>
              <a:gd name="csX2" fmla="*/ 606157 w 2367780"/>
              <a:gd name="csY2" fmla="*/ 1546277 h 4542284"/>
              <a:gd name="csX3" fmla="*/ 905855 w 2367780"/>
              <a:gd name="csY3" fmla="*/ 1385690 h 4542284"/>
              <a:gd name="csX4" fmla="*/ 1034636 w 2367780"/>
              <a:gd name="csY4" fmla="*/ 1666513 h 4542284"/>
              <a:gd name="csX5" fmla="*/ 1179319 w 2367780"/>
              <a:gd name="csY5" fmla="*/ 1574292 h 4542284"/>
              <a:gd name="csX6" fmla="*/ 1547383 w 2367780"/>
              <a:gd name="csY6" fmla="*/ 2363106 h 4542284"/>
              <a:gd name="csX7" fmla="*/ 1903929 w 2367780"/>
              <a:gd name="csY7" fmla="*/ 3005230 h 4542284"/>
              <a:gd name="csX8" fmla="*/ 2236026 w 2367780"/>
              <a:gd name="csY8" fmla="*/ 3686515 h 4542284"/>
              <a:gd name="csX9" fmla="*/ 2367780 w 2367780"/>
              <a:gd name="csY9" fmla="*/ 3978261 h 4542284"/>
              <a:gd name="csX10" fmla="*/ 2186535 w 2367780"/>
              <a:gd name="csY10" fmla="*/ 4016012 h 4542284"/>
              <a:gd name="csX11" fmla="*/ 2015619 w 2367780"/>
              <a:gd name="csY11" fmla="*/ 4081999 h 4542284"/>
              <a:gd name="csX12" fmla="*/ 1758055 w 2367780"/>
              <a:gd name="csY12" fmla="*/ 3896965 h 4542284"/>
              <a:gd name="csX13" fmla="*/ 1525908 w 2367780"/>
              <a:gd name="csY13" fmla="*/ 3844501 h 4542284"/>
              <a:gd name="csX14" fmla="*/ 1361159 w 2367780"/>
              <a:gd name="csY14" fmla="*/ 3910490 h 4542284"/>
              <a:gd name="csX15" fmla="*/ 1299555 w 2367780"/>
              <a:gd name="csY15" fmla="*/ 3995353 h 4542284"/>
              <a:gd name="csX16" fmla="*/ 1265372 w 2367780"/>
              <a:gd name="csY16" fmla="*/ 4020990 h 4542284"/>
              <a:gd name="csX17" fmla="*/ 1273918 w 2367780"/>
              <a:gd name="csY17" fmla="*/ 4174815 h 4542284"/>
              <a:gd name="csX18" fmla="*/ 1248281 w 2367780"/>
              <a:gd name="csY18" fmla="*/ 4354276 h 4542284"/>
              <a:gd name="csX19" fmla="*/ 1179914 w 2367780"/>
              <a:gd name="csY19" fmla="*/ 4473917 h 4542284"/>
              <a:gd name="csX20" fmla="*/ 1137185 w 2367780"/>
              <a:gd name="csY20" fmla="*/ 4542284 h 4542284"/>
              <a:gd name="csX0" fmla="*/ 617850 w 2367780"/>
              <a:gd name="csY0" fmla="*/ 0 h 4494576"/>
              <a:gd name="csX1" fmla="*/ 0 w 2367780"/>
              <a:gd name="csY1" fmla="*/ 261807 h 4494576"/>
              <a:gd name="csX2" fmla="*/ 606157 w 2367780"/>
              <a:gd name="csY2" fmla="*/ 1498569 h 4494576"/>
              <a:gd name="csX3" fmla="*/ 905855 w 2367780"/>
              <a:gd name="csY3" fmla="*/ 1337982 h 4494576"/>
              <a:gd name="csX4" fmla="*/ 1034636 w 2367780"/>
              <a:gd name="csY4" fmla="*/ 1618805 h 4494576"/>
              <a:gd name="csX5" fmla="*/ 1179319 w 2367780"/>
              <a:gd name="csY5" fmla="*/ 1526584 h 4494576"/>
              <a:gd name="csX6" fmla="*/ 1547383 w 2367780"/>
              <a:gd name="csY6" fmla="*/ 2315398 h 4494576"/>
              <a:gd name="csX7" fmla="*/ 1903929 w 2367780"/>
              <a:gd name="csY7" fmla="*/ 2957522 h 4494576"/>
              <a:gd name="csX8" fmla="*/ 2236026 w 2367780"/>
              <a:gd name="csY8" fmla="*/ 3638807 h 4494576"/>
              <a:gd name="csX9" fmla="*/ 2367780 w 2367780"/>
              <a:gd name="csY9" fmla="*/ 3930553 h 4494576"/>
              <a:gd name="csX10" fmla="*/ 2186535 w 2367780"/>
              <a:gd name="csY10" fmla="*/ 3968304 h 4494576"/>
              <a:gd name="csX11" fmla="*/ 2015619 w 2367780"/>
              <a:gd name="csY11" fmla="*/ 4034291 h 4494576"/>
              <a:gd name="csX12" fmla="*/ 1758055 w 2367780"/>
              <a:gd name="csY12" fmla="*/ 3849257 h 4494576"/>
              <a:gd name="csX13" fmla="*/ 1525908 w 2367780"/>
              <a:gd name="csY13" fmla="*/ 3796793 h 4494576"/>
              <a:gd name="csX14" fmla="*/ 1361159 w 2367780"/>
              <a:gd name="csY14" fmla="*/ 3862782 h 4494576"/>
              <a:gd name="csX15" fmla="*/ 1299555 w 2367780"/>
              <a:gd name="csY15" fmla="*/ 3947645 h 4494576"/>
              <a:gd name="csX16" fmla="*/ 1265372 w 2367780"/>
              <a:gd name="csY16" fmla="*/ 3973282 h 4494576"/>
              <a:gd name="csX17" fmla="*/ 1273918 w 2367780"/>
              <a:gd name="csY17" fmla="*/ 4127107 h 4494576"/>
              <a:gd name="csX18" fmla="*/ 1248281 w 2367780"/>
              <a:gd name="csY18" fmla="*/ 4306568 h 4494576"/>
              <a:gd name="csX19" fmla="*/ 1179914 w 2367780"/>
              <a:gd name="csY19" fmla="*/ 4426209 h 4494576"/>
              <a:gd name="csX20" fmla="*/ 1137185 w 2367780"/>
              <a:gd name="csY20" fmla="*/ 4494576 h 4494576"/>
              <a:gd name="csX0" fmla="*/ 617850 w 2384558"/>
              <a:gd name="csY0" fmla="*/ 0 h 4494576"/>
              <a:gd name="csX1" fmla="*/ 0 w 2384558"/>
              <a:gd name="csY1" fmla="*/ 261807 h 4494576"/>
              <a:gd name="csX2" fmla="*/ 606157 w 2384558"/>
              <a:gd name="csY2" fmla="*/ 1498569 h 4494576"/>
              <a:gd name="csX3" fmla="*/ 905855 w 2384558"/>
              <a:gd name="csY3" fmla="*/ 1337982 h 4494576"/>
              <a:gd name="csX4" fmla="*/ 1034636 w 2384558"/>
              <a:gd name="csY4" fmla="*/ 1618805 h 4494576"/>
              <a:gd name="csX5" fmla="*/ 1179319 w 2384558"/>
              <a:gd name="csY5" fmla="*/ 1526584 h 4494576"/>
              <a:gd name="csX6" fmla="*/ 1547383 w 2384558"/>
              <a:gd name="csY6" fmla="*/ 2315398 h 4494576"/>
              <a:gd name="csX7" fmla="*/ 1903929 w 2384558"/>
              <a:gd name="csY7" fmla="*/ 2957522 h 4494576"/>
              <a:gd name="csX8" fmla="*/ 2236026 w 2384558"/>
              <a:gd name="csY8" fmla="*/ 3638807 h 4494576"/>
              <a:gd name="csX9" fmla="*/ 2384558 w 2384558"/>
              <a:gd name="csY9" fmla="*/ 3888608 h 4494576"/>
              <a:gd name="csX10" fmla="*/ 2186535 w 2384558"/>
              <a:gd name="csY10" fmla="*/ 3968304 h 4494576"/>
              <a:gd name="csX11" fmla="*/ 2015619 w 2384558"/>
              <a:gd name="csY11" fmla="*/ 4034291 h 4494576"/>
              <a:gd name="csX12" fmla="*/ 1758055 w 2384558"/>
              <a:gd name="csY12" fmla="*/ 3849257 h 4494576"/>
              <a:gd name="csX13" fmla="*/ 1525908 w 2384558"/>
              <a:gd name="csY13" fmla="*/ 3796793 h 4494576"/>
              <a:gd name="csX14" fmla="*/ 1361159 w 2384558"/>
              <a:gd name="csY14" fmla="*/ 3862782 h 4494576"/>
              <a:gd name="csX15" fmla="*/ 1299555 w 2384558"/>
              <a:gd name="csY15" fmla="*/ 3947645 h 4494576"/>
              <a:gd name="csX16" fmla="*/ 1265372 w 2384558"/>
              <a:gd name="csY16" fmla="*/ 3973282 h 4494576"/>
              <a:gd name="csX17" fmla="*/ 1273918 w 2384558"/>
              <a:gd name="csY17" fmla="*/ 4127107 h 4494576"/>
              <a:gd name="csX18" fmla="*/ 1248281 w 2384558"/>
              <a:gd name="csY18" fmla="*/ 4306568 h 4494576"/>
              <a:gd name="csX19" fmla="*/ 1179914 w 2384558"/>
              <a:gd name="csY19" fmla="*/ 4426209 h 4494576"/>
              <a:gd name="csX20" fmla="*/ 1137185 w 2384558"/>
              <a:gd name="csY20" fmla="*/ 4494576 h 44945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384558" h="4494576">
                <a:moveTo>
                  <a:pt x="617850" y="0"/>
                </a:moveTo>
                <a:lnTo>
                  <a:pt x="0" y="261807"/>
                </a:lnTo>
                <a:lnTo>
                  <a:pt x="606157" y="1498569"/>
                </a:lnTo>
                <a:lnTo>
                  <a:pt x="905855" y="1337982"/>
                </a:lnTo>
                <a:lnTo>
                  <a:pt x="1034636" y="1618805"/>
                </a:lnTo>
                <a:lnTo>
                  <a:pt x="1179319" y="1526584"/>
                </a:lnTo>
                <a:lnTo>
                  <a:pt x="1547383" y="2315398"/>
                </a:lnTo>
                <a:lnTo>
                  <a:pt x="1903929" y="2957522"/>
                </a:lnTo>
                <a:lnTo>
                  <a:pt x="2236026" y="3638807"/>
                </a:lnTo>
                <a:lnTo>
                  <a:pt x="2384558" y="3888608"/>
                </a:lnTo>
                <a:lnTo>
                  <a:pt x="2186535" y="3968304"/>
                </a:lnTo>
                <a:lnTo>
                  <a:pt x="2015619" y="4034291"/>
                </a:lnTo>
                <a:lnTo>
                  <a:pt x="1758055" y="3849257"/>
                </a:lnTo>
                <a:lnTo>
                  <a:pt x="1525908" y="3796793"/>
                </a:lnTo>
                <a:lnTo>
                  <a:pt x="1361159" y="3862782"/>
                </a:lnTo>
                <a:lnTo>
                  <a:pt x="1299555" y="3947645"/>
                </a:lnTo>
                <a:lnTo>
                  <a:pt x="1265372" y="3973282"/>
                </a:lnTo>
                <a:lnTo>
                  <a:pt x="1273918" y="4127107"/>
                </a:lnTo>
                <a:lnTo>
                  <a:pt x="1248281" y="4306568"/>
                </a:lnTo>
                <a:lnTo>
                  <a:pt x="1179914" y="4426209"/>
                </a:lnTo>
                <a:lnTo>
                  <a:pt x="1137185" y="4494576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7C7DABD-DBF9-95ED-4382-197843112538}"/>
              </a:ext>
            </a:extLst>
          </p:cNvPr>
          <p:cNvSpPr/>
          <p:nvPr/>
        </p:nvSpPr>
        <p:spPr>
          <a:xfrm>
            <a:off x="4913832" y="5049214"/>
            <a:ext cx="1828800" cy="1760434"/>
          </a:xfrm>
          <a:custGeom>
            <a:avLst/>
            <a:gdLst>
              <a:gd name="csX0" fmla="*/ 1828800 w 1828800"/>
              <a:gd name="csY0" fmla="*/ 0 h 1760434"/>
              <a:gd name="csX1" fmla="*/ 1469876 w 1828800"/>
              <a:gd name="csY1" fmla="*/ 170916 h 1760434"/>
              <a:gd name="csX2" fmla="*/ 1051132 w 1828800"/>
              <a:gd name="csY2" fmla="*/ 427290 h 1760434"/>
              <a:gd name="csX3" fmla="*/ 734938 w 1828800"/>
              <a:gd name="csY3" fmla="*/ 803305 h 1760434"/>
              <a:gd name="csX4" fmla="*/ 401652 w 1828800"/>
              <a:gd name="csY4" fmla="*/ 1256232 h 1760434"/>
              <a:gd name="csX5" fmla="*/ 0 w 1828800"/>
              <a:gd name="csY5" fmla="*/ 1760434 h 17604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828800" h="1760434">
                <a:moveTo>
                  <a:pt x="1828800" y="0"/>
                </a:moveTo>
                <a:lnTo>
                  <a:pt x="1469876" y="170916"/>
                </a:lnTo>
                <a:lnTo>
                  <a:pt x="1051132" y="427290"/>
                </a:lnTo>
                <a:lnTo>
                  <a:pt x="734938" y="803305"/>
                </a:lnTo>
                <a:lnTo>
                  <a:pt x="401652" y="1256232"/>
                </a:lnTo>
                <a:lnTo>
                  <a:pt x="0" y="1760434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37C204-AA9E-7342-F4A7-AEE89E928B53}"/>
              </a:ext>
            </a:extLst>
          </p:cNvPr>
          <p:cNvSpPr txBox="1"/>
          <p:nvPr/>
        </p:nvSpPr>
        <p:spPr>
          <a:xfrm>
            <a:off x="4589912" y="5973510"/>
            <a:ext cx="247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effectLst>
                  <a:glow rad="38100">
                    <a:schemeClr val="bg1"/>
                  </a:glow>
                </a:effectLst>
              </a:rPr>
              <a:t>Rt. 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69A041-3912-8D62-2E84-39C678B8271C}"/>
              </a:ext>
            </a:extLst>
          </p:cNvPr>
          <p:cNvSpPr txBox="1"/>
          <p:nvPr/>
        </p:nvSpPr>
        <p:spPr>
          <a:xfrm>
            <a:off x="3470888" y="4099187"/>
            <a:ext cx="247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effectLst>
                  <a:glow rad="38100">
                    <a:schemeClr val="bg1"/>
                  </a:glow>
                </a:effectLst>
              </a:rPr>
              <a:t>Camp Blaz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7F3AD9-8117-4F1F-DE23-52C23C5F1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F4A2-81C3-4B69-BED6-DF965B8AB633}" type="slidenum">
              <a:rPr lang="en-US" smtClean="0"/>
              <a:t>11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636098-25C7-C696-D924-BA4327607493}"/>
              </a:ext>
            </a:extLst>
          </p:cNvPr>
          <p:cNvSpPr txBox="1"/>
          <p:nvPr/>
        </p:nvSpPr>
        <p:spPr>
          <a:xfrm>
            <a:off x="0" y="0"/>
            <a:ext cx="1244443" cy="815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chemeClr val="bg1"/>
                </a:solidFill>
                <a:effectLst>
                  <a:glow rad="38100">
                    <a:schemeClr val="tx1"/>
                  </a:glow>
                </a:effectLst>
              </a:rPr>
              <a:t> </a:t>
            </a:r>
            <a:r>
              <a:rPr lang="en-US" sz="1400">
                <a:solidFill>
                  <a:schemeClr val="bg1"/>
                </a:solidFill>
                <a:effectLst>
                  <a:glow rad="38100">
                    <a:schemeClr val="tx1"/>
                  </a:glow>
                </a:effectLst>
              </a:rPr>
              <a:t>EX-8 location</a:t>
            </a:r>
          </a:p>
          <a:p>
            <a:pPr>
              <a:spcBef>
                <a:spcPts val="600"/>
              </a:spcBef>
            </a:pPr>
            <a:endParaRPr lang="en-US" sz="1400">
              <a:effectLst>
                <a:glow rad="38100">
                  <a:schemeClr val="tx1"/>
                </a:glow>
              </a:effectLst>
            </a:endParaRPr>
          </a:p>
          <a:p>
            <a:endParaRPr lang="en-US" sz="1400" b="1">
              <a:effectLst>
                <a:glow rad="38100">
                  <a:schemeClr val="tx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354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042F20-A09D-583F-31E3-5DC52AC74914}"/>
              </a:ext>
            </a:extLst>
          </p:cNvPr>
          <p:cNvSpPr txBox="1"/>
          <p:nvPr/>
        </p:nvSpPr>
        <p:spPr>
          <a:xfrm>
            <a:off x="0" y="0"/>
            <a:ext cx="5481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/>
              <a:t>EX-8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396455-3460-9268-9C35-085DB039F320}"/>
              </a:ext>
            </a:extLst>
          </p:cNvPr>
          <p:cNvGrpSpPr/>
          <p:nvPr/>
        </p:nvGrpSpPr>
        <p:grpSpPr>
          <a:xfrm>
            <a:off x="6579" y="2964431"/>
            <a:ext cx="10592188" cy="1397725"/>
            <a:chOff x="120882" y="2964431"/>
            <a:chExt cx="10592188" cy="139772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AA34367-9C34-E1E3-E521-0D797723A68A}"/>
                </a:ext>
              </a:extLst>
            </p:cNvPr>
            <p:cNvSpPr txBox="1"/>
            <p:nvPr/>
          </p:nvSpPr>
          <p:spPr>
            <a:xfrm rot="5400000">
              <a:off x="10299014" y="3163043"/>
              <a:ext cx="61266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/>
                <a:t>daily rain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8CB211F-A246-D0BE-968B-C6D7E2B4EFE0}"/>
                </a:ext>
              </a:extLst>
            </p:cNvPr>
            <p:cNvSpPr txBox="1"/>
            <p:nvPr/>
          </p:nvSpPr>
          <p:spPr>
            <a:xfrm rot="16200000">
              <a:off x="-81738" y="3944093"/>
              <a:ext cx="62068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/>
                <a:t>elevation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95640372-2C08-1F3D-518A-71225B999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015" y="465083"/>
            <a:ext cx="10607040" cy="60128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86E3BD-6CCD-72D4-05DC-F8184EACBE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4888" b="28323"/>
          <a:stretch>
            <a:fillRect/>
          </a:stretch>
        </p:blipFill>
        <p:spPr>
          <a:xfrm>
            <a:off x="10197582" y="4817417"/>
            <a:ext cx="1888346" cy="161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05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3654B0A-C4AD-9670-3B59-7327ECBBBB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35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E76084-863B-7C31-9702-C5255CF4816B}"/>
              </a:ext>
            </a:extLst>
          </p:cNvPr>
          <p:cNvSpPr txBox="1"/>
          <p:nvPr/>
        </p:nvSpPr>
        <p:spPr>
          <a:xfrm>
            <a:off x="3461085" y="2924438"/>
            <a:ext cx="2153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effectLst>
                  <a:glow rad="38100">
                    <a:schemeClr val="bg1"/>
                  </a:glow>
                </a:effectLst>
              </a:rPr>
              <a:t>GHURA-Dededo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8634D9C-3D85-B317-7ADD-D0E3B1DD6ADD}"/>
              </a:ext>
            </a:extLst>
          </p:cNvPr>
          <p:cNvSpPr>
            <a:spLocks noChangeAspect="1"/>
          </p:cNvSpPr>
          <p:nvPr/>
        </p:nvSpPr>
        <p:spPr>
          <a:xfrm>
            <a:off x="5259537" y="3057149"/>
            <a:ext cx="169698" cy="1677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E3A172-ACBD-FA6A-5A51-4E9CB34171B6}"/>
              </a:ext>
            </a:extLst>
          </p:cNvPr>
          <p:cNvSpPr txBox="1"/>
          <p:nvPr/>
        </p:nvSpPr>
        <p:spPr>
          <a:xfrm>
            <a:off x="3299591" y="5957761"/>
            <a:ext cx="247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effectLst>
                  <a:glow rad="38100">
                    <a:schemeClr val="bg1"/>
                  </a:glow>
                </a:effectLst>
              </a:rPr>
              <a:t>Rt.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445D6-2D64-BDD8-3A33-340390DAA206}"/>
              </a:ext>
            </a:extLst>
          </p:cNvPr>
          <p:cNvSpPr txBox="1"/>
          <p:nvPr/>
        </p:nvSpPr>
        <p:spPr>
          <a:xfrm rot="16862902">
            <a:off x="2343082" y="4936316"/>
            <a:ext cx="2476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effectLst>
                  <a:glow rad="38100">
                    <a:schemeClr val="bg1"/>
                  </a:glow>
                </a:effectLst>
              </a:rPr>
              <a:t>Ysengsong Road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583E8A-CBDF-74CB-E3B3-E20B8152A9A5}"/>
              </a:ext>
            </a:extLst>
          </p:cNvPr>
          <p:cNvSpPr txBox="1"/>
          <p:nvPr/>
        </p:nvSpPr>
        <p:spPr>
          <a:xfrm>
            <a:off x="4699405" y="2099978"/>
            <a:ext cx="2476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effectLst>
                  <a:glow rad="38100">
                    <a:schemeClr val="bg1"/>
                  </a:glow>
                </a:effectLst>
              </a:rPr>
              <a:t>GICC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36A84C3-D1BD-A8D2-C44D-D99459864879}"/>
              </a:ext>
            </a:extLst>
          </p:cNvPr>
          <p:cNvSpPr/>
          <p:nvPr/>
        </p:nvSpPr>
        <p:spPr>
          <a:xfrm>
            <a:off x="-19050" y="2562225"/>
            <a:ext cx="7038975" cy="3848100"/>
          </a:xfrm>
          <a:custGeom>
            <a:avLst/>
            <a:gdLst>
              <a:gd name="csX0" fmla="*/ 0 w 7038975"/>
              <a:gd name="csY0" fmla="*/ 3086100 h 3848100"/>
              <a:gd name="csX1" fmla="*/ 495300 w 7038975"/>
              <a:gd name="csY1" fmla="*/ 3409950 h 3848100"/>
              <a:gd name="csX2" fmla="*/ 628650 w 7038975"/>
              <a:gd name="csY2" fmla="*/ 3476625 h 3848100"/>
              <a:gd name="csX3" fmla="*/ 971550 w 7038975"/>
              <a:gd name="csY3" fmla="*/ 3590925 h 3848100"/>
              <a:gd name="csX4" fmla="*/ 1743075 w 7038975"/>
              <a:gd name="csY4" fmla="*/ 3752850 h 3848100"/>
              <a:gd name="csX5" fmla="*/ 2219325 w 7038975"/>
              <a:gd name="csY5" fmla="*/ 3848100 h 3848100"/>
              <a:gd name="csX6" fmla="*/ 3381375 w 7038975"/>
              <a:gd name="csY6" fmla="*/ 3848100 h 3848100"/>
              <a:gd name="csX7" fmla="*/ 4438650 w 7038975"/>
              <a:gd name="csY7" fmla="*/ 3752850 h 3848100"/>
              <a:gd name="csX8" fmla="*/ 5448300 w 7038975"/>
              <a:gd name="csY8" fmla="*/ 3648075 h 3848100"/>
              <a:gd name="csX9" fmla="*/ 6819900 w 7038975"/>
              <a:gd name="csY9" fmla="*/ 3638550 h 3848100"/>
              <a:gd name="csX10" fmla="*/ 7029450 w 7038975"/>
              <a:gd name="csY10" fmla="*/ 3638550 h 3848100"/>
              <a:gd name="csX11" fmla="*/ 7038975 w 7038975"/>
              <a:gd name="csY11" fmla="*/ 0 h 38481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7038975" h="3848100">
                <a:moveTo>
                  <a:pt x="0" y="3086100"/>
                </a:moveTo>
                <a:lnTo>
                  <a:pt x="495300" y="3409950"/>
                </a:lnTo>
                <a:lnTo>
                  <a:pt x="628650" y="3476625"/>
                </a:lnTo>
                <a:lnTo>
                  <a:pt x="971550" y="3590925"/>
                </a:lnTo>
                <a:lnTo>
                  <a:pt x="1743075" y="3752850"/>
                </a:lnTo>
                <a:lnTo>
                  <a:pt x="2219325" y="3848100"/>
                </a:lnTo>
                <a:lnTo>
                  <a:pt x="3381375" y="3848100"/>
                </a:lnTo>
                <a:lnTo>
                  <a:pt x="4438650" y="3752850"/>
                </a:lnTo>
                <a:lnTo>
                  <a:pt x="5448300" y="3648075"/>
                </a:lnTo>
                <a:lnTo>
                  <a:pt x="6819900" y="3638550"/>
                </a:lnTo>
                <a:lnTo>
                  <a:pt x="7029450" y="3638550"/>
                </a:lnTo>
                <a:lnTo>
                  <a:pt x="7038975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A3176E-3014-A4CE-1A9C-41C9EA611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F4A2-81C3-4B69-BED6-DF965B8AB633}" type="slidenum">
              <a:rPr lang="en-US" smtClean="0"/>
              <a:t>13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69EBCB-F034-93D7-72C1-1476D046685C}"/>
              </a:ext>
            </a:extLst>
          </p:cNvPr>
          <p:cNvSpPr txBox="1"/>
          <p:nvPr/>
        </p:nvSpPr>
        <p:spPr>
          <a:xfrm>
            <a:off x="0" y="0"/>
            <a:ext cx="2119363" cy="815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  <a:effectLst>
                  <a:glow rad="38100">
                    <a:schemeClr val="tx1"/>
                  </a:glow>
                </a:effectLst>
              </a:rPr>
              <a:t>GHURA-Dededo</a:t>
            </a:r>
            <a:r>
              <a:rPr lang="en-US" sz="1400" b="1">
                <a:solidFill>
                  <a:schemeClr val="bg1"/>
                </a:solidFill>
                <a:effectLst>
                  <a:glow rad="38100">
                    <a:schemeClr val="tx1"/>
                  </a:glow>
                </a:effectLst>
              </a:rPr>
              <a:t> </a:t>
            </a:r>
            <a:r>
              <a:rPr lang="en-US" sz="1400">
                <a:solidFill>
                  <a:schemeClr val="bg1"/>
                </a:solidFill>
                <a:effectLst>
                  <a:glow rad="38100">
                    <a:schemeClr val="tx1"/>
                  </a:glow>
                </a:effectLst>
              </a:rPr>
              <a:t>location</a:t>
            </a:r>
          </a:p>
          <a:p>
            <a:pPr>
              <a:spcBef>
                <a:spcPts val="600"/>
              </a:spcBef>
            </a:pPr>
            <a:endParaRPr lang="en-US" sz="1400">
              <a:effectLst>
                <a:glow rad="38100">
                  <a:schemeClr val="tx1"/>
                </a:glow>
              </a:effectLst>
            </a:endParaRPr>
          </a:p>
          <a:p>
            <a:endParaRPr lang="en-US" sz="1400" b="1">
              <a:effectLst>
                <a:glow rad="38100">
                  <a:schemeClr val="tx1"/>
                </a:glow>
              </a:effectLst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E8F1A34-1B43-0B83-9EBF-9175A2F9630F}"/>
              </a:ext>
            </a:extLst>
          </p:cNvPr>
          <p:cNvSpPr/>
          <p:nvPr/>
        </p:nvSpPr>
        <p:spPr>
          <a:xfrm>
            <a:off x="5211551" y="2568777"/>
            <a:ext cx="1807658" cy="512698"/>
          </a:xfrm>
          <a:custGeom>
            <a:avLst/>
            <a:gdLst>
              <a:gd name="csX0" fmla="*/ 1807658 w 1807658"/>
              <a:gd name="csY0" fmla="*/ 0 h 512698"/>
              <a:gd name="csX1" fmla="*/ 1194535 w 1807658"/>
              <a:gd name="csY1" fmla="*/ 5285 h 512698"/>
              <a:gd name="csX2" fmla="*/ 961970 w 1807658"/>
              <a:gd name="csY2" fmla="*/ 84569 h 512698"/>
              <a:gd name="csX3" fmla="*/ 787547 w 1807658"/>
              <a:gd name="csY3" fmla="*/ 179709 h 512698"/>
              <a:gd name="csX4" fmla="*/ 776976 w 1807658"/>
              <a:gd name="csY4" fmla="*/ 317133 h 512698"/>
              <a:gd name="csX5" fmla="*/ 665980 w 1807658"/>
              <a:gd name="csY5" fmla="*/ 354132 h 512698"/>
              <a:gd name="csX6" fmla="*/ 565554 w 1807658"/>
              <a:gd name="csY6" fmla="*/ 327704 h 512698"/>
              <a:gd name="csX7" fmla="*/ 475700 w 1807658"/>
              <a:gd name="csY7" fmla="*/ 332989 h 512698"/>
              <a:gd name="csX8" fmla="*/ 369989 w 1807658"/>
              <a:gd name="csY8" fmla="*/ 369988 h 512698"/>
              <a:gd name="csX9" fmla="*/ 253707 w 1807658"/>
              <a:gd name="csY9" fmla="*/ 380559 h 512698"/>
              <a:gd name="csX10" fmla="*/ 137425 w 1807658"/>
              <a:gd name="csY10" fmla="*/ 354132 h 512698"/>
              <a:gd name="csX11" fmla="*/ 68713 w 1807658"/>
              <a:gd name="csY11" fmla="*/ 369988 h 512698"/>
              <a:gd name="csX12" fmla="*/ 0 w 1807658"/>
              <a:gd name="csY12" fmla="*/ 443986 h 512698"/>
              <a:gd name="csX13" fmla="*/ 73998 w 1807658"/>
              <a:gd name="csY13" fmla="*/ 512698 h 5126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807658" h="512698">
                <a:moveTo>
                  <a:pt x="1807658" y="0"/>
                </a:moveTo>
                <a:lnTo>
                  <a:pt x="1194535" y="5285"/>
                </a:lnTo>
                <a:lnTo>
                  <a:pt x="961970" y="84569"/>
                </a:lnTo>
                <a:lnTo>
                  <a:pt x="787547" y="179709"/>
                </a:lnTo>
                <a:lnTo>
                  <a:pt x="776976" y="317133"/>
                </a:lnTo>
                <a:lnTo>
                  <a:pt x="665980" y="354132"/>
                </a:lnTo>
                <a:lnTo>
                  <a:pt x="565554" y="327704"/>
                </a:lnTo>
                <a:lnTo>
                  <a:pt x="475700" y="332989"/>
                </a:lnTo>
                <a:lnTo>
                  <a:pt x="369989" y="369988"/>
                </a:lnTo>
                <a:lnTo>
                  <a:pt x="253707" y="380559"/>
                </a:lnTo>
                <a:lnTo>
                  <a:pt x="137425" y="354132"/>
                </a:lnTo>
                <a:lnTo>
                  <a:pt x="68713" y="369988"/>
                </a:lnTo>
                <a:lnTo>
                  <a:pt x="0" y="443986"/>
                </a:lnTo>
                <a:lnTo>
                  <a:pt x="73998" y="512698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19B24A3-D1E6-F24B-29BF-A0DE9D3615EF}"/>
              </a:ext>
            </a:extLst>
          </p:cNvPr>
          <p:cNvCxnSpPr>
            <a:cxnSpLocks/>
          </p:cNvCxnSpPr>
          <p:nvPr/>
        </p:nvCxnSpPr>
        <p:spPr>
          <a:xfrm>
            <a:off x="4641894" y="2438532"/>
            <a:ext cx="560132" cy="474076"/>
          </a:xfrm>
          <a:prstGeom prst="line">
            <a:avLst/>
          </a:prstGeom>
          <a:ln>
            <a:solidFill>
              <a:srgbClr val="FF0000"/>
            </a:solidFill>
            <a:head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94C01844-64A6-75F9-0C94-3AC1BC53A9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742" t="12152" r="21503" b="22562"/>
          <a:stretch/>
        </p:blipFill>
        <p:spPr>
          <a:xfrm rot="10800000">
            <a:off x="2401403" y="739242"/>
            <a:ext cx="2119364" cy="1680399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507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59072-CD73-ABCE-F5CB-7FF936FC9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4C4548-ECD0-58EE-4DA7-B5C95D251956}"/>
              </a:ext>
            </a:extLst>
          </p:cNvPr>
          <p:cNvSpPr txBox="1"/>
          <p:nvPr/>
        </p:nvSpPr>
        <p:spPr>
          <a:xfrm>
            <a:off x="0" y="0"/>
            <a:ext cx="1494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/>
              <a:t>GHURA-Dededo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948AB0-EAA6-C66A-4C78-76597AF21A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6" r="795"/>
          <a:stretch>
            <a:fillRect/>
          </a:stretch>
        </p:blipFill>
        <p:spPr>
          <a:xfrm>
            <a:off x="609600" y="307777"/>
            <a:ext cx="10972800" cy="633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69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0867B0-298F-0626-4C1F-941FF111B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3907" y="379360"/>
            <a:ext cx="5744185" cy="609928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8DFF87-38C9-C22F-D6AF-7FDAA72EA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F4A2-81C3-4B69-BED6-DF965B8AB633}" type="slidenum">
              <a:rPr lang="en-US" smtClean="0"/>
              <a:t>15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3BD714-33A6-601F-23EF-12CE2D0BE82B}"/>
              </a:ext>
            </a:extLst>
          </p:cNvPr>
          <p:cNvSpPr txBox="1"/>
          <p:nvPr/>
        </p:nvSpPr>
        <p:spPr>
          <a:xfrm>
            <a:off x="0" y="0"/>
            <a:ext cx="65436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400"/>
              <a:t>GHURA-Dededo conductivity profiles</a:t>
            </a:r>
            <a:endParaRPr lang="en-US" sz="1400">
              <a:effectLst>
                <a:glow rad="38100">
                  <a:schemeClr val="bg1"/>
                </a:glow>
              </a:effectLst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AAE482A-CE22-3EF9-D534-0A32A15342DA}"/>
              </a:ext>
            </a:extLst>
          </p:cNvPr>
          <p:cNvCxnSpPr>
            <a:cxnSpLocks/>
          </p:cNvCxnSpPr>
          <p:nvPr/>
        </p:nvCxnSpPr>
        <p:spPr>
          <a:xfrm>
            <a:off x="4581832" y="5496232"/>
            <a:ext cx="2409518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9457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CC683-B06B-A7AB-1974-624C5BF1F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D1AA28-996A-4287-5F7B-DE5D5747BC21}"/>
              </a:ext>
            </a:extLst>
          </p:cNvPr>
          <p:cNvSpPr txBox="1"/>
          <p:nvPr/>
        </p:nvSpPr>
        <p:spPr>
          <a:xfrm>
            <a:off x="0" y="0"/>
            <a:ext cx="1494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/>
              <a:t>GHURA-Dededo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9AC7B4-0DF5-5306-E0EE-200ABD3B8F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6" r="795"/>
          <a:stretch>
            <a:fillRect/>
          </a:stretch>
        </p:blipFill>
        <p:spPr>
          <a:xfrm>
            <a:off x="609600" y="307777"/>
            <a:ext cx="10972800" cy="633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60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B46E2AE-B634-2CF5-4AFB-4173F609CF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7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A2CC4F6-92DD-FCB1-C61E-80EFA235990D}"/>
              </a:ext>
            </a:extLst>
          </p:cNvPr>
          <p:cNvSpPr txBox="1"/>
          <p:nvPr/>
        </p:nvSpPr>
        <p:spPr>
          <a:xfrm>
            <a:off x="4192487" y="4326877"/>
            <a:ext cx="2153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FF0000"/>
                </a:solidFill>
                <a:effectLst>
                  <a:glow rad="38100">
                    <a:schemeClr val="bg1"/>
                  </a:glow>
                </a:effectLst>
              </a:rPr>
              <a:t>EX-1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770788D-3655-6771-7B7F-1EB0188CF01E}"/>
              </a:ext>
            </a:extLst>
          </p:cNvPr>
          <p:cNvSpPr>
            <a:spLocks noChangeAspect="1"/>
          </p:cNvSpPr>
          <p:nvPr/>
        </p:nvSpPr>
        <p:spPr>
          <a:xfrm>
            <a:off x="5184464" y="4640930"/>
            <a:ext cx="169698" cy="1677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653AB5D4-4CB3-6FF2-1BAC-EAF9FD0EAAE2}"/>
              </a:ext>
            </a:extLst>
          </p:cNvPr>
          <p:cNvSpPr/>
          <p:nvPr/>
        </p:nvSpPr>
        <p:spPr>
          <a:xfrm>
            <a:off x="3933825" y="9525"/>
            <a:ext cx="4505325" cy="5514975"/>
          </a:xfrm>
          <a:custGeom>
            <a:avLst/>
            <a:gdLst>
              <a:gd name="csX0" fmla="*/ 0 w 4505325"/>
              <a:gd name="csY0" fmla="*/ 0 h 5514975"/>
              <a:gd name="csX1" fmla="*/ 257175 w 4505325"/>
              <a:gd name="csY1" fmla="*/ 133350 h 5514975"/>
              <a:gd name="csX2" fmla="*/ 447675 w 4505325"/>
              <a:gd name="csY2" fmla="*/ 171450 h 5514975"/>
              <a:gd name="csX3" fmla="*/ 1762125 w 4505325"/>
              <a:gd name="csY3" fmla="*/ 180975 h 5514975"/>
              <a:gd name="csX4" fmla="*/ 4191000 w 4505325"/>
              <a:gd name="csY4" fmla="*/ 228600 h 5514975"/>
              <a:gd name="csX5" fmla="*/ 4391025 w 4505325"/>
              <a:gd name="csY5" fmla="*/ 257175 h 5514975"/>
              <a:gd name="csX6" fmla="*/ 4505325 w 4505325"/>
              <a:gd name="csY6" fmla="*/ 323850 h 5514975"/>
              <a:gd name="csX7" fmla="*/ 4457700 w 4505325"/>
              <a:gd name="csY7" fmla="*/ 476250 h 5514975"/>
              <a:gd name="csX8" fmla="*/ 4352925 w 4505325"/>
              <a:gd name="csY8" fmla="*/ 742950 h 5514975"/>
              <a:gd name="csX9" fmla="*/ 4200525 w 4505325"/>
              <a:gd name="csY9" fmla="*/ 1123950 h 5514975"/>
              <a:gd name="csX10" fmla="*/ 4191000 w 4505325"/>
              <a:gd name="csY10" fmla="*/ 1200150 h 5514975"/>
              <a:gd name="csX11" fmla="*/ 4171950 w 4505325"/>
              <a:gd name="csY11" fmla="*/ 1343025 h 5514975"/>
              <a:gd name="csX12" fmla="*/ 4181475 w 4505325"/>
              <a:gd name="csY12" fmla="*/ 1552575 h 5514975"/>
              <a:gd name="csX13" fmla="*/ 4229100 w 4505325"/>
              <a:gd name="csY13" fmla="*/ 1762125 h 5514975"/>
              <a:gd name="csX14" fmla="*/ 4191000 w 4505325"/>
              <a:gd name="csY14" fmla="*/ 2152650 h 5514975"/>
              <a:gd name="csX15" fmla="*/ 4152900 w 4505325"/>
              <a:gd name="csY15" fmla="*/ 2466975 h 5514975"/>
              <a:gd name="csX16" fmla="*/ 4124325 w 4505325"/>
              <a:gd name="csY16" fmla="*/ 2628900 h 5514975"/>
              <a:gd name="csX17" fmla="*/ 4076700 w 4505325"/>
              <a:gd name="csY17" fmla="*/ 2867025 h 5514975"/>
              <a:gd name="csX18" fmla="*/ 4000500 w 4505325"/>
              <a:gd name="csY18" fmla="*/ 3133725 h 5514975"/>
              <a:gd name="csX19" fmla="*/ 3829050 w 4505325"/>
              <a:gd name="csY19" fmla="*/ 3381375 h 5514975"/>
              <a:gd name="csX20" fmla="*/ 3676650 w 4505325"/>
              <a:gd name="csY20" fmla="*/ 3600450 h 5514975"/>
              <a:gd name="csX21" fmla="*/ 3571875 w 4505325"/>
              <a:gd name="csY21" fmla="*/ 3790950 h 5514975"/>
              <a:gd name="csX22" fmla="*/ 3362325 w 4505325"/>
              <a:gd name="csY22" fmla="*/ 4010025 h 5514975"/>
              <a:gd name="csX23" fmla="*/ 2981325 w 4505325"/>
              <a:gd name="csY23" fmla="*/ 4276725 h 5514975"/>
              <a:gd name="csX24" fmla="*/ 2647950 w 4505325"/>
              <a:gd name="csY24" fmla="*/ 4533900 h 5514975"/>
              <a:gd name="csX25" fmla="*/ 2476500 w 4505325"/>
              <a:gd name="csY25" fmla="*/ 4686300 h 5514975"/>
              <a:gd name="csX26" fmla="*/ 2352675 w 4505325"/>
              <a:gd name="csY26" fmla="*/ 4886325 h 5514975"/>
              <a:gd name="csX27" fmla="*/ 2247900 w 4505325"/>
              <a:gd name="csY27" fmla="*/ 5086350 h 5514975"/>
              <a:gd name="csX28" fmla="*/ 2095500 w 4505325"/>
              <a:gd name="csY28" fmla="*/ 5353050 h 5514975"/>
              <a:gd name="csX29" fmla="*/ 2047875 w 4505325"/>
              <a:gd name="csY29" fmla="*/ 5391150 h 5514975"/>
              <a:gd name="csX30" fmla="*/ 1933575 w 4505325"/>
              <a:gd name="csY30" fmla="*/ 5476875 h 5514975"/>
              <a:gd name="csX31" fmla="*/ 1771650 w 4505325"/>
              <a:gd name="csY31" fmla="*/ 5514975 h 5514975"/>
              <a:gd name="csX32" fmla="*/ 1628775 w 4505325"/>
              <a:gd name="csY32" fmla="*/ 5467350 h 5514975"/>
              <a:gd name="csX33" fmla="*/ 1552575 w 4505325"/>
              <a:gd name="csY33" fmla="*/ 5372100 h 5514975"/>
              <a:gd name="csX34" fmla="*/ 1524000 w 4505325"/>
              <a:gd name="csY34" fmla="*/ 5219700 h 5514975"/>
              <a:gd name="csX35" fmla="*/ 1524000 w 4505325"/>
              <a:gd name="csY35" fmla="*/ 5114925 h 5514975"/>
              <a:gd name="csX36" fmla="*/ 1524000 w 4505325"/>
              <a:gd name="csY36" fmla="*/ 4991100 h 5514975"/>
              <a:gd name="csX37" fmla="*/ 1533525 w 4505325"/>
              <a:gd name="csY37" fmla="*/ 4886325 h 5514975"/>
              <a:gd name="csX38" fmla="*/ 1524000 w 4505325"/>
              <a:gd name="csY38" fmla="*/ 4838700 h 5514975"/>
              <a:gd name="csX39" fmla="*/ 1447800 w 4505325"/>
              <a:gd name="csY39" fmla="*/ 4762500 h 55149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4505325" h="5514975">
                <a:moveTo>
                  <a:pt x="0" y="0"/>
                </a:moveTo>
                <a:lnTo>
                  <a:pt x="257175" y="133350"/>
                </a:lnTo>
                <a:lnTo>
                  <a:pt x="447675" y="171450"/>
                </a:lnTo>
                <a:lnTo>
                  <a:pt x="1762125" y="180975"/>
                </a:lnTo>
                <a:lnTo>
                  <a:pt x="4191000" y="228600"/>
                </a:lnTo>
                <a:lnTo>
                  <a:pt x="4391025" y="257175"/>
                </a:lnTo>
                <a:lnTo>
                  <a:pt x="4505325" y="323850"/>
                </a:lnTo>
                <a:lnTo>
                  <a:pt x="4457700" y="476250"/>
                </a:lnTo>
                <a:lnTo>
                  <a:pt x="4352925" y="742950"/>
                </a:lnTo>
                <a:lnTo>
                  <a:pt x="4200525" y="1123950"/>
                </a:lnTo>
                <a:lnTo>
                  <a:pt x="4191000" y="1200150"/>
                </a:lnTo>
                <a:lnTo>
                  <a:pt x="4171950" y="1343025"/>
                </a:lnTo>
                <a:lnTo>
                  <a:pt x="4181475" y="1552575"/>
                </a:lnTo>
                <a:lnTo>
                  <a:pt x="4229100" y="1762125"/>
                </a:lnTo>
                <a:lnTo>
                  <a:pt x="4191000" y="2152650"/>
                </a:lnTo>
                <a:lnTo>
                  <a:pt x="4152900" y="2466975"/>
                </a:lnTo>
                <a:lnTo>
                  <a:pt x="4124325" y="2628900"/>
                </a:lnTo>
                <a:lnTo>
                  <a:pt x="4076700" y="2867025"/>
                </a:lnTo>
                <a:lnTo>
                  <a:pt x="4000500" y="3133725"/>
                </a:lnTo>
                <a:lnTo>
                  <a:pt x="3829050" y="3381375"/>
                </a:lnTo>
                <a:lnTo>
                  <a:pt x="3676650" y="3600450"/>
                </a:lnTo>
                <a:lnTo>
                  <a:pt x="3571875" y="3790950"/>
                </a:lnTo>
                <a:lnTo>
                  <a:pt x="3362325" y="4010025"/>
                </a:lnTo>
                <a:lnTo>
                  <a:pt x="2981325" y="4276725"/>
                </a:lnTo>
                <a:lnTo>
                  <a:pt x="2647950" y="4533900"/>
                </a:lnTo>
                <a:lnTo>
                  <a:pt x="2476500" y="4686300"/>
                </a:lnTo>
                <a:lnTo>
                  <a:pt x="2352675" y="4886325"/>
                </a:lnTo>
                <a:lnTo>
                  <a:pt x="2247900" y="5086350"/>
                </a:lnTo>
                <a:lnTo>
                  <a:pt x="2095500" y="5353050"/>
                </a:lnTo>
                <a:lnTo>
                  <a:pt x="2047875" y="5391150"/>
                </a:lnTo>
                <a:lnTo>
                  <a:pt x="1933575" y="5476875"/>
                </a:lnTo>
                <a:lnTo>
                  <a:pt x="1771650" y="5514975"/>
                </a:lnTo>
                <a:lnTo>
                  <a:pt x="1628775" y="5467350"/>
                </a:lnTo>
                <a:lnTo>
                  <a:pt x="1552575" y="5372100"/>
                </a:lnTo>
                <a:lnTo>
                  <a:pt x="1524000" y="5219700"/>
                </a:lnTo>
                <a:lnTo>
                  <a:pt x="1524000" y="5114925"/>
                </a:lnTo>
                <a:lnTo>
                  <a:pt x="1524000" y="4991100"/>
                </a:lnTo>
                <a:lnTo>
                  <a:pt x="1533525" y="4886325"/>
                </a:lnTo>
                <a:lnTo>
                  <a:pt x="1524000" y="4838700"/>
                </a:lnTo>
                <a:lnTo>
                  <a:pt x="1447800" y="476250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722A9C-B61F-01B5-F765-2D563BADC44F}"/>
              </a:ext>
            </a:extLst>
          </p:cNvPr>
          <p:cNvSpPr txBox="1"/>
          <p:nvPr/>
        </p:nvSpPr>
        <p:spPr>
          <a:xfrm>
            <a:off x="4948167" y="9525"/>
            <a:ext cx="247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effectLst>
                  <a:glow rad="38100">
                    <a:schemeClr val="bg1"/>
                  </a:glow>
                </a:effectLst>
              </a:rPr>
              <a:t>Rt. 33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513C6F-FBB6-9CD1-8128-14D325905AA4}"/>
              </a:ext>
            </a:extLst>
          </p:cNvPr>
          <p:cNvSpPr txBox="1"/>
          <p:nvPr/>
        </p:nvSpPr>
        <p:spPr>
          <a:xfrm rot="16585813">
            <a:off x="6878643" y="2121511"/>
            <a:ext cx="247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effectLst>
                  <a:glow rad="38100">
                    <a:schemeClr val="bg1"/>
                  </a:glow>
                </a:effectLst>
              </a:rPr>
              <a:t>Clara </a:t>
            </a:r>
            <a:r>
              <a:rPr lang="en-US" sz="1600" b="1">
                <a:effectLst>
                  <a:glow rad="38100">
                    <a:schemeClr val="bg1"/>
                  </a:glow>
                </a:effectLst>
              </a:rPr>
              <a:t>Rd</a:t>
            </a:r>
            <a:endParaRPr lang="en-US" b="1">
              <a:effectLst>
                <a:glow rad="38100">
                  <a:schemeClr val="bg1"/>
                </a:glo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A392F0-9E37-4996-669C-872053B233DC}"/>
              </a:ext>
            </a:extLst>
          </p:cNvPr>
          <p:cNvSpPr txBox="1"/>
          <p:nvPr/>
        </p:nvSpPr>
        <p:spPr>
          <a:xfrm>
            <a:off x="4514851" y="4460064"/>
            <a:ext cx="39242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effectLst>
                  <a:glow rad="38100">
                    <a:schemeClr val="bg1"/>
                  </a:glow>
                </a:effectLst>
              </a:rPr>
              <a:t>J.Q. San Miguel </a:t>
            </a:r>
          </a:p>
          <a:p>
            <a:pPr algn="ctr"/>
            <a:r>
              <a:rPr lang="en-US" sz="1600" b="1">
                <a:effectLst>
                  <a:glow rad="38100">
                    <a:schemeClr val="bg1"/>
                  </a:glow>
                </a:effectLst>
              </a:rPr>
              <a:t>Elementary School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7A6FE6-8B70-1000-B0B8-A57F8ED3A660}"/>
              </a:ext>
            </a:extLst>
          </p:cNvPr>
          <p:cNvSpPr txBox="1"/>
          <p:nvPr/>
        </p:nvSpPr>
        <p:spPr>
          <a:xfrm>
            <a:off x="4259343" y="5803035"/>
            <a:ext cx="3999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effectLst>
                  <a:glow rad="38100">
                    <a:schemeClr val="bg1"/>
                  </a:glow>
                </a:effectLst>
              </a:rPr>
              <a:t>Lujan Towing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38D619-D7A6-B03F-09EE-2CD3C1BAD502}"/>
              </a:ext>
            </a:extLst>
          </p:cNvPr>
          <p:cNvSpPr txBox="1"/>
          <p:nvPr/>
        </p:nvSpPr>
        <p:spPr>
          <a:xfrm>
            <a:off x="10585247" y="772980"/>
            <a:ext cx="1537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effectLst>
                  <a:glow rad="38100">
                    <a:schemeClr val="bg1"/>
                  </a:glow>
                </a:effectLst>
              </a:rPr>
              <a:t>Immaculate Heart of Mary Church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E2D228-0ED8-C4DF-9E20-E12D3D8D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F4A2-81C3-4B69-BED6-DF965B8AB633}" type="slidenum">
              <a:rPr lang="en-US" smtClean="0"/>
              <a:t>17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C3F96A-AC7D-0E61-4E49-29B93A174485}"/>
              </a:ext>
            </a:extLst>
          </p:cNvPr>
          <p:cNvSpPr txBox="1"/>
          <p:nvPr/>
        </p:nvSpPr>
        <p:spPr>
          <a:xfrm>
            <a:off x="0" y="0"/>
            <a:ext cx="1194045" cy="815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  <a:effectLst>
                  <a:glow rad="38100">
                    <a:schemeClr val="tx1"/>
                  </a:glow>
                </a:effectLst>
              </a:rPr>
              <a:t>EX-1 location</a:t>
            </a:r>
          </a:p>
          <a:p>
            <a:pPr>
              <a:spcBef>
                <a:spcPts val="600"/>
              </a:spcBef>
            </a:pPr>
            <a:endParaRPr lang="en-US" sz="1400">
              <a:effectLst>
                <a:glow rad="38100">
                  <a:schemeClr val="bg1"/>
                </a:glow>
              </a:effectLst>
            </a:endParaRPr>
          </a:p>
          <a:p>
            <a:endParaRPr lang="en-US" sz="1400" b="1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CF80C7-FAA5-DCF4-B492-01E0AB091F54}"/>
              </a:ext>
            </a:extLst>
          </p:cNvPr>
          <p:cNvCxnSpPr>
            <a:cxnSpLocks/>
          </p:cNvCxnSpPr>
          <p:nvPr/>
        </p:nvCxnSpPr>
        <p:spPr>
          <a:xfrm>
            <a:off x="4428072" y="3888426"/>
            <a:ext cx="560132" cy="474076"/>
          </a:xfrm>
          <a:prstGeom prst="line">
            <a:avLst/>
          </a:prstGeom>
          <a:ln>
            <a:solidFill>
              <a:srgbClr val="FF0000"/>
            </a:solidFill>
            <a:head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9238FF83-CA16-30F2-0602-6AABA0594A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38"/>
          <a:stretch>
            <a:fillRect/>
          </a:stretch>
        </p:blipFill>
        <p:spPr>
          <a:xfrm rot="5400000">
            <a:off x="2032142" y="1844901"/>
            <a:ext cx="2286000" cy="233070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778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2962B-F76C-9285-96DA-771F79653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725358-F9FE-8563-A72E-D45767A7965D}"/>
              </a:ext>
            </a:extLst>
          </p:cNvPr>
          <p:cNvSpPr txBox="1"/>
          <p:nvPr/>
        </p:nvSpPr>
        <p:spPr>
          <a:xfrm>
            <a:off x="0" y="0"/>
            <a:ext cx="5364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/>
              <a:t>EX-1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A93039-AC65-5B07-18E3-61C8DDD98CD6}"/>
              </a:ext>
            </a:extLst>
          </p:cNvPr>
          <p:cNvSpPr txBox="1"/>
          <p:nvPr/>
        </p:nvSpPr>
        <p:spPr>
          <a:xfrm rot="5400000">
            <a:off x="11202895" y="3177330"/>
            <a:ext cx="6126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daily rain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6EF3CE-812C-F01B-3931-43716909A0D8}"/>
              </a:ext>
            </a:extLst>
          </p:cNvPr>
          <p:cNvSpPr txBox="1"/>
          <p:nvPr/>
        </p:nvSpPr>
        <p:spPr>
          <a:xfrm rot="16200000">
            <a:off x="345982" y="3990957"/>
            <a:ext cx="6206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elevation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C6A699D-0262-9001-F58A-4ECB9E2EA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049" y="335072"/>
            <a:ext cx="10972800" cy="618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760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090BC-BF34-F6B9-B81C-98EF027C5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F6C485-B726-CCFE-F4D5-E574C0030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788" y="212784"/>
            <a:ext cx="8827773" cy="664521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72B863-7A5E-47C2-7853-3E55BDA58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F4A2-81C3-4B69-BED6-DF965B8AB633}" type="slidenum">
              <a:rPr lang="en-US" smtClean="0"/>
              <a:t>19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C07CDC-10B6-64C3-6FCB-41410480761E}"/>
              </a:ext>
            </a:extLst>
          </p:cNvPr>
          <p:cNvSpPr txBox="1"/>
          <p:nvPr/>
        </p:nvSpPr>
        <p:spPr>
          <a:xfrm>
            <a:off x="0" y="0"/>
            <a:ext cx="65436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EX-1 generalized profile</a:t>
            </a:r>
            <a:endParaRPr lang="en-US" sz="1400">
              <a:effectLst>
                <a:glow rad="38100">
                  <a:schemeClr val="bg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483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C0AB2-B7F1-0FC3-BB97-AD66B6D9F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FE2989-0C7F-D592-0C97-18B6AF466B02}"/>
              </a:ext>
            </a:extLst>
          </p:cNvPr>
          <p:cNvSpPr txBox="1"/>
          <p:nvPr/>
        </p:nvSpPr>
        <p:spPr>
          <a:xfrm>
            <a:off x="0" y="0"/>
            <a:ext cx="5364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/>
              <a:t>EX-1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D22F49-6616-06B9-B0CE-C0F7B19959F7}"/>
              </a:ext>
            </a:extLst>
          </p:cNvPr>
          <p:cNvSpPr txBox="1"/>
          <p:nvPr/>
        </p:nvSpPr>
        <p:spPr>
          <a:xfrm rot="5400000">
            <a:off x="11202895" y="3177330"/>
            <a:ext cx="6126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daily rain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EFE0FB-C113-1A21-AFFE-69A1B0ACCB78}"/>
              </a:ext>
            </a:extLst>
          </p:cNvPr>
          <p:cNvSpPr txBox="1"/>
          <p:nvPr/>
        </p:nvSpPr>
        <p:spPr>
          <a:xfrm rot="16200000">
            <a:off x="345982" y="3990957"/>
            <a:ext cx="6206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/>
              <a:t>elevation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6B49767-9CFC-D6F7-0CF9-718A51B31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049" y="335072"/>
            <a:ext cx="10972800" cy="618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F3CAEA-B37C-0373-8AFD-FC7F17228D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0"/>
          <a:stretch>
            <a:fillRect/>
          </a:stretch>
        </p:blipFill>
        <p:spPr bwMode="auto">
          <a:xfrm>
            <a:off x="1389651" y="643467"/>
            <a:ext cx="9412699" cy="5571067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1260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D4DA82-373E-3C66-910B-AC7BE3E7D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81" y="0"/>
            <a:ext cx="10180037" cy="21031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F89C1D8-4727-BFBD-D51A-87C057102865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to be continued…</a:t>
            </a:r>
          </a:p>
          <a:p>
            <a:pPr algn="ctr">
              <a:spcBef>
                <a:spcPts val="600"/>
              </a:spcBef>
            </a:pPr>
            <a:r>
              <a:rPr lang="en-US" sz="3200" b="1" dirty="0">
                <a:solidFill>
                  <a:schemeClr val="tx1"/>
                </a:solidFill>
              </a:rPr>
              <a:t>SOTAR 2026</a:t>
            </a:r>
          </a:p>
        </p:txBody>
      </p:sp>
    </p:spTree>
    <p:extLst>
      <p:ext uri="{BB962C8B-B14F-4D97-AF65-F5344CB8AC3E}">
        <p14:creationId xmlns:p14="http://schemas.microsoft.com/office/powerpoint/2010/main" val="384485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fade/>
      </p:transition>
    </mc:Choice>
    <mc:Fallback xmlns="">
      <p:transition spd="slow" advClick="0" advTm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CEEF5-D931-5711-36EA-5B79F18F3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BD9F49-4005-0D70-EF6A-E773DF9EB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81" y="-10709548"/>
            <a:ext cx="10180037" cy="21031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3FDC642-2051-8311-F6A1-AEE39D00E937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to be continued…</a:t>
            </a:r>
          </a:p>
          <a:p>
            <a:pPr algn="ctr">
              <a:spcBef>
                <a:spcPts val="600"/>
              </a:spcBef>
            </a:pPr>
            <a:r>
              <a:rPr lang="en-US" sz="3200" b="1" dirty="0">
                <a:solidFill>
                  <a:schemeClr val="tx1"/>
                </a:solidFill>
              </a:rPr>
              <a:t>SOTAR 2026</a:t>
            </a:r>
          </a:p>
        </p:txBody>
      </p:sp>
    </p:spTree>
    <p:extLst>
      <p:ext uri="{BB962C8B-B14F-4D97-AF65-F5344CB8AC3E}">
        <p14:creationId xmlns:p14="http://schemas.microsoft.com/office/powerpoint/2010/main" val="28273363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4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B7CEC-B176-2C86-DEA4-37C6A9799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9B46CBB-E36C-EE02-92D0-AC12D4E43C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66" y="0"/>
            <a:ext cx="1219416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3DC0F73-4DFF-1A92-F8F5-CD295AE99CBE}"/>
              </a:ext>
            </a:extLst>
          </p:cNvPr>
          <p:cNvSpPr/>
          <p:nvPr/>
        </p:nvSpPr>
        <p:spPr>
          <a:xfrm>
            <a:off x="-24766" y="0"/>
            <a:ext cx="12241532" cy="6903740"/>
          </a:xfrm>
          <a:prstGeom prst="rect">
            <a:avLst/>
          </a:prstGeom>
          <a:gradFill flip="none" rotWithShape="1">
            <a:gsLst>
              <a:gs pos="24000">
                <a:schemeClr val="accent4">
                  <a:lumMod val="5000"/>
                  <a:lumOff val="95000"/>
                </a:schemeClr>
              </a:gs>
              <a:gs pos="64000">
                <a:schemeClr val="accent1">
                  <a:lumMod val="40000"/>
                  <a:lumOff val="60000"/>
                  <a:alpha val="94746"/>
                </a:schemeClr>
              </a:gs>
              <a:gs pos="96000">
                <a:srgbClr val="0070C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`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CBE370B-2687-9D5C-EE06-E2292D5CB054}"/>
              </a:ext>
            </a:extLst>
          </p:cNvPr>
          <p:cNvGrpSpPr/>
          <p:nvPr/>
        </p:nvGrpSpPr>
        <p:grpSpPr>
          <a:xfrm>
            <a:off x="4230101" y="458417"/>
            <a:ext cx="3684432" cy="3884487"/>
            <a:chOff x="7147552" y="-1485645"/>
            <a:chExt cx="2743200" cy="2892148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48F03EFB-1A5E-5AAE-585C-113BE7C99E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47552" y="-1336697"/>
              <a:ext cx="2743200" cy="2743200"/>
            </a:xfrm>
            <a:prstGeom prst="roundRect">
              <a:avLst>
                <a:gd name="adj" fmla="val 5884"/>
              </a:avLst>
            </a:prstGeom>
            <a:solidFill>
              <a:srgbClr val="6EC1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9804EBD-21F4-2262-C66F-0B463F8A4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6152" y="-1108097"/>
              <a:ext cx="2286000" cy="228600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3500F4-61F9-551C-02BB-8D98DA8CABD0}"/>
                </a:ext>
              </a:extLst>
            </p:cNvPr>
            <p:cNvSpPr txBox="1"/>
            <p:nvPr/>
          </p:nvSpPr>
          <p:spPr>
            <a:xfrm>
              <a:off x="7512110" y="-1485645"/>
              <a:ext cx="1978818" cy="2978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i="1" dirty="0"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60000"/>
                      </a:prstClr>
                    </a:outerShdw>
                  </a:effectLst>
                  <a:latin typeface="Avenir Next Demi Bold" panose="020B0503020202020204" pitchFamily="34" charset="0"/>
                </a:rPr>
                <a:t>Technical Report 189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C692087-FD2F-5FF2-895E-F69721CAF9E9}"/>
              </a:ext>
            </a:extLst>
          </p:cNvPr>
          <p:cNvSpPr txBox="1"/>
          <p:nvPr/>
        </p:nvSpPr>
        <p:spPr>
          <a:xfrm>
            <a:off x="-12926" y="3615399"/>
            <a:ext cx="1221785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>
                <a:ln>
                  <a:solidFill>
                    <a:schemeClr val="bg2">
                      <a:lumMod val="10000"/>
                      <a:alpha val="2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60000"/>
                    </a:prstClr>
                  </a:outerShdw>
                </a:effectLst>
                <a:latin typeface="Modern Love" pitchFamily="82" charset="0"/>
                <a:ea typeface="Brush Script MT" panose="03060802040406070304" pitchFamily="66" charset="-122"/>
                <a:cs typeface="Brush Script MT" panose="03060802040406070304" pitchFamily="66" charset="-122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59075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567</Words>
  <Application>Microsoft Macintosh PowerPoint</Application>
  <PresentationFormat>Widescreen</PresentationFormat>
  <Paragraphs>137</Paragraphs>
  <Slides>24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Aptos</vt:lpstr>
      <vt:lpstr>Aptos Display</vt:lpstr>
      <vt:lpstr>Arial</vt:lpstr>
      <vt:lpstr>Avenir Next Demi Bold</vt:lpstr>
      <vt:lpstr>Calibri</vt:lpstr>
      <vt:lpstr>Modern Love</vt:lpstr>
      <vt:lpstr>Rockwell Nova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Mary Clare Snaer</dc:creator>
  <cp:lastModifiedBy>Mary Clare Snaer</cp:lastModifiedBy>
  <cp:revision>1</cp:revision>
  <dcterms:created xsi:type="dcterms:W3CDTF">2026-09-23T01:11:52Z</dcterms:created>
  <dcterms:modified xsi:type="dcterms:W3CDTF">2026-09-24T22:47:26Z</dcterms:modified>
</cp:coreProperties>
</file>